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2.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9"/>
  </p:notesMasterIdLst>
  <p:handoutMasterIdLst>
    <p:handoutMasterId r:id="rId40"/>
  </p:handoutMasterIdLst>
  <p:sldIdLst>
    <p:sldId id="309" r:id="rId2"/>
    <p:sldId id="356" r:id="rId3"/>
    <p:sldId id="406" r:id="rId4"/>
    <p:sldId id="407" r:id="rId5"/>
    <p:sldId id="408" r:id="rId6"/>
    <p:sldId id="409" r:id="rId7"/>
    <p:sldId id="414" r:id="rId8"/>
    <p:sldId id="415" r:id="rId9"/>
    <p:sldId id="411" r:id="rId10"/>
    <p:sldId id="418" r:id="rId11"/>
    <p:sldId id="417" r:id="rId12"/>
    <p:sldId id="416" r:id="rId13"/>
    <p:sldId id="419" r:id="rId14"/>
    <p:sldId id="420" r:id="rId15"/>
    <p:sldId id="421" r:id="rId16"/>
    <p:sldId id="424" r:id="rId17"/>
    <p:sldId id="426" r:id="rId18"/>
    <p:sldId id="427" r:id="rId19"/>
    <p:sldId id="425" r:id="rId20"/>
    <p:sldId id="423" r:id="rId21"/>
    <p:sldId id="412" r:id="rId22"/>
    <p:sldId id="436" r:id="rId23"/>
    <p:sldId id="438" r:id="rId24"/>
    <p:sldId id="437" r:id="rId25"/>
    <p:sldId id="439" r:id="rId26"/>
    <p:sldId id="440" r:id="rId27"/>
    <p:sldId id="428" r:id="rId28"/>
    <p:sldId id="441" r:id="rId29"/>
    <p:sldId id="444" r:id="rId30"/>
    <p:sldId id="442" r:id="rId31"/>
    <p:sldId id="443" r:id="rId32"/>
    <p:sldId id="429" r:id="rId33"/>
    <p:sldId id="446" r:id="rId34"/>
    <p:sldId id="431" r:id="rId35"/>
    <p:sldId id="435" r:id="rId36"/>
    <p:sldId id="400" r:id="rId37"/>
    <p:sldId id="349" r:id="rId38"/>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xmlns="">
        <p15:guide id="1" orient="horz" pos="720" userDrawn="1">
          <p15:clr>
            <a:srgbClr val="A4A3A4"/>
          </p15:clr>
        </p15:guide>
        <p15:guide id="2" pos="2880">
          <p15:clr>
            <a:srgbClr val="A4A3A4"/>
          </p15:clr>
        </p15:guide>
      </p15:sldGuideLst>
    </p:ext>
    <p:ext uri="{2D200454-40CA-4A62-9FC3-DE9A4176ACB9}">
      <p15:notesGuideLst xmlns:p15="http://schemas.microsoft.com/office/powerpoint/2012/main" xmlns="">
        <p15:guide id="1" orient="horz" pos="2208" userDrawn="1">
          <p15:clr>
            <a:srgbClr val="A4A3A4"/>
          </p15:clr>
        </p15:guide>
        <p15:guide id="2" pos="29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97"/>
    <a:srgbClr val="00FF00"/>
    <a:srgbClr val="0066FF"/>
    <a:srgbClr val="FF6600"/>
    <a:srgbClr val="FF00FF"/>
    <a:srgbClr val="99FF99"/>
    <a:srgbClr val="FF33CC"/>
    <a:srgbClr val="00B050"/>
    <a:srgbClr val="00B0F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2" autoAdjust="0"/>
    <p:restoredTop sz="74241" autoAdjust="0"/>
  </p:normalViewPr>
  <p:slideViewPr>
    <p:cSldViewPr snapToGrid="0">
      <p:cViewPr>
        <p:scale>
          <a:sx n="82" d="100"/>
          <a:sy n="82" d="100"/>
        </p:scale>
        <p:origin x="-736" y="-400"/>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2"/>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handoutMaster" Target="handoutMasters/handout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 Id="rId2"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E0C40C13-24E2-4FA0-9644-2103F379F421}" type="slidenum">
              <a:rPr lang="en-US" altLang="en-US"/>
              <a:pPr/>
              <a:t>‹#›</a:t>
            </a:fld>
            <a:endParaRPr lang="en-US" altLang="en-US" dirty="0"/>
          </a:p>
        </p:txBody>
      </p:sp>
    </p:spTree>
    <p:extLst>
      <p:ext uri="{BB962C8B-B14F-4D97-AF65-F5344CB8AC3E}">
        <p14:creationId xmlns:p14="http://schemas.microsoft.com/office/powerpoint/2010/main" val="260088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379"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838" y="0"/>
            <a:ext cx="4028971" cy="350520"/>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29640" y="3329940"/>
            <a:ext cx="7437120" cy="3154680"/>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8287"/>
            <a:ext cx="4027379"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838" y="6658287"/>
            <a:ext cx="4028971" cy="350520"/>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CFA5B1C5-F8F7-4C25-81AE-ECFF46DF10B2}" type="slidenum">
              <a:rPr lang="en-US" altLang="en-US"/>
              <a:pPr/>
              <a:t>‹#›</a:t>
            </a:fld>
            <a:endParaRPr lang="en-US" altLang="en-US" dirty="0"/>
          </a:p>
        </p:txBody>
      </p:sp>
    </p:spTree>
    <p:extLst>
      <p:ext uri="{BB962C8B-B14F-4D97-AF65-F5344CB8AC3E}">
        <p14:creationId xmlns:p14="http://schemas.microsoft.com/office/powerpoint/2010/main" val="1762181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r>
              <a:rPr lang="en-US" dirty="0" smtClean="0"/>
              <a:t>This unit focuses</a:t>
            </a:r>
            <a:r>
              <a:rPr lang="en-US" baseline="0" dirty="0" smtClean="0"/>
              <a:t> on two play elements – seal and HC migration</a:t>
            </a:r>
            <a:r>
              <a:rPr lang="en-US" dirty="0" smtClean="0"/>
              <a:t>.</a:t>
            </a:r>
          </a:p>
        </p:txBody>
      </p:sp>
      <p:sp>
        <p:nvSpPr>
          <p:cNvPr id="5124" name="Slide Number Placeholder 3"/>
          <p:cNvSpPr>
            <a:spLocks noGrp="1"/>
          </p:cNvSpPr>
          <p:nvPr>
            <p:ph type="sldNum" sz="quarter" idx="5"/>
          </p:nvPr>
        </p:nvSpPr>
        <p:spPr>
          <a:noFill/>
          <a:ln>
            <a:miter lim="800000"/>
            <a:headEnd/>
            <a:tailEnd/>
          </a:ln>
        </p:spPr>
        <p:txBody>
          <a:bodyPr/>
          <a:lstStyle/>
          <a:p>
            <a:fld id="{6488AF9B-54E0-42B9-B942-86195BC32557}" type="slidenum">
              <a:rPr lang="en-US" altLang="en-US"/>
              <a:pPr/>
              <a:t>1</a:t>
            </a:fld>
            <a:endParaRPr lang="en-US" altLang="en-US" dirty="0"/>
          </a:p>
        </p:txBody>
      </p:sp>
    </p:spTree>
    <p:extLst>
      <p:ext uri="{BB962C8B-B14F-4D97-AF65-F5344CB8AC3E}">
        <p14:creationId xmlns:p14="http://schemas.microsoft.com/office/powerpoint/2010/main" val="2613253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have a structure map with someone’s prediction of the gas fill level (gas/water contact).</a:t>
            </a:r>
            <a:r>
              <a:rPr lang="en-US" baseline="0" dirty="0" smtClean="0"/>
              <a:t> </a:t>
            </a:r>
            <a:r>
              <a:rPr lang="en-US" dirty="0" smtClean="0"/>
              <a:t>Note the fault named Q.</a:t>
            </a:r>
            <a:r>
              <a:rPr lang="en-US" baseline="0" dirty="0" smtClean="0"/>
              <a:t> </a:t>
            </a:r>
            <a:r>
              <a:rPr lang="en-US" dirty="0" smtClean="0"/>
              <a:t>Based on this prediction, did the interpreter think fault Q was sealing or leaking gas on a geologic time scale?</a:t>
            </a:r>
          </a:p>
          <a:p>
            <a:endParaRPr lang="en-US" dirty="0" smtClean="0"/>
          </a:p>
          <a:p>
            <a:r>
              <a:rPr lang="en-US" dirty="0" smtClean="0"/>
              <a:t>ANSWER: Fault Q was interpreted to seal gas.</a:t>
            </a:r>
            <a:r>
              <a:rPr lang="en-US" baseline="0" dirty="0" smtClean="0"/>
              <a:t> </a:t>
            </a:r>
            <a:r>
              <a:rPr lang="en-US" dirty="0" smtClean="0"/>
              <a:t>At</a:t>
            </a:r>
            <a:r>
              <a:rPr lang="en-US" baseline="0" dirty="0" smtClean="0"/>
              <a:t> t</a:t>
            </a:r>
            <a:r>
              <a:rPr lang="en-US" dirty="0" smtClean="0"/>
              <a:t>he gas/water contact (deepest level of gas) (dashed magenta line) depth contours do run into the fault.</a:t>
            </a:r>
            <a:r>
              <a:rPr lang="en-US" baseline="0" dirty="0" smtClean="0"/>
              <a:t> </a:t>
            </a:r>
            <a:r>
              <a:rPr lang="en-US" dirty="0" smtClean="0"/>
              <a:t>The other fault to the SW also is interpreted to seal;</a:t>
            </a:r>
            <a:r>
              <a:rPr lang="en-US" baseline="0" dirty="0" smtClean="0"/>
              <a:t> it does have less offset. If Fault Q turns out to be leaking, then the gas field would be much smaller. The red line is close to the deepest contour that is not cut off by Fault Q.</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10</a:t>
            </a:fld>
            <a:endParaRPr lang="en-US" altLang="en-US" dirty="0"/>
          </a:p>
        </p:txBody>
      </p:sp>
    </p:spTree>
    <p:extLst>
      <p:ext uri="{BB962C8B-B14F-4D97-AF65-F5344CB8AC3E}">
        <p14:creationId xmlns:p14="http://schemas.microsoft.com/office/powerpoint/2010/main" val="563604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Seals are rocks with low permeability</a:t>
            </a:r>
            <a:r>
              <a:rPr lang="en-US" baseline="0" dirty="0" smtClean="0"/>
              <a:t> – difficult for fluids to pass through. Reservoir rocks have high to moderate permeability. A drop of oil in a rock with water (or brine) in the pore space will rise because the force of buoyancy is greater than gravity and resistance. Gas has even higher buoyancy, which is why free gas will sit above oil in a field. Now let’s consider changes at the top of a reservoir where we have a seal (cap rock).</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11</a:t>
            </a:fld>
            <a:endParaRPr lang="en-US" altLang="en-US" dirty="0"/>
          </a:p>
        </p:txBody>
      </p:sp>
    </p:spTree>
    <p:extLst>
      <p:ext uri="{BB962C8B-B14F-4D97-AF65-F5344CB8AC3E}">
        <p14:creationId xmlns:p14="http://schemas.microsoft.com/office/powerpoint/2010/main" val="1819618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I’ve shown a shale on top of the reservoir.</a:t>
            </a:r>
            <a:r>
              <a:rPr lang="en-US" baseline="0" dirty="0" smtClean="0"/>
              <a:t> </a:t>
            </a:r>
            <a:r>
              <a:rPr lang="en-US" dirty="0" err="1" smtClean="0"/>
              <a:t>Shales</a:t>
            </a:r>
            <a:r>
              <a:rPr lang="en-US" dirty="0" smtClean="0"/>
              <a:t> are made of clay particles that tend to lay “flat”.</a:t>
            </a:r>
            <a:r>
              <a:rPr lang="en-US" baseline="0" dirty="0" smtClean="0"/>
              <a:t> </a:t>
            </a:r>
            <a:r>
              <a:rPr lang="en-US" dirty="0" err="1" smtClean="0"/>
              <a:t>Shales</a:t>
            </a:r>
            <a:r>
              <a:rPr lang="en-US" dirty="0" smtClean="0"/>
              <a:t> have less pore space (lower porosity) and the pore space is less connected (lower permeability).</a:t>
            </a:r>
            <a:r>
              <a:rPr lang="en-US" baseline="0" dirty="0" smtClean="0"/>
              <a:t> </a:t>
            </a:r>
            <a:r>
              <a:rPr lang="en-US" dirty="0" smtClean="0"/>
              <a:t>For the same</a:t>
            </a:r>
            <a:r>
              <a:rPr lang="en-US" baseline="0" dirty="0" smtClean="0"/>
              <a:t> amount of buoyant force on an oil droplet, the resistance of water in the shales to ‘yield’ space for the oil to get in is much higher. Thus, oil will ‘collect’ in the reservoir giving us a HC column.</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12</a:t>
            </a:fld>
            <a:endParaRPr lang="en-US" altLang="en-US" dirty="0"/>
          </a:p>
        </p:txBody>
      </p:sp>
    </p:spTree>
    <p:extLst>
      <p:ext uri="{BB962C8B-B14F-4D97-AF65-F5344CB8AC3E}">
        <p14:creationId xmlns:p14="http://schemas.microsoft.com/office/powerpoint/2010/main" val="21679055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As the height of the trapped oil increases, so do the forces of buoyancy. If enough buoyant pressure develops, it can exceed the fracture strength of the sealing rocks. This type of natural fracturing of the seal may limit the column height of the trapped HCs. It is therefore important to predict the fracture strength of the seal rocks. How this is done is beyond the scope of this course. Suffice it to say that some seals can hold back HC columns of 500 meters or more. </a:t>
            </a:r>
            <a:r>
              <a:rPr lang="en-US" baseline="0" dirty="0" err="1" smtClean="0"/>
              <a:t>Evaporities</a:t>
            </a:r>
            <a:r>
              <a:rPr lang="en-US" baseline="0" dirty="0" smtClean="0"/>
              <a:t> are ‘stronger’ seals than shales.</a:t>
            </a:r>
          </a:p>
          <a:p>
            <a:r>
              <a:rPr lang="en-US" baseline="0" dirty="0" smtClean="0"/>
              <a:t> </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13</a:t>
            </a:fld>
            <a:endParaRPr lang="en-US" altLang="en-US" dirty="0"/>
          </a:p>
        </p:txBody>
      </p:sp>
    </p:spTree>
    <p:extLst>
      <p:ext uri="{BB962C8B-B14F-4D97-AF65-F5344CB8AC3E}">
        <p14:creationId xmlns:p14="http://schemas.microsoft.com/office/powerpoint/2010/main" val="2191141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AFB86D-AAF5-4CFA-8B40-C0CE876A7A15}" type="slidenum">
              <a:rPr lang="en-US"/>
              <a:pPr/>
              <a:t>14</a:t>
            </a:fld>
            <a:endParaRPr lang="en-US" dirty="0"/>
          </a:p>
        </p:txBody>
      </p:sp>
      <p:sp>
        <p:nvSpPr>
          <p:cNvPr id="178178" name="Rectangle 2"/>
          <p:cNvSpPr>
            <a:spLocks noGrp="1" noRot="1" noChangeAspect="1" noChangeArrowheads="1" noTextEdit="1"/>
          </p:cNvSpPr>
          <p:nvPr>
            <p:ph type="sldImg"/>
          </p:nvPr>
        </p:nvSpPr>
        <p:spPr>
          <a:ln/>
        </p:spPr>
      </p:sp>
      <p:sp>
        <p:nvSpPr>
          <p:cNvPr id="178179" name="Rectangle 3"/>
          <p:cNvSpPr>
            <a:spLocks noGrp="1" noChangeArrowheads="1"/>
          </p:cNvSpPr>
          <p:nvPr>
            <p:ph type="body" idx="1"/>
          </p:nvPr>
        </p:nvSpPr>
        <p:spPr/>
        <p:txBody>
          <a:bodyPr lIns="91709" tIns="45855" rIns="91709" bIns="45855"/>
          <a:lstStyle/>
          <a:p>
            <a:r>
              <a:rPr lang="en-US" dirty="0" smtClean="0"/>
              <a:t>Let’s talk a little bit about fault seal analysis.</a:t>
            </a:r>
            <a:r>
              <a:rPr lang="en-US" baseline="0" dirty="0" smtClean="0"/>
              <a:t> </a:t>
            </a:r>
            <a:r>
              <a:rPr lang="en-US" dirty="0" smtClean="0"/>
              <a:t>A fault zone, which can be razor sharp or rather wide, can have some porosity</a:t>
            </a:r>
            <a:r>
              <a:rPr lang="en-US" baseline="0" dirty="0" smtClean="0"/>
              <a:t> and permeability.</a:t>
            </a:r>
          </a:p>
        </p:txBody>
      </p:sp>
    </p:spTree>
    <p:extLst>
      <p:ext uri="{BB962C8B-B14F-4D97-AF65-F5344CB8AC3E}">
        <p14:creationId xmlns:p14="http://schemas.microsoft.com/office/powerpoint/2010/main" val="3777452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way to analyze</a:t>
            </a:r>
            <a:r>
              <a:rPr lang="en-US" baseline="0" dirty="0" smtClean="0"/>
              <a:t> a</a:t>
            </a:r>
            <a:r>
              <a:rPr lang="en-US" dirty="0" smtClean="0"/>
              <a:t> fault seal is to consider what </a:t>
            </a:r>
            <a:r>
              <a:rPr lang="en-US" dirty="0" err="1" smtClean="0"/>
              <a:t>lithologies</a:t>
            </a:r>
            <a:r>
              <a:rPr lang="en-US" dirty="0" smtClean="0"/>
              <a:t> are currently juxtaposed across a given</a:t>
            </a:r>
            <a:r>
              <a:rPr lang="en-US" baseline="0" dirty="0" smtClean="0"/>
              <a:t> fault. Where are there porous units, I’ll say sands, juxtaposed against other porous units (sands)? For this analysis, we will assume the worst case scenario – that the faults can leak across the fault zone (cross-leak). On the left we have three (3) sands and a minor amount of fault offset. For all three (3) sands, the offset is less than the sand thicknesses, so any HCs that migrate into the sands on the down-thrown side (left) would leak across the fault to the same sand layer on the up-thrown side (right). On the right we have the same stratigraphy but more fault offset. Considering only cross-fault leak (i.e., not considering up-fault leak): 1) We can trap HC in sand A on the left side of the fault; 2) We can trap HC in the upper part of sand B on the left side of the fault; 3) The depth at which the top of sand C on the right is across from sand B on the left is the cross-fault leak point. HC could be trapped on the low-side of sand B down to the depth of the red arrow – the cross-fault leak point.</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15</a:t>
            </a:fld>
            <a:endParaRPr lang="en-US" altLang="en-US" dirty="0"/>
          </a:p>
        </p:txBody>
      </p:sp>
    </p:spTree>
    <p:extLst>
      <p:ext uri="{BB962C8B-B14F-4D97-AF65-F5344CB8AC3E}">
        <p14:creationId xmlns:p14="http://schemas.microsoft.com/office/powerpoint/2010/main" val="41290813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further illustrates the diagram on the right side of the previous slide.</a:t>
            </a:r>
            <a:r>
              <a:rPr lang="en-US" baseline="0" dirty="0" smtClean="0"/>
              <a:t> </a:t>
            </a:r>
            <a:r>
              <a:rPr lang="en-US" dirty="0" smtClean="0"/>
              <a:t>The seismic backdrop was used to predict the presence of sandier</a:t>
            </a:r>
            <a:r>
              <a:rPr lang="en-US" baseline="0" dirty="0" smtClean="0"/>
              <a:t> layers, where the amplitude response is moderate to high. In terms of cross-fault leak, the left side of the upper sand would not leak – this sand could hold HC for its entire thickness. For the left side of the second sand, there is a slight overlap of sand on sand. If the fault zone is not impermeable (e.g., contains a lot of shale), then cross-fault leak is possible.</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16</a:t>
            </a:fld>
            <a:endParaRPr lang="en-US" altLang="en-US" dirty="0"/>
          </a:p>
        </p:txBody>
      </p:sp>
    </p:spTree>
    <p:extLst>
      <p:ext uri="{BB962C8B-B14F-4D97-AF65-F5344CB8AC3E}">
        <p14:creationId xmlns:p14="http://schemas.microsoft.com/office/powerpoint/2010/main" val="2633921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30E5B8-C94B-4613-AA9C-5DD6E97A79A1}" type="slidenum">
              <a:rPr lang="en-US"/>
              <a:pPr/>
              <a:t>17</a:t>
            </a:fld>
            <a:endParaRPr lang="en-US" dirty="0"/>
          </a:p>
        </p:txBody>
      </p:sp>
      <p:sp>
        <p:nvSpPr>
          <p:cNvPr id="557058" name="Rectangle 2"/>
          <p:cNvSpPr>
            <a:spLocks noGrp="1" noRot="1" noChangeAspect="1" noChangeArrowheads="1" noTextEdit="1"/>
          </p:cNvSpPr>
          <p:nvPr>
            <p:ph type="sldImg"/>
          </p:nvPr>
        </p:nvSpPr>
        <p:spPr>
          <a:ln/>
        </p:spPr>
      </p:sp>
      <p:sp>
        <p:nvSpPr>
          <p:cNvPr id="557059" name="Rectangle 3"/>
          <p:cNvSpPr>
            <a:spLocks noGrp="1" noChangeArrowheads="1"/>
          </p:cNvSpPr>
          <p:nvPr>
            <p:ph type="body" idx="1"/>
          </p:nvPr>
        </p:nvSpPr>
        <p:spPr/>
        <p:txBody>
          <a:bodyPr/>
          <a:lstStyle/>
          <a:p>
            <a:r>
              <a:rPr lang="en-US" dirty="0" smtClean="0"/>
              <a:t>We will now illustrate a simple method for analyzing cross-fault</a:t>
            </a:r>
            <a:r>
              <a:rPr lang="en-US" baseline="0" dirty="0" smtClean="0"/>
              <a:t> leak, it is called an Allan diagram. The upper left is a map view of a fault, high side is to the NW. Three (3) cross sections are indicated: </a:t>
            </a:r>
          </a:p>
          <a:p>
            <a:r>
              <a:rPr lang="en-US" baseline="0" dirty="0" smtClean="0"/>
              <a:t>	(1) A-A’ is west-to-east and shown in the lower left. The offset for the top of the sand is marked.</a:t>
            </a:r>
          </a:p>
          <a:p>
            <a:r>
              <a:rPr lang="en-US" baseline="0" dirty="0" smtClean="0"/>
              <a:t>	(2) B-B’ is a cross section along the high-side of the fault. It is shown in the upper right.</a:t>
            </a:r>
          </a:p>
          <a:p>
            <a:r>
              <a:rPr lang="en-US" baseline="0" dirty="0" smtClean="0"/>
              <a:t>	(3) C-C’ is a cross section along the low-side of the fault. It is shown in the lower right.</a:t>
            </a:r>
          </a:p>
          <a:p>
            <a:r>
              <a:rPr lang="en-US" baseline="0" dirty="0" smtClean="0"/>
              <a:t>The “yellow bands” on the two cross sections on the right show us the depths of the sands on either side of the fault.</a:t>
            </a:r>
          </a:p>
        </p:txBody>
      </p:sp>
    </p:spTree>
    <p:extLst>
      <p:ext uri="{BB962C8B-B14F-4D97-AF65-F5344CB8AC3E}">
        <p14:creationId xmlns:p14="http://schemas.microsoft.com/office/powerpoint/2010/main" val="30940386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93F69A-BF59-42A3-9035-64D32CE25110}" type="slidenum">
              <a:rPr lang="en-US"/>
              <a:pPr/>
              <a:t>18</a:t>
            </a:fld>
            <a:endParaRPr lang="en-US" dirty="0"/>
          </a:p>
        </p:txBody>
      </p:sp>
      <p:sp>
        <p:nvSpPr>
          <p:cNvPr id="558082" name="Rectangle 2"/>
          <p:cNvSpPr>
            <a:spLocks noGrp="1" noRot="1" noChangeAspect="1" noChangeArrowheads="1" noTextEdit="1"/>
          </p:cNvSpPr>
          <p:nvPr>
            <p:ph type="sldImg"/>
          </p:nvPr>
        </p:nvSpPr>
        <p:spPr>
          <a:ln/>
        </p:spPr>
      </p:sp>
      <p:sp>
        <p:nvSpPr>
          <p:cNvPr id="558083" name="Rectangle 3"/>
          <p:cNvSpPr>
            <a:spLocks noGrp="1" noChangeArrowheads="1"/>
          </p:cNvSpPr>
          <p:nvPr>
            <p:ph type="body" idx="1"/>
          </p:nvPr>
        </p:nvSpPr>
        <p:spPr/>
        <p:txBody>
          <a:bodyPr/>
          <a:lstStyle/>
          <a:p>
            <a:r>
              <a:rPr lang="en-US" dirty="0" smtClean="0"/>
              <a:t>I have made an Allan on the right side of this slide.</a:t>
            </a:r>
            <a:r>
              <a:rPr lang="en-US" baseline="0" dirty="0" smtClean="0"/>
              <a:t> </a:t>
            </a:r>
            <a:r>
              <a:rPr lang="en-US" dirty="0" smtClean="0"/>
              <a:t>It shows</a:t>
            </a:r>
            <a:r>
              <a:rPr lang="en-US" baseline="0" dirty="0" smtClean="0"/>
              <a:t> the depths of the sand on either side of the fault as they would project onto the fault plane. On the left (south) the sands are separate – there is no sand-sand juxtaposition. On the right (NE) the sands overlap – there is sand-sand juxtaposition across the fault plane. If the fault zone is not impermeable, then we would have a HC leak point as noted. HC migrating in the sand from the east would fill the sand on the high side down to this leak point. If more HC reached the high-side trap than the trap can hold, the “excess” HCs would leak towards the NE along the low-side sands.</a:t>
            </a:r>
            <a:endParaRPr lang="en-US" dirty="0" smtClean="0"/>
          </a:p>
        </p:txBody>
      </p:sp>
    </p:spTree>
    <p:extLst>
      <p:ext uri="{BB962C8B-B14F-4D97-AF65-F5344CB8AC3E}">
        <p14:creationId xmlns:p14="http://schemas.microsoft.com/office/powerpoint/2010/main" val="2269475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said twice “if </a:t>
            </a:r>
            <a:r>
              <a:rPr lang="en-US" baseline="0" dirty="0" smtClean="0"/>
              <a:t>the fault zone is not impermeable”. If shale layers are offset by the fault, then there can be some to a lot of shale in the fault gouge – the rock material smeared in the fault zone as the rocks rub each other.</a:t>
            </a:r>
          </a:p>
          <a:p>
            <a:endParaRPr lang="en-US" baseline="0" dirty="0" smtClean="0"/>
          </a:p>
          <a:p>
            <a:r>
              <a:rPr lang="en-US" baseline="0" dirty="0" smtClean="0"/>
              <a:t>This diagram is a drawing of layers within a mine in Germany. White with speckles represents sand layers; black represents shale layers. Note the fault zone – left side going down relative to the right side. As the layers on either side of the fault zone rub each other, some rock material gets entrained in the fault zone. </a:t>
            </a:r>
            <a:r>
              <a:rPr lang="en-US" baseline="0" dirty="0" err="1" smtClean="0"/>
              <a:t>Shales</a:t>
            </a:r>
            <a:r>
              <a:rPr lang="en-US" baseline="0" dirty="0" smtClean="0"/>
              <a:t> are more ductile than sandstones and can form continuous elements within the fault zone. It appears that there is a thin, continuous shale between sand C and sand E.  So even though we have a sand-sand juxtaposition across the fault zone, there may be enough shale gouge to prevent cross-fault leakage. Between sand B and sand D there may be a small break in the shale where we have sand in the fault gouge. If this is the case, then we probably would have cross-fault leakage.</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19</a:t>
            </a:fld>
            <a:endParaRPr lang="en-US" altLang="en-US" dirty="0"/>
          </a:p>
        </p:txBody>
      </p:sp>
    </p:spTree>
    <p:extLst>
      <p:ext uri="{BB962C8B-B14F-4D97-AF65-F5344CB8AC3E}">
        <p14:creationId xmlns:p14="http://schemas.microsoft.com/office/powerpoint/2010/main" val="261327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In this lesson, we will learn about seal rocks, which is an essential element of a hydrocarbon play, and hydrocarbon migration, which is a major process in finding hydrocarbon traps.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a:t>
            </a:fld>
            <a:endParaRPr lang="en-US" altLang="en-US" dirty="0"/>
          </a:p>
        </p:txBody>
      </p:sp>
    </p:spTree>
    <p:extLst>
      <p:ext uri="{BB962C8B-B14F-4D97-AF65-F5344CB8AC3E}">
        <p14:creationId xmlns:p14="http://schemas.microsoft.com/office/powerpoint/2010/main" val="31800392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Cross-fault leak is dependent on the permeability of the fault gouge.</a:t>
            </a:r>
            <a:r>
              <a:rPr lang="en-US" baseline="0" dirty="0" smtClean="0"/>
              <a:t> </a:t>
            </a:r>
            <a:r>
              <a:rPr lang="en-US" dirty="0" smtClean="0"/>
              <a:t>If we </a:t>
            </a:r>
            <a:r>
              <a:rPr lang="en-US" altLang="en-US" sz="1200" kern="0" dirty="0" smtClean="0">
                <a:solidFill>
                  <a:schemeClr val="tx1"/>
                </a:solidFill>
                <a:latin typeface="Times New Roman" pitchFamily="18" charset="0"/>
                <a:ea typeface="+mn-ea"/>
                <a:cs typeface="+mn-cs"/>
              </a:rPr>
              <a:t>know the amount of fault offset and the </a:t>
            </a:r>
            <a:r>
              <a:rPr lang="en-US" altLang="en-US" sz="1200" kern="0" dirty="0" err="1" smtClean="0">
                <a:solidFill>
                  <a:schemeClr val="tx1"/>
                </a:solidFill>
                <a:latin typeface="Times New Roman" pitchFamily="18" charset="0"/>
                <a:ea typeface="+mn-ea"/>
                <a:cs typeface="+mn-cs"/>
              </a:rPr>
              <a:t>lithologies</a:t>
            </a:r>
            <a:r>
              <a:rPr lang="en-US" altLang="en-US" sz="1200" kern="0" dirty="0" smtClean="0">
                <a:solidFill>
                  <a:schemeClr val="tx1"/>
                </a:solidFill>
                <a:latin typeface="Times New Roman" pitchFamily="18" charset="0"/>
                <a:ea typeface="+mn-ea"/>
                <a:cs typeface="+mn-cs"/>
              </a:rPr>
              <a:t> that “rubbed each other,” we can calculate something called the shale gouge ratio.</a:t>
            </a:r>
            <a:r>
              <a:rPr lang="en-US" altLang="en-US" sz="1200" kern="0" baseline="0" dirty="0" smtClean="0">
                <a:solidFill>
                  <a:schemeClr val="tx1"/>
                </a:solidFill>
                <a:latin typeface="Times New Roman" pitchFamily="18" charset="0"/>
                <a:ea typeface="+mn-ea"/>
                <a:cs typeface="+mn-cs"/>
              </a:rPr>
              <a:t> </a:t>
            </a:r>
            <a:r>
              <a:rPr lang="en-US" altLang="en-US" sz="1200" kern="0" dirty="0" smtClean="0">
                <a:solidFill>
                  <a:schemeClr val="tx1"/>
                </a:solidFill>
                <a:latin typeface="Times New Roman" pitchFamily="18" charset="0"/>
                <a:ea typeface="+mn-ea"/>
                <a:cs typeface="+mn-cs"/>
              </a:rPr>
              <a:t>We need the stratigraphy “pre-fault.”  This might come from a nearby</a:t>
            </a:r>
            <a:r>
              <a:rPr lang="en-US" altLang="en-US" sz="1200" kern="0" baseline="0" dirty="0" smtClean="0">
                <a:solidFill>
                  <a:schemeClr val="tx1"/>
                </a:solidFill>
                <a:latin typeface="Times New Roman" pitchFamily="18" charset="0"/>
                <a:ea typeface="+mn-ea"/>
                <a:cs typeface="+mn-cs"/>
              </a:rPr>
              <a:t> well or a “best guess” based on seismic stratigraphic analysis. For illustration purposes, we’ll use the stratigraphy shown on this hypothetical cross section. We need to link a high-side point to the corresponding low-side point. Here we will use the base of sand A as our point of reference. The red arrow shows the amount of vertical offset. As the base of sand A went down, it “rubbed” the entire thickness of layer 7 (sand A) plus layer 6 plus layer 5. The formula for the shale gouge ratio (SGR) is shown.  </a:t>
            </a:r>
            <a:r>
              <a:rPr lang="en-US" altLang="en-US" sz="1200" kern="0" dirty="0" err="1" smtClean="0">
                <a:solidFill>
                  <a:schemeClr val="tx1"/>
                </a:solidFill>
                <a:latin typeface="Times New Roman" pitchFamily="18" charset="0"/>
                <a:ea typeface="+mn-ea"/>
                <a:cs typeface="+mn-cs"/>
              </a:rPr>
              <a:t>V</a:t>
            </a:r>
            <a:r>
              <a:rPr lang="en-US" altLang="en-US" sz="1200" kern="0" baseline="-25000" dirty="0" err="1" smtClean="0">
                <a:solidFill>
                  <a:schemeClr val="tx1"/>
                </a:solidFill>
                <a:latin typeface="Times New Roman" pitchFamily="18" charset="0"/>
                <a:ea typeface="+mn-ea"/>
                <a:cs typeface="+mn-cs"/>
              </a:rPr>
              <a:t>sh</a:t>
            </a:r>
            <a:r>
              <a:rPr lang="en-US" altLang="en-US" sz="1200" kern="0" baseline="0" dirty="0" smtClean="0">
                <a:solidFill>
                  <a:schemeClr val="tx1"/>
                </a:solidFill>
                <a:latin typeface="Times New Roman" pitchFamily="18" charset="0"/>
                <a:ea typeface="+mn-ea"/>
                <a:cs typeface="+mn-cs"/>
              </a:rPr>
              <a:t> is the volume of shale in a rock layer as a percent.  A pure shale would have a </a:t>
            </a:r>
            <a:r>
              <a:rPr lang="en-US" altLang="en-US" sz="1200" kern="0" dirty="0" err="1" smtClean="0">
                <a:solidFill>
                  <a:schemeClr val="tx1"/>
                </a:solidFill>
                <a:latin typeface="Times New Roman" pitchFamily="18" charset="0"/>
                <a:ea typeface="+mn-ea"/>
                <a:cs typeface="+mn-cs"/>
              </a:rPr>
              <a:t>V</a:t>
            </a:r>
            <a:r>
              <a:rPr lang="en-US" altLang="en-US" sz="1200" kern="0" baseline="-25000" dirty="0" err="1" smtClean="0">
                <a:solidFill>
                  <a:schemeClr val="tx1"/>
                </a:solidFill>
                <a:latin typeface="Times New Roman" pitchFamily="18" charset="0"/>
                <a:ea typeface="+mn-ea"/>
                <a:cs typeface="+mn-cs"/>
              </a:rPr>
              <a:t>sh</a:t>
            </a:r>
            <a:r>
              <a:rPr lang="en-US" altLang="en-US" sz="1200" kern="0" baseline="0" dirty="0" smtClean="0">
                <a:solidFill>
                  <a:schemeClr val="tx1"/>
                </a:solidFill>
                <a:latin typeface="Times New Roman" pitchFamily="18" charset="0"/>
                <a:ea typeface="+mn-ea"/>
                <a:cs typeface="+mn-cs"/>
              </a:rPr>
              <a:t> of 1; a pure sand would have a </a:t>
            </a:r>
            <a:r>
              <a:rPr lang="en-US" altLang="en-US" sz="1200" kern="0" dirty="0" err="1" smtClean="0">
                <a:solidFill>
                  <a:schemeClr val="tx1"/>
                </a:solidFill>
                <a:latin typeface="Times New Roman" pitchFamily="18" charset="0"/>
                <a:ea typeface="+mn-ea"/>
                <a:cs typeface="+mn-cs"/>
              </a:rPr>
              <a:t>V</a:t>
            </a:r>
            <a:r>
              <a:rPr lang="en-US" altLang="en-US" sz="1200" kern="0" baseline="-25000" dirty="0" err="1" smtClean="0">
                <a:solidFill>
                  <a:schemeClr val="tx1"/>
                </a:solidFill>
                <a:latin typeface="Times New Roman" pitchFamily="18" charset="0"/>
                <a:ea typeface="+mn-ea"/>
                <a:cs typeface="+mn-cs"/>
              </a:rPr>
              <a:t>sh</a:t>
            </a:r>
            <a:r>
              <a:rPr lang="en-US" altLang="en-US" sz="1200" kern="0" baseline="0" dirty="0" smtClean="0">
                <a:solidFill>
                  <a:schemeClr val="tx1"/>
                </a:solidFill>
                <a:latin typeface="Times New Roman" pitchFamily="18" charset="0"/>
                <a:ea typeface="+mn-ea"/>
                <a:cs typeface="+mn-cs"/>
              </a:rPr>
              <a:t> of 0. There is no hard and fast rule about what SGR results in sealing faults – it varies by local area. Generally a SGR of 0.7 or higher would be interpreted as a high chance for cross-fault seal.</a:t>
            </a:r>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20</a:t>
            </a:fld>
            <a:endParaRPr lang="en-US" altLang="en-US" dirty="0"/>
          </a:p>
        </p:txBody>
      </p:sp>
    </p:spTree>
    <p:extLst>
      <p:ext uri="{BB962C8B-B14F-4D97-AF65-F5344CB8AC3E}">
        <p14:creationId xmlns:p14="http://schemas.microsoft.com/office/powerpoint/2010/main" val="710573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gas or oil fills the pore space in</a:t>
            </a:r>
            <a:r>
              <a:rPr lang="en-US" baseline="0" dirty="0" smtClean="0"/>
              <a:t> a sand, its impedance is reduced, sometimes significantly. If we map the top of a sand reservoir, we can display the amplitudes along that interpreted horizon. If the presence of HC results in a significant change in the reflection coefficient, seismic amplitudes will show is HC distribution. This is one type of direct HC indicator (DHI) what industry loves to find and use. The map is the seismic amplitude along a reflector at the top of a sand. A well on the west encountered gas in the sands.  The ‘hot’ colors indicate very high seismic amplitudes. These high amplitudes are at the crest of the western fault block, added support that high seismic amplitudes indicate the presence of gas. There is also high seismic amplitude to the east of the gas well and at the crest of the eastern fault block. Thus, the seismic data suggest we will find gas to the east of the fault and we also have an indication of the extent of the gas. Note the offset in high amplitudes near the southern tip-out of the N-S fault. This is evidence that this fault is sealing, since the down-dip extent of the gas is offset.</a:t>
            </a:r>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21</a:t>
            </a:fld>
            <a:endParaRPr lang="en-US" altLang="en-US" dirty="0"/>
          </a:p>
        </p:txBody>
      </p:sp>
    </p:spTree>
    <p:extLst>
      <p:ext uri="{BB962C8B-B14F-4D97-AF65-F5344CB8AC3E}">
        <p14:creationId xmlns:p14="http://schemas.microsoft.com/office/powerpoint/2010/main" val="6783925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have talked about seal a little. This is about all we can cover in this course. Let’s move on to HC migration.</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22</a:t>
            </a:fld>
            <a:endParaRPr lang="en-US" altLang="en-US" dirty="0"/>
          </a:p>
        </p:txBody>
      </p:sp>
    </p:spTree>
    <p:extLst>
      <p:ext uri="{BB962C8B-B14F-4D97-AF65-F5344CB8AC3E}">
        <p14:creationId xmlns:p14="http://schemas.microsoft.com/office/powerpoint/2010/main" val="3180039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dirty="0" smtClean="0">
                <a:solidFill>
                  <a:schemeClr val="tx1"/>
                </a:solidFill>
                <a:latin typeface="Times New Roman" pitchFamily="18" charset="0"/>
                <a:ea typeface="+mn-ea"/>
                <a:cs typeface="+mn-cs"/>
              </a:rPr>
              <a:t>Hydrocarbon </a:t>
            </a:r>
            <a:r>
              <a:rPr lang="en-US" altLang="en-US" sz="800" b="1" kern="0" dirty="0" smtClean="0">
                <a:solidFill>
                  <a:schemeClr val="tx1"/>
                </a:solidFill>
                <a:latin typeface="Times New Roman" pitchFamily="18" charset="0"/>
                <a:ea typeface="+mn-ea"/>
                <a:cs typeface="+mn-cs"/>
              </a:rPr>
              <a:t>migration</a:t>
            </a:r>
            <a:r>
              <a:rPr lang="en-US" altLang="en-US" sz="800" kern="0" dirty="0" smtClean="0">
                <a:solidFill>
                  <a:schemeClr val="tx1"/>
                </a:solidFill>
                <a:latin typeface="Times New Roman" pitchFamily="18" charset="0"/>
                <a:ea typeface="+mn-ea"/>
                <a:cs typeface="+mn-cs"/>
              </a:rPr>
              <a:t> is the movement of oil and gas molecules in the subsurface. The primary driving mechanism is pressure-driven buoyancy, lighter molecules moving to lower pressure conditions. Normally this is vertical movement, but over-pressure can result in some non-vertical migration.</a:t>
            </a:r>
            <a:r>
              <a:rPr lang="en-US" altLang="en-US" sz="800" kern="0" baseline="0" dirty="0" smtClean="0">
                <a:solidFill>
                  <a:schemeClr val="tx1"/>
                </a:solidFill>
                <a:latin typeface="Times New Roman" pitchFamily="18" charset="0"/>
                <a:ea typeface="+mn-ea"/>
                <a:cs typeface="+mn-cs"/>
              </a:rPr>
              <a:t> </a:t>
            </a:r>
            <a:r>
              <a:rPr lang="en-US" altLang="en-US" sz="800" kern="0" dirty="0" smtClean="0">
                <a:solidFill>
                  <a:schemeClr val="tx1"/>
                </a:solidFill>
                <a:latin typeface="Times New Roman" pitchFamily="18" charset="0"/>
                <a:ea typeface="+mn-ea"/>
                <a:cs typeface="+mn-cs"/>
              </a:rPr>
              <a:t>HC migration can be along porous carrier beds or up through fault zones or fracture networks.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dirty="0" smtClean="0">
                <a:solidFill>
                  <a:schemeClr val="tx1"/>
                </a:solidFill>
                <a:latin typeface="Times New Roman" pitchFamily="18" charset="0"/>
                <a:ea typeface="+mn-ea"/>
                <a:cs typeface="+mn-cs"/>
              </a:rPr>
              <a:t>The figure shows HC generation at a relatively</a:t>
            </a:r>
            <a:r>
              <a:rPr lang="en-US" altLang="en-US" sz="800" kern="0" baseline="0" dirty="0" smtClean="0">
                <a:solidFill>
                  <a:schemeClr val="tx1"/>
                </a:solidFill>
                <a:latin typeface="Times New Roman" pitchFamily="18" charset="0"/>
                <a:ea typeface="+mn-ea"/>
                <a:cs typeface="+mn-cs"/>
              </a:rPr>
              <a:t> deep level. Molecules move up the fault zone until they reach a porous, lower pressure sandstone unit. The HC molecules then travel near the top of the sand to the crest of an anticlinal structure. The layer above the sand is a impermeably shale (cap rock). This shale prevents the HC to escape from the sands at the crest of the anticline.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baseline="0" dirty="0" smtClean="0">
                <a:solidFill>
                  <a:schemeClr val="tx1"/>
                </a:solidFill>
                <a:latin typeface="Times New Roman" pitchFamily="18" charset="0"/>
                <a:ea typeface="+mn-ea"/>
                <a:cs typeface="+mn-cs"/>
              </a:rPr>
              <a:t>There is too much gas for all of it to be dissolved in the oil. Thus we have a gas cap (red) (gas is more buoyant than oil so rises higher) and an oil leg (green).</a:t>
            </a:r>
            <a:endParaRPr lang="en-US" altLang="en-US" sz="800" kern="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800" kern="0" dirty="0" smtClean="0">
              <a:solidFill>
                <a:schemeClr val="tx1"/>
              </a:solidFill>
              <a:latin typeface="Times New Roman" pitchFamily="18"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23</a:t>
            </a:fld>
            <a:endParaRPr lang="en-US" altLang="en-US" dirty="0"/>
          </a:p>
        </p:txBody>
      </p:sp>
    </p:spTree>
    <p:extLst>
      <p:ext uri="{BB962C8B-B14F-4D97-AF65-F5344CB8AC3E}">
        <p14:creationId xmlns:p14="http://schemas.microsoft.com/office/powerpoint/2010/main" val="2155077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speak of two types of HC migration:</a:t>
            </a:r>
          </a:p>
          <a:p>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b="1" kern="0" dirty="0" smtClean="0">
                <a:solidFill>
                  <a:schemeClr val="tx1"/>
                </a:solidFill>
                <a:latin typeface="Times New Roman" pitchFamily="18" charset="0"/>
                <a:ea typeface="+mn-ea"/>
                <a:cs typeface="+mn-cs"/>
              </a:rPr>
              <a:t>Primary Migration</a:t>
            </a:r>
            <a:r>
              <a:rPr lang="en-US" altLang="en-US" sz="800" kern="0" dirty="0" smtClean="0">
                <a:solidFill>
                  <a:schemeClr val="tx1"/>
                </a:solidFill>
                <a:latin typeface="Times New Roman" pitchFamily="18" charset="0"/>
                <a:ea typeface="+mn-ea"/>
                <a:cs typeface="+mn-cs"/>
              </a:rPr>
              <a:t> is the percolation of oil and gas molecules out of the source layers and into a more porous carrier bed.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dirty="0" smtClean="0">
                <a:solidFill>
                  <a:schemeClr val="tx1"/>
                </a:solidFill>
                <a:latin typeface="Times New Roman" pitchFamily="18" charset="0"/>
                <a:ea typeface="+mn-ea"/>
                <a:cs typeface="+mn-cs"/>
              </a:rPr>
              <a:t>There is a delay time between when the source starts to generate HCs and when oil and gas starts to leave the source layers.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dirty="0" smtClean="0">
                <a:solidFill>
                  <a:schemeClr val="tx1"/>
                </a:solidFill>
                <a:latin typeface="Times New Roman" pitchFamily="18" charset="0"/>
                <a:ea typeface="+mn-ea"/>
                <a:cs typeface="+mn-cs"/>
              </a:rPr>
              <a:t>This delay is built into our HC migration software.</a:t>
            </a:r>
          </a:p>
          <a:p>
            <a:endParaRPr lang="en-US"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b="1" kern="0" dirty="0" smtClean="0">
                <a:solidFill>
                  <a:schemeClr val="tx1"/>
                </a:solidFill>
                <a:latin typeface="Times New Roman" pitchFamily="18" charset="0"/>
                <a:ea typeface="+mn-ea"/>
                <a:cs typeface="+mn-cs"/>
              </a:rPr>
              <a:t>Secondary Migration</a:t>
            </a:r>
            <a:r>
              <a:rPr lang="en-US" altLang="en-US" sz="800" kern="0" dirty="0" smtClean="0">
                <a:solidFill>
                  <a:schemeClr val="tx1"/>
                </a:solidFill>
                <a:latin typeface="Times New Roman" pitchFamily="18" charset="0"/>
                <a:ea typeface="+mn-ea"/>
                <a:cs typeface="+mn-cs"/>
              </a:rPr>
              <a:t> is the movement of oil and gas molecules once they leave the source and until they reach the first trap.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dirty="0" smtClean="0">
                <a:solidFill>
                  <a:schemeClr val="tx1"/>
                </a:solidFill>
                <a:latin typeface="Times New Roman" pitchFamily="18" charset="0"/>
                <a:ea typeface="+mn-ea"/>
                <a:cs typeface="+mn-cs"/>
              </a:rPr>
              <a:t>This movement occurs in silt and sand layers (does not have to be reservoir-quality sands) or up fault zones and/or fracture networks.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800" kern="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dirty="0" smtClean="0">
                <a:solidFill>
                  <a:schemeClr val="tx1"/>
                </a:solidFill>
                <a:latin typeface="Times New Roman" pitchFamily="18" charset="0"/>
                <a:ea typeface="+mn-ea"/>
                <a:cs typeface="+mn-cs"/>
              </a:rPr>
              <a:t>Typically we just assume that primary migration will occur.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800" kern="0" dirty="0" smtClean="0">
                <a:solidFill>
                  <a:schemeClr val="tx1"/>
                </a:solidFill>
                <a:latin typeface="Times New Roman" pitchFamily="18" charset="0"/>
                <a:ea typeface="+mn-ea"/>
                <a:cs typeface="+mn-cs"/>
              </a:rPr>
              <a:t>We do try to understand secondary </a:t>
            </a:r>
            <a:r>
              <a:rPr lang="en-US" altLang="en-US" sz="800" kern="0" dirty="0" err="1" smtClean="0">
                <a:solidFill>
                  <a:schemeClr val="tx1"/>
                </a:solidFill>
                <a:latin typeface="Times New Roman" pitchFamily="18" charset="0"/>
                <a:ea typeface="+mn-ea"/>
                <a:cs typeface="+mn-cs"/>
              </a:rPr>
              <a:t>migrathion</a:t>
            </a:r>
            <a:r>
              <a:rPr lang="en-US" altLang="en-US" sz="800" kern="0" dirty="0" smtClean="0">
                <a:solidFill>
                  <a:schemeClr val="tx1"/>
                </a:solidFill>
                <a:latin typeface="Times New Roman" pitchFamily="18" charset="0"/>
                <a:ea typeface="+mn-ea"/>
                <a:cs typeface="+mn-cs"/>
              </a:rPr>
              <a:t> pathways in our</a:t>
            </a:r>
            <a:r>
              <a:rPr lang="en-US" altLang="en-US" sz="800" kern="0" baseline="0" dirty="0" smtClean="0">
                <a:solidFill>
                  <a:schemeClr val="tx1"/>
                </a:solidFill>
                <a:latin typeface="Times New Roman" pitchFamily="18" charset="0"/>
                <a:ea typeface="+mn-ea"/>
                <a:cs typeface="+mn-cs"/>
              </a:rPr>
              <a:t> area of study.</a:t>
            </a:r>
            <a:endParaRPr lang="en-US" altLang="en-US" sz="800" kern="0" dirty="0" smtClean="0">
              <a:solidFill>
                <a:schemeClr val="tx1"/>
              </a:solidFill>
              <a:latin typeface="Times New Roman" pitchFamily="18" charset="0"/>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24</a:t>
            </a:fld>
            <a:endParaRPr lang="en-US" altLang="en-US" dirty="0"/>
          </a:p>
        </p:txBody>
      </p:sp>
    </p:spTree>
    <p:extLst>
      <p:ext uri="{BB962C8B-B14F-4D97-AF65-F5344CB8AC3E}">
        <p14:creationId xmlns:p14="http://schemas.microsoft.com/office/powerpoint/2010/main" val="1026006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consider a drop of oil generated in a source layer.</a:t>
            </a:r>
            <a:r>
              <a:rPr lang="en-US" baseline="0" dirty="0" smtClean="0"/>
              <a:t> </a:t>
            </a:r>
            <a:r>
              <a:rPr lang="en-US" dirty="0" smtClean="0"/>
              <a:t>First,</a:t>
            </a:r>
            <a:r>
              <a:rPr lang="en-US" baseline="0" dirty="0" smtClean="0"/>
              <a:t> the oil</a:t>
            </a:r>
            <a:r>
              <a:rPr lang="en-US" dirty="0" smtClean="0"/>
              <a:t> has to get out of the source. This is primary migration. It tends to be a very tortuous path that we don’t try to model.</a:t>
            </a:r>
            <a:r>
              <a:rPr lang="en-US" baseline="0" dirty="0" smtClean="0"/>
              <a:t> </a:t>
            </a:r>
            <a:r>
              <a:rPr lang="en-US" dirty="0" smtClean="0"/>
              <a:t>Once out of the source interval, the oil molecule will percolate from higher pressure areas to lower pressure areas, which is generally vertically up.</a:t>
            </a:r>
            <a:r>
              <a:rPr lang="en-US" baseline="0" dirty="0" smtClean="0"/>
              <a:t> </a:t>
            </a:r>
            <a:r>
              <a:rPr lang="en-US" dirty="0" smtClean="0"/>
              <a:t>If the molecule “finds” a porous and permeable layer (which typically has lower pressure than </a:t>
            </a:r>
            <a:r>
              <a:rPr lang="en-US" dirty="0" err="1" smtClean="0"/>
              <a:t>shales</a:t>
            </a:r>
            <a:r>
              <a:rPr lang="en-US" dirty="0" smtClean="0"/>
              <a:t>), it will start to travel along the top of this carrier bed.</a:t>
            </a:r>
            <a:r>
              <a:rPr lang="en-US" baseline="0" dirty="0" smtClean="0"/>
              <a:t> </a:t>
            </a:r>
            <a:r>
              <a:rPr lang="en-US" dirty="0" smtClean="0"/>
              <a:t>Migration continued</a:t>
            </a:r>
            <a:r>
              <a:rPr lang="en-US" baseline="0" dirty="0" smtClean="0"/>
              <a:t> until the oil is trapped (structural, stratigraphic or combination) or it gets to the surface (a HC seep).</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25</a:t>
            </a:fld>
            <a:endParaRPr lang="en-US" altLang="en-US" dirty="0"/>
          </a:p>
        </p:txBody>
      </p:sp>
    </p:spTree>
    <p:extLst>
      <p:ext uri="{BB962C8B-B14F-4D97-AF65-F5344CB8AC3E}">
        <p14:creationId xmlns:p14="http://schemas.microsoft.com/office/powerpoint/2010/main" val="24616273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To model and/or understand secondary migration, we</a:t>
            </a:r>
            <a:r>
              <a:rPr lang="en-US" altLang="en-US" sz="1200" kern="0" dirty="0" smtClean="0">
                <a:solidFill>
                  <a:schemeClr val="tx1"/>
                </a:solidFill>
                <a:latin typeface="Times New Roman" pitchFamily="18" charset="0"/>
                <a:ea typeface="+mn-ea"/>
                <a:cs typeface="+mn-cs"/>
              </a:rPr>
              <a:t> look for regional</a:t>
            </a:r>
            <a:r>
              <a:rPr lang="en-US" altLang="en-US" sz="1200" kern="0" baseline="0" dirty="0" smtClean="0">
                <a:solidFill>
                  <a:schemeClr val="tx1"/>
                </a:solidFill>
                <a:latin typeface="Times New Roman" pitchFamily="18" charset="0"/>
                <a:ea typeface="+mn-ea"/>
                <a:cs typeface="+mn-cs"/>
              </a:rPr>
              <a:t> </a:t>
            </a:r>
            <a:r>
              <a:rPr lang="en-US" altLang="en-US" sz="1200" kern="0" dirty="0" smtClean="0">
                <a:solidFill>
                  <a:schemeClr val="tx1"/>
                </a:solidFill>
                <a:latin typeface="Times New Roman" pitchFamily="18" charset="0"/>
                <a:ea typeface="+mn-ea"/>
                <a:cs typeface="+mn-cs"/>
              </a:rPr>
              <a:t>sequences that we can map, and are (or we believe would be) able to handle secondary migration. We generate depth (or time) structure maps for the tops of these sequences. Then we perform a secondary migration drainage analysis.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kern="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kern="0" dirty="0" smtClean="0">
                <a:solidFill>
                  <a:schemeClr val="tx1"/>
                </a:solidFill>
                <a:latin typeface="Times New Roman" pitchFamily="18" charset="0"/>
                <a:ea typeface="+mn-ea"/>
                <a:cs typeface="+mn-cs"/>
              </a:rPr>
              <a:t>For example, the drop of oil on the left will percolate up to the top of the carrier bed, then it will move </a:t>
            </a:r>
            <a:r>
              <a:rPr lang="en-US" altLang="en-US" sz="1200" kern="0" dirty="0" err="1" smtClean="0">
                <a:solidFill>
                  <a:schemeClr val="tx1"/>
                </a:solidFill>
                <a:latin typeface="Times New Roman" pitchFamily="18" charset="0"/>
                <a:ea typeface="+mn-ea"/>
                <a:cs typeface="+mn-cs"/>
              </a:rPr>
              <a:t>updip</a:t>
            </a:r>
            <a:r>
              <a:rPr lang="en-US" altLang="en-US" sz="1200" kern="0" dirty="0" smtClean="0">
                <a:solidFill>
                  <a:schemeClr val="tx1"/>
                </a:solidFill>
                <a:latin typeface="Times New Roman" pitchFamily="18" charset="0"/>
                <a:ea typeface="+mn-ea"/>
                <a:cs typeface="+mn-cs"/>
              </a:rPr>
              <a:t> (by buoyancy) to Trap W.</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kern="0" dirty="0" smtClean="0">
                <a:solidFill>
                  <a:schemeClr val="tx1"/>
                </a:solidFill>
                <a:latin typeface="Times New Roman" pitchFamily="18" charset="0"/>
                <a:ea typeface="+mn-ea"/>
                <a:cs typeface="+mn-cs"/>
              </a:rPr>
              <a:t>The drop of oil on the right will percolate up to the top of the carrier bed, then it will move </a:t>
            </a:r>
            <a:r>
              <a:rPr lang="en-US" altLang="en-US" sz="1200" kern="0" dirty="0" err="1" smtClean="0">
                <a:solidFill>
                  <a:schemeClr val="tx1"/>
                </a:solidFill>
                <a:latin typeface="Times New Roman" pitchFamily="18" charset="0"/>
                <a:ea typeface="+mn-ea"/>
                <a:cs typeface="+mn-cs"/>
              </a:rPr>
              <a:t>updip</a:t>
            </a:r>
            <a:r>
              <a:rPr lang="en-US" altLang="en-US" sz="1200" kern="0" dirty="0" smtClean="0">
                <a:solidFill>
                  <a:schemeClr val="tx1"/>
                </a:solidFill>
                <a:latin typeface="Times New Roman" pitchFamily="18" charset="0"/>
                <a:ea typeface="+mn-ea"/>
                <a:cs typeface="+mn-cs"/>
              </a:rPr>
              <a:t> (by buoyancy) to Trap E.</a:t>
            </a:r>
            <a:r>
              <a:rPr lang="en-US" altLang="en-US" sz="1200" kern="0" baseline="0" dirty="0" smtClean="0">
                <a:solidFill>
                  <a:schemeClr val="tx1"/>
                </a:solidFill>
                <a:latin typeface="Times New Roman" pitchFamily="18" charset="0"/>
                <a:ea typeface="+mn-ea"/>
                <a:cs typeface="+mn-cs"/>
              </a:rPr>
              <a:t> </a:t>
            </a:r>
            <a:r>
              <a:rPr lang="en-US" altLang="en-US" sz="1200" kern="0" dirty="0" smtClean="0">
                <a:solidFill>
                  <a:schemeClr val="tx1"/>
                </a:solidFill>
                <a:latin typeface="Times New Roman" pitchFamily="18" charset="0"/>
                <a:ea typeface="+mn-ea"/>
                <a:cs typeface="+mn-cs"/>
              </a:rPr>
              <a:t>The drop of oil near the center will percolate up to the top of the carrier bed.</a:t>
            </a:r>
            <a:r>
              <a:rPr lang="en-US" altLang="en-US" sz="1200" kern="0" baseline="0" dirty="0" smtClean="0">
                <a:solidFill>
                  <a:schemeClr val="tx1"/>
                </a:solidFill>
                <a:latin typeface="Times New Roman" pitchFamily="18" charset="0"/>
                <a:ea typeface="+mn-ea"/>
                <a:cs typeface="+mn-cs"/>
              </a:rPr>
              <a:t>  It happens to get to the top of the carrier bed at the center of a syncline. This molecule has a 50% chance to go west to Trap W and a 50% chance to go east to Trap 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kern="0" baseline="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kern="0" baseline="0" dirty="0" smtClean="0">
                <a:solidFill>
                  <a:schemeClr val="tx1"/>
                </a:solidFill>
                <a:latin typeface="Times New Roman" pitchFamily="18" charset="0"/>
                <a:ea typeface="+mn-ea"/>
                <a:cs typeface="+mn-cs"/>
              </a:rPr>
              <a:t>Synclines therefore become HC migration drainage divides. It is similar to drainage divides for water along the crest of the Rockies. For water, the driver is gravity, rain drops want to get low, and the drainage divides are crests.  Water reservoirs (lakes, seas, oceans) are lows. For HC molecules, the driver is buoyancy, oil drops want to get high, and the drainage divides are synclines. HC reservoirs are high points.</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26</a:t>
            </a:fld>
            <a:endParaRPr lang="en-US" altLang="en-US" dirty="0"/>
          </a:p>
        </p:txBody>
      </p:sp>
    </p:spTree>
    <p:extLst>
      <p:ext uri="{BB962C8B-B14F-4D97-AF65-F5344CB8AC3E}">
        <p14:creationId xmlns:p14="http://schemas.microsoft.com/office/powerpoint/2010/main" val="31122094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we have a 3D view of some anticlines and synclines.</a:t>
            </a:r>
            <a:r>
              <a:rPr lang="en-US" baseline="0" dirty="0" smtClean="0"/>
              <a:t> </a:t>
            </a:r>
            <a:r>
              <a:rPr lang="en-US" dirty="0" smtClean="0"/>
              <a:t>We’ll assume this surface is the top of a carrier bed with a seal above it.</a:t>
            </a:r>
            <a:r>
              <a:rPr lang="en-US" baseline="0" dirty="0" smtClean="0"/>
              <a:t> </a:t>
            </a:r>
            <a:r>
              <a:rPr lang="en-US" dirty="0" smtClean="0"/>
              <a:t>HC molecules percolate up to this surface.</a:t>
            </a:r>
            <a:r>
              <a:rPr lang="en-US" baseline="0" dirty="0" smtClean="0"/>
              <a:t> </a:t>
            </a:r>
            <a:r>
              <a:rPr lang="en-US" dirty="0" smtClean="0"/>
              <a:t>We can subdivide this surface into drainage polygons by considering all the synclines as drainage divides.</a:t>
            </a:r>
            <a:r>
              <a:rPr lang="en-US" baseline="0" dirty="0" smtClean="0"/>
              <a:t> </a:t>
            </a:r>
            <a:r>
              <a:rPr lang="en-US" dirty="0" smtClean="0"/>
              <a:t>Then any molecules that reach the top of the carrier bed within a particular drainage divide will migrate </a:t>
            </a:r>
            <a:r>
              <a:rPr lang="en-US" dirty="0" err="1" smtClean="0"/>
              <a:t>updip</a:t>
            </a:r>
            <a:r>
              <a:rPr lang="en-US" dirty="0" smtClean="0"/>
              <a:t> to the anticline within that drainage divide.</a:t>
            </a:r>
            <a:r>
              <a:rPr lang="en-US" baseline="0" dirty="0" smtClean="0"/>
              <a:t> </a:t>
            </a:r>
            <a:r>
              <a:rPr lang="en-US" dirty="0" smtClean="0"/>
              <a:t>The black arrows</a:t>
            </a:r>
            <a:r>
              <a:rPr lang="en-US" baseline="0" dirty="0" smtClean="0"/>
              <a:t> show some modeled migration paths within the different drainage polygons. The structural highs show gas caps (red) and oil legs (green).</a:t>
            </a:r>
          </a:p>
          <a:p>
            <a:endParaRPr lang="en-US" baseline="0" dirty="0" smtClean="0"/>
          </a:p>
          <a:p>
            <a:r>
              <a:rPr lang="en-US" baseline="0" dirty="0" smtClean="0"/>
              <a:t>Geoscientists love to work with maps. We can represent the 3D surface by a map by projecting the 3D view onto a common depth plane. With depth contours for the top of the carrier bed, we can define the drainage polygons and locate the structural traps. Then we can determine the “fetch area” for each trap. With computer software we can do the same thing, but we can do the bookkeeping to determine the volume of oil and gas that can reach each trap.  Wow!</a:t>
            </a:r>
            <a:endParaRPr lang="en-US" dirty="0" smtClean="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27</a:t>
            </a:fld>
            <a:endParaRPr lang="en-US" altLang="en-US" dirty="0"/>
          </a:p>
        </p:txBody>
      </p:sp>
    </p:spTree>
    <p:extLst>
      <p:ext uri="{BB962C8B-B14F-4D97-AF65-F5344CB8AC3E}">
        <p14:creationId xmlns:p14="http://schemas.microsoft.com/office/powerpoint/2010/main" val="19231293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meant to represent part of a depth map for the top of a carrier bed.</a:t>
            </a:r>
            <a:r>
              <a:rPr lang="en-US" baseline="0" dirty="0" smtClean="0"/>
              <a:t> </a:t>
            </a:r>
            <a:r>
              <a:rPr lang="en-US" dirty="0" smtClean="0"/>
              <a:t>There is a central high (</a:t>
            </a:r>
            <a:r>
              <a:rPr lang="en-US" sz="1200" dirty="0" smtClean="0">
                <a:latin typeface="Arial Black" pitchFamily="34" charset="0"/>
              </a:rPr>
              <a:t>H</a:t>
            </a:r>
            <a:r>
              <a:rPr lang="en-US" sz="1200" baseline="-25000" dirty="0" smtClean="0">
                <a:latin typeface="Arial Black" pitchFamily="34" charset="0"/>
              </a:rPr>
              <a:t>1</a:t>
            </a:r>
            <a:r>
              <a:rPr lang="en-US" dirty="0" smtClean="0"/>
              <a:t>) that is surrounded by synclines (dashed</a:t>
            </a:r>
            <a:r>
              <a:rPr lang="en-US" baseline="0" dirty="0" smtClean="0"/>
              <a:t> red lines). The yellow area is the area that would “feed” HC molecules to trap </a:t>
            </a:r>
            <a:r>
              <a:rPr lang="en-US" sz="1200" dirty="0" smtClean="0">
                <a:latin typeface="Arial Black" pitchFamily="34" charset="0"/>
              </a:rPr>
              <a:t>H</a:t>
            </a:r>
            <a:r>
              <a:rPr lang="en-US" sz="1200" baseline="-25000" dirty="0" smtClean="0">
                <a:latin typeface="Arial Black" pitchFamily="34" charset="0"/>
              </a:rPr>
              <a:t>1</a:t>
            </a:r>
            <a:r>
              <a:rPr lang="en-US" dirty="0" smtClean="0"/>
              <a:t>.  We call this the fetch area for </a:t>
            </a:r>
            <a:r>
              <a:rPr lang="en-US" sz="1200" dirty="0" smtClean="0">
                <a:latin typeface="Arial Black" pitchFamily="34" charset="0"/>
              </a:rPr>
              <a:t>H</a:t>
            </a:r>
            <a:r>
              <a:rPr lang="en-US" sz="1200" baseline="-25000" dirty="0" smtClean="0">
                <a:latin typeface="Arial Black" pitchFamily="34" charset="0"/>
              </a:rPr>
              <a:t>1</a:t>
            </a:r>
            <a:r>
              <a:rPr lang="en-US" dirty="0" smtClean="0"/>
              <a:t>.</a:t>
            </a:r>
            <a:r>
              <a:rPr lang="en-US" baseline="0" dirty="0" smtClean="0"/>
              <a:t> </a:t>
            </a:r>
            <a:r>
              <a:rPr lang="en-US" dirty="0" smtClean="0"/>
              <a:t>Any HC molecule generated in the source that percolates to the top of the carrier</a:t>
            </a:r>
            <a:r>
              <a:rPr lang="en-US" baseline="0" dirty="0" smtClean="0"/>
              <a:t> within this fetch area (yellow) would move </a:t>
            </a:r>
            <a:r>
              <a:rPr lang="en-US" baseline="0" dirty="0" err="1" smtClean="0"/>
              <a:t>updip</a:t>
            </a:r>
            <a:r>
              <a:rPr lang="en-US" baseline="0" dirty="0" smtClean="0"/>
              <a:t> towards </a:t>
            </a:r>
            <a:r>
              <a:rPr lang="en-US" sz="1200" dirty="0" smtClean="0">
                <a:latin typeface="Arial Black" pitchFamily="34" charset="0"/>
              </a:rPr>
              <a:t>H</a:t>
            </a:r>
            <a:r>
              <a:rPr lang="en-US" sz="1200" baseline="-25000" dirty="0" smtClean="0">
                <a:latin typeface="Arial Black" pitchFamily="34" charset="0"/>
              </a:rPr>
              <a:t>1</a:t>
            </a:r>
            <a:r>
              <a:rPr lang="en-US" dirty="0" smtClean="0"/>
              <a:t>.</a:t>
            </a:r>
            <a:r>
              <a:rPr lang="en-US" baseline="0" dirty="0" smtClean="0"/>
              <a:t> </a:t>
            </a:r>
            <a:r>
              <a:rPr lang="en-US" dirty="0" smtClean="0"/>
              <a:t>As more HC reaches </a:t>
            </a:r>
            <a:r>
              <a:rPr lang="en-US" sz="1200" dirty="0" smtClean="0">
                <a:latin typeface="Arial Black" pitchFamily="34" charset="0"/>
              </a:rPr>
              <a:t>H</a:t>
            </a:r>
            <a:r>
              <a:rPr lang="en-US" sz="1200" baseline="-25000" dirty="0" smtClean="0">
                <a:latin typeface="Arial Black" pitchFamily="34" charset="0"/>
              </a:rPr>
              <a:t>1</a:t>
            </a:r>
            <a:r>
              <a:rPr lang="en-US" dirty="0" smtClean="0"/>
              <a:t>, the trap fills with gas and/or oil.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What if the volume of HC reaching </a:t>
            </a:r>
            <a:r>
              <a:rPr lang="en-US" sz="1200" dirty="0" smtClean="0">
                <a:latin typeface="Arial Black" pitchFamily="34" charset="0"/>
              </a:rPr>
              <a:t>H</a:t>
            </a:r>
            <a:r>
              <a:rPr lang="en-US" sz="1200" baseline="-25000" dirty="0" smtClean="0">
                <a:latin typeface="Arial Black" pitchFamily="34" charset="0"/>
              </a:rPr>
              <a:t>1</a:t>
            </a:r>
            <a:r>
              <a:rPr lang="en-US" dirty="0" smtClean="0"/>
              <a:t> is greater than the volume of HC that trap </a:t>
            </a:r>
            <a:r>
              <a:rPr lang="en-US" sz="1200" dirty="0" smtClean="0">
                <a:latin typeface="Arial Black" pitchFamily="34" charset="0"/>
              </a:rPr>
              <a:t>H</a:t>
            </a:r>
            <a:r>
              <a:rPr lang="en-US" sz="1200" baseline="-25000" dirty="0" smtClean="0">
                <a:latin typeface="Arial Black" pitchFamily="34" charset="0"/>
              </a:rPr>
              <a:t>1</a:t>
            </a:r>
            <a:r>
              <a:rPr lang="en-US" dirty="0" smtClean="0"/>
              <a:t> can hold?</a:t>
            </a:r>
            <a:r>
              <a:rPr lang="en-US" baseline="0" dirty="0" smtClean="0"/>
              <a:t> </a:t>
            </a:r>
            <a:r>
              <a:rPr lang="en-US" dirty="0" smtClean="0"/>
              <a:t>Let’s use a simple analogue.</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28</a:t>
            </a:fld>
            <a:endParaRPr lang="en-US" altLang="en-US" dirty="0"/>
          </a:p>
        </p:txBody>
      </p:sp>
    </p:spTree>
    <p:extLst>
      <p:ext uri="{BB962C8B-B14F-4D97-AF65-F5344CB8AC3E}">
        <p14:creationId xmlns:p14="http://schemas.microsoft.com/office/powerpoint/2010/main" val="1115303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an analogy for trap fill and spill.</a:t>
            </a:r>
            <a:r>
              <a:rPr lang="en-US" baseline="0" dirty="0" smtClean="0"/>
              <a:t> </a:t>
            </a:r>
            <a:r>
              <a:rPr lang="en-US" dirty="0" smtClean="0"/>
              <a:t>We</a:t>
            </a:r>
            <a:r>
              <a:rPr lang="en-US" baseline="0" dirty="0" smtClean="0"/>
              <a:t> have a 21 </a:t>
            </a:r>
            <a:r>
              <a:rPr lang="en-US" baseline="0" dirty="0" err="1" smtClean="0"/>
              <a:t>oz</a:t>
            </a:r>
            <a:r>
              <a:rPr lang="en-US" baseline="0" dirty="0" smtClean="0"/>
              <a:t> container filled with water in an aquarium. We start the air pump and add air to the bottom of the container. It fills with 3 </a:t>
            </a:r>
            <a:r>
              <a:rPr lang="en-US" baseline="0" dirty="0" err="1" smtClean="0"/>
              <a:t>oz</a:t>
            </a:r>
            <a:r>
              <a:rPr lang="en-US" baseline="0" dirty="0" smtClean="0"/>
              <a:t> of air, then 6, then 9, then 12 oz. If we add more air, it spills out the bottom of the container and bubbles upward.</a:t>
            </a:r>
          </a:p>
          <a:p>
            <a:endParaRPr lang="en-US" baseline="0" dirty="0" smtClean="0"/>
          </a:p>
          <a:p>
            <a:r>
              <a:rPr lang="en-US" baseline="0" dirty="0" smtClean="0"/>
              <a:t>The same thing happens with oil and gas. The air pump is HC generation within the source. If the first trap along the HC pathway can’t hold all the HC, the excess spills and migrates further along the migration pathway. If there are more traps, they fill progressively.</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29</a:t>
            </a:fld>
            <a:endParaRPr lang="en-US" altLang="en-US" dirty="0"/>
          </a:p>
        </p:txBody>
      </p:sp>
    </p:spTree>
    <p:extLst>
      <p:ext uri="{BB962C8B-B14F-4D97-AF65-F5344CB8AC3E}">
        <p14:creationId xmlns:p14="http://schemas.microsoft.com/office/powerpoint/2010/main" val="426488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hydrocarbon s</a:t>
            </a:r>
            <a:r>
              <a:rPr lang="en-US" dirty="0" smtClean="0"/>
              <a:t>eal can also</a:t>
            </a:r>
            <a:r>
              <a:rPr lang="en-US" baseline="0" dirty="0" smtClean="0"/>
              <a:t> be call the cap rock. It </a:t>
            </a:r>
            <a:r>
              <a:rPr lang="en-US" altLang="en-US" sz="800" kern="0" dirty="0" smtClean="0">
                <a:solidFill>
                  <a:schemeClr val="tx1"/>
                </a:solidFill>
                <a:latin typeface="Times New Roman" pitchFamily="18" charset="0"/>
                <a:ea typeface="+mn-ea"/>
                <a:cs typeface="+mn-cs"/>
              </a:rPr>
              <a:t>is a unit with low permeability that impedes the escape of hydrocarbons from the reservoir rock. Common seals include </a:t>
            </a:r>
            <a:r>
              <a:rPr lang="en-US" altLang="en-US" sz="800" kern="0" dirty="0" err="1" smtClean="0">
                <a:solidFill>
                  <a:schemeClr val="tx1"/>
                </a:solidFill>
                <a:latin typeface="Times New Roman" pitchFamily="18" charset="0"/>
                <a:ea typeface="+mn-ea"/>
                <a:cs typeface="+mn-cs"/>
              </a:rPr>
              <a:t>evaporites</a:t>
            </a:r>
            <a:r>
              <a:rPr lang="en-US" altLang="en-US" sz="800" kern="0" dirty="0" smtClean="0">
                <a:solidFill>
                  <a:schemeClr val="tx1"/>
                </a:solidFill>
                <a:latin typeface="Times New Roman" pitchFamily="18" charset="0"/>
                <a:ea typeface="+mn-ea"/>
                <a:cs typeface="+mn-cs"/>
              </a:rPr>
              <a:t>, chalks and shales. Analysis of seals involves assessment of their thickness and extent, such that their effectiveness can be quantified.</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a:t>
            </a:fld>
            <a:endParaRPr lang="en-US" altLang="en-US" dirty="0"/>
          </a:p>
        </p:txBody>
      </p:sp>
    </p:spTree>
    <p:extLst>
      <p:ext uri="{BB962C8B-B14F-4D97-AF65-F5344CB8AC3E}">
        <p14:creationId xmlns:p14="http://schemas.microsoft.com/office/powerpoint/2010/main" val="10688099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simple diagram of an oil migration pathway.</a:t>
            </a:r>
            <a:r>
              <a:rPr lang="en-US" baseline="0" dirty="0" smtClean="0"/>
              <a:t> </a:t>
            </a:r>
            <a:r>
              <a:rPr lang="en-US" dirty="0" smtClean="0"/>
              <a:t>Oil is generated in a “kitchen” to the south.</a:t>
            </a:r>
            <a:r>
              <a:rPr lang="en-US" baseline="0" dirty="0" smtClean="0"/>
              <a:t> </a:t>
            </a:r>
            <a:r>
              <a:rPr lang="en-US" dirty="0" smtClean="0"/>
              <a:t>Trap 1 is filled to capacity; excess oil spills up to mini-basin 2.</a:t>
            </a:r>
            <a:r>
              <a:rPr lang="en-US" baseline="0" dirty="0" smtClean="0"/>
              <a:t> </a:t>
            </a:r>
            <a:r>
              <a:rPr lang="en-US" dirty="0" smtClean="0"/>
              <a:t>If trap 2 fills to capacity, excess oil spills up to mini-basin 3.</a:t>
            </a:r>
            <a:r>
              <a:rPr lang="en-US" baseline="0" dirty="0" smtClean="0"/>
              <a:t> </a:t>
            </a:r>
            <a:r>
              <a:rPr lang="en-US" dirty="0" smtClean="0"/>
              <a:t>Trap 3 will start to fill.,</a:t>
            </a:r>
            <a:r>
              <a:rPr lang="en-US" baseline="0" dirty="0" smtClean="0"/>
              <a:t> e</a:t>
            </a:r>
            <a:r>
              <a:rPr lang="en-US" dirty="0" smtClean="0"/>
              <a:t>tc.</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30</a:t>
            </a:fld>
            <a:endParaRPr lang="en-US" altLang="en-US" dirty="0"/>
          </a:p>
        </p:txBody>
      </p:sp>
    </p:spTree>
    <p:extLst>
      <p:ext uri="{BB962C8B-B14F-4D97-AF65-F5344CB8AC3E}">
        <p14:creationId xmlns:p14="http://schemas.microsoft.com/office/powerpoint/2010/main" val="8728571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summarizes the steps that we go through.</a:t>
            </a:r>
            <a:r>
              <a:rPr lang="en-US" baseline="0" dirty="0" smtClean="0"/>
              <a:t> </a:t>
            </a:r>
            <a:r>
              <a:rPr lang="en-US" dirty="0" smtClean="0"/>
              <a:t>Exercise 10b takes you through some of these steps.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31</a:t>
            </a:fld>
            <a:endParaRPr lang="en-US" altLang="en-US" dirty="0"/>
          </a:p>
        </p:txBody>
      </p:sp>
    </p:spTree>
    <p:extLst>
      <p:ext uri="{BB962C8B-B14F-4D97-AF65-F5344CB8AC3E}">
        <p14:creationId xmlns:p14="http://schemas.microsoft.com/office/powerpoint/2010/main" val="17594870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next few slides walk through an example from the North Sea.</a:t>
            </a:r>
            <a:r>
              <a:rPr lang="en-US" baseline="0" dirty="0" smtClean="0"/>
              <a:t> </a:t>
            </a:r>
            <a:r>
              <a:rPr lang="en-US" dirty="0" smtClean="0"/>
              <a:t>This shows an example drainage polygon, obtained from a grid</a:t>
            </a:r>
            <a:r>
              <a:rPr lang="en-US" baseline="0" dirty="0" smtClean="0"/>
              <a:t> for the top of the main reservoir. Each polygon has a structural trap, in the case on the east side and given an ID of 12345. The leak point for this trap is on the east side. This trap is shown to have a gas cap (red) and an oil leg (green). The black arrows show some representative migration paths within the polygon.</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32</a:t>
            </a:fld>
            <a:endParaRPr lang="en-US" altLang="en-US" dirty="0"/>
          </a:p>
        </p:txBody>
      </p:sp>
    </p:spTree>
    <p:extLst>
      <p:ext uri="{BB962C8B-B14F-4D97-AF65-F5344CB8AC3E}">
        <p14:creationId xmlns:p14="http://schemas.microsoft.com/office/powerpoint/2010/main" val="28986392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Local drainage is the</a:t>
            </a:r>
            <a:r>
              <a:rPr lang="en-US" baseline="0" dirty="0" smtClean="0"/>
              <a:t> HC that is generated within the polygon and its migration to the local (within polygon) trap.</a:t>
            </a:r>
          </a:p>
          <a:p>
            <a:r>
              <a:rPr lang="en-US" baseline="0" dirty="0" smtClean="0"/>
              <a:t>We need to model: 1) HC generation, 2) HC expulsion, 3) Primary migration, which is out of the source rock, 4) Secondary migration, which is to the local structural high, which includes the need to know the </a:t>
            </a:r>
            <a:r>
              <a:rPr lang="en-US" baseline="0" dirty="0" err="1" smtClean="0"/>
              <a:t>paleo</a:t>
            </a:r>
            <a:r>
              <a:rPr lang="en-US" baseline="0" dirty="0" smtClean="0"/>
              <a:t>-structure of the top of carrier beds (reservoir) and that secondary migration is up along the steepest gradient, and 5) Some HC will be lost during the migration process. The software used here, called SEMI, does all the bookkeeping based on user input.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33</a:t>
            </a:fld>
            <a:endParaRPr lang="en-US" altLang="en-US" dirty="0"/>
          </a:p>
        </p:txBody>
      </p:sp>
    </p:spTree>
    <p:extLst>
      <p:ext uri="{BB962C8B-B14F-4D97-AF65-F5344CB8AC3E}">
        <p14:creationId xmlns:p14="http://schemas.microsoft.com/office/powerpoint/2010/main" val="7370343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more HC reaches trap 12345 than it can hold, the excess spills further up the migration pathway.</a:t>
            </a:r>
            <a:r>
              <a:rPr lang="en-US" baseline="0" dirty="0" smtClean="0"/>
              <a:t> </a:t>
            </a:r>
            <a:r>
              <a:rPr lang="en-US" dirty="0" smtClean="0"/>
              <a:t>Gas is lighter and so oil (with some dissolved gas) spills first.</a:t>
            </a:r>
            <a:r>
              <a:rPr lang="en-US" baseline="0" dirty="0" smtClean="0"/>
              <a:t> </a:t>
            </a:r>
            <a:r>
              <a:rPr lang="en-US" dirty="0" smtClean="0"/>
              <a:t>Here, excess HC</a:t>
            </a:r>
            <a:r>
              <a:rPr lang="en-US" baseline="0" dirty="0" smtClean="0"/>
              <a:t> volumes spill from #12345 to #23460. Excess from both #23460 and # 11234 spill into #37301.</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Consider trap #23460 for a moment. It has HC generated within its own drainage polygon. It also has spillage of HC from trap #12345. The combination of locally generated and spilled HC volumes are compared to the capacity of trap #23460. As is shown, the combination is greater than the capacity of trap #23460, so oil spills to trap #37301. Thank goodness for software that keeps track of all the volumes!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34</a:t>
            </a:fld>
            <a:endParaRPr lang="en-US" altLang="en-US" dirty="0"/>
          </a:p>
        </p:txBody>
      </p:sp>
    </p:spTree>
    <p:extLst>
      <p:ext uri="{BB962C8B-B14F-4D97-AF65-F5344CB8AC3E}">
        <p14:creationId xmlns:p14="http://schemas.microsoft.com/office/powerpoint/2010/main" val="275693907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study area, there were three major fields along a main HC migration route.</a:t>
            </a:r>
            <a:r>
              <a:rPr lang="en-US" baseline="0" dirty="0" smtClean="0"/>
              <a:t> </a:t>
            </a:r>
            <a:r>
              <a:rPr lang="en-US" dirty="0" smtClean="0"/>
              <a:t>From deepest to shallowest they are </a:t>
            </a:r>
            <a:r>
              <a:rPr lang="en-US" dirty="0" err="1" smtClean="0"/>
              <a:t>Huldra</a:t>
            </a:r>
            <a:r>
              <a:rPr lang="en-US" dirty="0" smtClean="0"/>
              <a:t>, </a:t>
            </a:r>
            <a:r>
              <a:rPr lang="en-US" dirty="0" err="1" smtClean="0"/>
              <a:t>Oseberg</a:t>
            </a:r>
            <a:r>
              <a:rPr lang="en-US" dirty="0" smtClean="0"/>
              <a:t> and </a:t>
            </a:r>
            <a:r>
              <a:rPr lang="en-US" dirty="0" err="1" smtClean="0"/>
              <a:t>Brage</a:t>
            </a:r>
            <a:r>
              <a:rPr lang="en-US" dirty="0" smtClean="0"/>
              <a:t>.</a:t>
            </a:r>
            <a:r>
              <a:rPr lang="en-US" baseline="0" dirty="0" smtClean="0"/>
              <a:t> </a:t>
            </a:r>
            <a:r>
              <a:rPr lang="en-US" dirty="0" smtClean="0"/>
              <a:t>On the left are plots through geologic time of (1) oil fill, (2) total gas fill, (3) free gas (gas cap).</a:t>
            </a:r>
            <a:r>
              <a:rPr lang="en-US" baseline="0" dirty="0" smtClean="0"/>
              <a:t> </a:t>
            </a:r>
            <a:r>
              <a:rPr lang="en-US" dirty="0" err="1" smtClean="0"/>
              <a:t>Huldra</a:t>
            </a:r>
            <a:r>
              <a:rPr lang="en-US" dirty="0" smtClean="0"/>
              <a:t> (blue line) started to fill with oil and gas.</a:t>
            </a:r>
            <a:r>
              <a:rPr lang="en-US" baseline="0" dirty="0" smtClean="0"/>
              <a:t> </a:t>
            </a:r>
            <a:r>
              <a:rPr lang="en-US" dirty="0" smtClean="0"/>
              <a:t>About 30 MY ago excess gas caused oil to spill.</a:t>
            </a:r>
            <a:r>
              <a:rPr lang="en-US" baseline="0" dirty="0" smtClean="0"/>
              <a:t> </a:t>
            </a:r>
            <a:r>
              <a:rPr lang="en-US" dirty="0" err="1" smtClean="0"/>
              <a:t>Oseberg</a:t>
            </a:r>
            <a:r>
              <a:rPr lang="en-US" dirty="0" smtClean="0"/>
              <a:t> (orange line) also started to fill with oil and gas. It had a gas cap early, but now all the gas is dissolved in oil (no free gas).</a:t>
            </a:r>
            <a:r>
              <a:rPr lang="en-US" baseline="0" dirty="0" smtClean="0"/>
              <a:t> </a:t>
            </a:r>
            <a:r>
              <a:rPr lang="en-US" dirty="0" err="1" smtClean="0"/>
              <a:t>Brage</a:t>
            </a:r>
            <a:r>
              <a:rPr lang="en-US" dirty="0" smtClean="0"/>
              <a:t> (magenta line) received no HC until</a:t>
            </a:r>
            <a:r>
              <a:rPr lang="en-US" baseline="0" dirty="0" smtClean="0"/>
              <a:t> about 25 MY ago. This all spilled oil and gas from over-filled deeper traps. It is oil with dissolved gas, no gas cap (free gas).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35</a:t>
            </a:fld>
            <a:endParaRPr lang="en-US" altLang="en-US" dirty="0"/>
          </a:p>
        </p:txBody>
      </p:sp>
    </p:spTree>
    <p:extLst>
      <p:ext uri="{BB962C8B-B14F-4D97-AF65-F5344CB8AC3E}">
        <p14:creationId xmlns:p14="http://schemas.microsoft.com/office/powerpoint/2010/main" val="10338129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References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36</a:t>
            </a:fld>
            <a:endParaRPr lang="en-US" altLang="en-US" dirty="0"/>
          </a:p>
        </p:txBody>
      </p:sp>
    </p:spTree>
    <p:extLst>
      <p:ext uri="{BB962C8B-B14F-4D97-AF65-F5344CB8AC3E}">
        <p14:creationId xmlns:p14="http://schemas.microsoft.com/office/powerpoint/2010/main" val="37233009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37</a:t>
            </a:fld>
            <a:endParaRPr lang="en-US" altLang="en-US" dirty="0"/>
          </a:p>
        </p:txBody>
      </p:sp>
    </p:spTree>
    <p:extLst>
      <p:ext uri="{BB962C8B-B14F-4D97-AF65-F5344CB8AC3E}">
        <p14:creationId xmlns:p14="http://schemas.microsoft.com/office/powerpoint/2010/main" val="2849263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are some simple cross-sections</a:t>
            </a:r>
            <a:r>
              <a:rPr lang="en-US" baseline="0" dirty="0" smtClean="0"/>
              <a:t> that show the seal/cap rock (dark grey) for different types of traps: 1) An anticline, 2) A normal fault trap, 3) A stratigraphic trap, and 4) A thrust fault trap.</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4</a:t>
            </a:fld>
            <a:endParaRPr lang="en-US" altLang="en-US" dirty="0"/>
          </a:p>
        </p:txBody>
      </p:sp>
    </p:spTree>
    <p:extLst>
      <p:ext uri="{BB962C8B-B14F-4D97-AF65-F5344CB8AC3E}">
        <p14:creationId xmlns:p14="http://schemas.microsoft.com/office/powerpoint/2010/main" val="247510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critical question for us is how much HC can a given trap hold?</a:t>
            </a:r>
            <a:r>
              <a:rPr lang="en-US" baseline="0" dirty="0" smtClean="0"/>
              <a:t> </a:t>
            </a:r>
            <a:r>
              <a:rPr lang="en-US" dirty="0" smtClean="0"/>
              <a:t>To answer this, we have to know or presume what controls the</a:t>
            </a:r>
            <a:r>
              <a:rPr lang="en-US" baseline="0" dirty="0" smtClean="0"/>
              <a:t> fill level. The three (3) main controls are listed: 1) </a:t>
            </a:r>
            <a:r>
              <a:rPr lang="en-US" altLang="en-US" sz="800" kern="0" dirty="0" smtClean="0">
                <a:solidFill>
                  <a:schemeClr val="tx1"/>
                </a:solidFill>
                <a:latin typeface="Times New Roman" pitchFamily="18" charset="0"/>
                <a:ea typeface="+mn-ea"/>
                <a:cs typeface="+mn-cs"/>
              </a:rPr>
              <a:t>A synclinal spill point,</a:t>
            </a:r>
            <a:r>
              <a:rPr lang="en-US" altLang="en-US" sz="800" kern="0" baseline="0" dirty="0" smtClean="0">
                <a:solidFill>
                  <a:schemeClr val="tx1"/>
                </a:solidFill>
                <a:latin typeface="Times New Roman" pitchFamily="18" charset="0"/>
                <a:ea typeface="+mn-ea"/>
                <a:cs typeface="+mn-cs"/>
              </a:rPr>
              <a:t> 2) </a:t>
            </a:r>
            <a:r>
              <a:rPr lang="en-US" altLang="en-US" sz="800" kern="0" dirty="0" smtClean="0">
                <a:solidFill>
                  <a:schemeClr val="tx1"/>
                </a:solidFill>
                <a:latin typeface="Times New Roman" pitchFamily="18" charset="0"/>
                <a:ea typeface="+mn-ea"/>
                <a:cs typeface="+mn-cs"/>
              </a:rPr>
              <a:t>A fault leak point, and</a:t>
            </a:r>
            <a:r>
              <a:rPr lang="en-US" altLang="en-US" sz="800" kern="0" baseline="0" dirty="0" smtClean="0">
                <a:solidFill>
                  <a:schemeClr val="tx1"/>
                </a:solidFill>
                <a:latin typeface="Times New Roman" pitchFamily="18" charset="0"/>
                <a:ea typeface="+mn-ea"/>
                <a:cs typeface="+mn-cs"/>
              </a:rPr>
              <a:t> 3) </a:t>
            </a:r>
            <a:r>
              <a:rPr lang="en-US" altLang="en-US" sz="800" kern="0" dirty="0" smtClean="0">
                <a:solidFill>
                  <a:schemeClr val="tx1"/>
                </a:solidFill>
                <a:latin typeface="Times New Roman" pitchFamily="18" charset="0"/>
                <a:ea typeface="+mn-ea"/>
                <a:cs typeface="+mn-cs"/>
              </a:rPr>
              <a:t>The sealing capacity of the seal rocks.</a:t>
            </a:r>
            <a:r>
              <a:rPr lang="en-US" altLang="en-US" sz="800" kern="0" baseline="0" dirty="0" smtClean="0">
                <a:solidFill>
                  <a:schemeClr val="tx1"/>
                </a:solidFill>
                <a:latin typeface="Times New Roman" pitchFamily="18" charset="0"/>
                <a:ea typeface="+mn-ea"/>
                <a:cs typeface="+mn-cs"/>
              </a:rPr>
              <a:t> </a:t>
            </a:r>
            <a:r>
              <a:rPr lang="en-US" altLang="en-US" sz="800" kern="0" dirty="0" smtClean="0">
                <a:solidFill>
                  <a:schemeClr val="tx1"/>
                </a:solidFill>
                <a:latin typeface="Times New Roman" pitchFamily="18" charset="0"/>
                <a:ea typeface="+mn-ea"/>
                <a:cs typeface="+mn-cs"/>
              </a:rPr>
              <a:t>We’ll look briefly at all three.</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5</a:t>
            </a:fld>
            <a:endParaRPr lang="en-US" altLang="en-US" dirty="0"/>
          </a:p>
        </p:txBody>
      </p:sp>
    </p:spTree>
    <p:extLst>
      <p:ext uri="{BB962C8B-B14F-4D97-AF65-F5344CB8AC3E}">
        <p14:creationId xmlns:p14="http://schemas.microsoft.com/office/powerpoint/2010/main" val="1566751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A </a:t>
            </a:r>
            <a:r>
              <a:rPr lang="en-US" altLang="en-US" sz="1200" kern="0" dirty="0" smtClean="0">
                <a:solidFill>
                  <a:schemeClr val="tx1"/>
                </a:solidFill>
                <a:latin typeface="Times New Roman" pitchFamily="18" charset="0"/>
                <a:ea typeface="+mn-ea"/>
                <a:cs typeface="+mn-cs"/>
              </a:rPr>
              <a:t>synclinal spill point is the structurally lowest point in a hydrocarbon trap that can retain hydrocarbons. Once a trap has been filled to its spill point, further storage or retention of hydrocarbons will not occur for lack of reservoir space within that trap. The hydrocarbons spill and they continue to migrate until they are trapped elsewhere or form a surface HC seep.</a:t>
            </a:r>
            <a:r>
              <a:rPr lang="en-US" altLang="en-US" sz="1200" kern="0" baseline="0" dirty="0" smtClean="0">
                <a:solidFill>
                  <a:schemeClr val="tx1"/>
                </a:solidFill>
                <a:latin typeface="Times New Roman" pitchFamily="18" charset="0"/>
                <a:ea typeface="+mn-ea"/>
                <a:cs typeface="+mn-cs"/>
              </a:rPr>
              <a:t> </a:t>
            </a:r>
            <a:r>
              <a:rPr lang="en-US" altLang="en-US" sz="1200" kern="0" dirty="0" smtClean="0">
                <a:solidFill>
                  <a:schemeClr val="tx1"/>
                </a:solidFill>
                <a:latin typeface="Times New Roman" pitchFamily="18" charset="0"/>
                <a:ea typeface="+mn-ea"/>
                <a:cs typeface="+mn-cs"/>
              </a:rPr>
              <a:t>With a good depth structure map</a:t>
            </a:r>
            <a:r>
              <a:rPr lang="en-US" altLang="en-US" sz="1200" kern="0" baseline="0" dirty="0" smtClean="0">
                <a:solidFill>
                  <a:schemeClr val="tx1"/>
                </a:solidFill>
                <a:latin typeface="Times New Roman" pitchFamily="18" charset="0"/>
                <a:ea typeface="+mn-ea"/>
                <a:cs typeface="+mn-cs"/>
              </a:rPr>
              <a:t> for the top of the reservoir, </a:t>
            </a:r>
            <a:r>
              <a:rPr lang="en-US" altLang="en-US" sz="1200" kern="0" dirty="0" smtClean="0">
                <a:solidFill>
                  <a:schemeClr val="tx1"/>
                </a:solidFill>
                <a:latin typeface="Times New Roman" pitchFamily="18" charset="0"/>
                <a:ea typeface="+mn-ea"/>
                <a:cs typeface="+mn-cs"/>
              </a:rPr>
              <a:t>synclinal spill points are relatively easy to predict.</a:t>
            </a:r>
            <a:r>
              <a:rPr lang="en-US" altLang="en-US" sz="1200" kern="0" baseline="0" dirty="0" smtClean="0">
                <a:solidFill>
                  <a:schemeClr val="tx1"/>
                </a:solidFill>
                <a:latin typeface="Times New Roman" pitchFamily="18" charset="0"/>
                <a:ea typeface="+mn-ea"/>
                <a:cs typeface="+mn-cs"/>
              </a:rPr>
              <a:t> </a:t>
            </a:r>
            <a:r>
              <a:rPr lang="en-US" altLang="en-US" sz="1200" kern="0" dirty="0" smtClean="0">
                <a:solidFill>
                  <a:schemeClr val="tx1"/>
                </a:solidFill>
                <a:latin typeface="Times New Roman" pitchFamily="18" charset="0"/>
                <a:ea typeface="+mn-ea"/>
                <a:cs typeface="+mn-cs"/>
              </a:rPr>
              <a:t>Of course, this prediction is only as good as the accuracy of the map</a:t>
            </a:r>
            <a:r>
              <a:rPr lang="en-US" altLang="en-US" sz="1200" kern="0" baseline="0" dirty="0" smtClean="0">
                <a:solidFill>
                  <a:schemeClr val="tx1"/>
                </a:solidFill>
                <a:latin typeface="Times New Roman" pitchFamily="18" charset="0"/>
                <a:ea typeface="+mn-ea"/>
                <a:cs typeface="+mn-cs"/>
              </a:rPr>
              <a:t>.</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6</a:t>
            </a:fld>
            <a:endParaRPr lang="en-US" altLang="en-US" dirty="0"/>
          </a:p>
        </p:txBody>
      </p:sp>
    </p:spTree>
    <p:extLst>
      <p:ext uri="{BB962C8B-B14F-4D97-AF65-F5344CB8AC3E}">
        <p14:creationId xmlns:p14="http://schemas.microsoft.com/office/powerpoint/2010/main" val="1711036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block diagram for the </a:t>
            </a:r>
            <a:r>
              <a:rPr lang="en-US" dirty="0" err="1" smtClean="0"/>
              <a:t>Tengiz</a:t>
            </a:r>
            <a:r>
              <a:rPr lang="en-US" dirty="0" smtClean="0"/>
              <a:t> and </a:t>
            </a:r>
            <a:r>
              <a:rPr lang="en-US" dirty="0" err="1" smtClean="0"/>
              <a:t>Korolev</a:t>
            </a:r>
            <a:r>
              <a:rPr lang="en-US" dirty="0" smtClean="0"/>
              <a:t> fields.</a:t>
            </a:r>
            <a:r>
              <a:rPr lang="en-US" baseline="0" dirty="0" smtClean="0"/>
              <a:t> </a:t>
            </a:r>
            <a:r>
              <a:rPr lang="en-US" dirty="0" smtClean="0"/>
              <a:t>If the HC kitchen is to the west, then the </a:t>
            </a:r>
            <a:r>
              <a:rPr lang="en-US" dirty="0" err="1" smtClean="0"/>
              <a:t>Tengiz</a:t>
            </a:r>
            <a:r>
              <a:rPr lang="en-US" dirty="0" smtClean="0"/>
              <a:t> trap would fill </a:t>
            </a:r>
            <a:r>
              <a:rPr lang="en-US" dirty="0" smtClean="0"/>
              <a:t>first.</a:t>
            </a:r>
            <a:r>
              <a:rPr lang="en-US" baseline="0" dirty="0" smtClean="0"/>
              <a:t> </a:t>
            </a:r>
            <a:r>
              <a:rPr lang="en-US" dirty="0" smtClean="0"/>
              <a:t>If </a:t>
            </a:r>
            <a:r>
              <a:rPr lang="en-US" dirty="0" smtClean="0"/>
              <a:t>the HC charge reaching </a:t>
            </a:r>
            <a:r>
              <a:rPr lang="en-US" dirty="0" err="1" smtClean="0"/>
              <a:t>Tengiz</a:t>
            </a:r>
            <a:r>
              <a:rPr lang="en-US" dirty="0" smtClean="0"/>
              <a:t> is greater than the HC volume </a:t>
            </a:r>
            <a:r>
              <a:rPr lang="en-US" dirty="0" err="1" smtClean="0"/>
              <a:t>Tengiz</a:t>
            </a:r>
            <a:r>
              <a:rPr lang="en-US" baseline="0" dirty="0" smtClean="0"/>
              <a:t> can hold, there is a low point on the east of </a:t>
            </a:r>
            <a:r>
              <a:rPr lang="en-US" baseline="0" dirty="0" err="1" smtClean="0"/>
              <a:t>Tengiz</a:t>
            </a:r>
            <a:r>
              <a:rPr lang="en-US" baseline="0" dirty="0" smtClean="0"/>
              <a:t> that would be the synclinal spill point. Spilled HCs would then start to fill the </a:t>
            </a:r>
            <a:r>
              <a:rPr lang="en-US" baseline="0" dirty="0" err="1" smtClean="0"/>
              <a:t>Korolev</a:t>
            </a:r>
            <a:r>
              <a:rPr lang="en-US" baseline="0" dirty="0" smtClean="0"/>
              <a:t> trap.</a:t>
            </a:r>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7</a:t>
            </a:fld>
            <a:endParaRPr lang="en-US" altLang="en-US" dirty="0"/>
          </a:p>
        </p:txBody>
      </p:sp>
    </p:spTree>
    <p:extLst>
      <p:ext uri="{BB962C8B-B14F-4D97-AF65-F5344CB8AC3E}">
        <p14:creationId xmlns:p14="http://schemas.microsoft.com/office/powerpoint/2010/main" val="2230469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200" kern="0" dirty="0" smtClean="0">
                <a:solidFill>
                  <a:schemeClr val="tx1"/>
                </a:solidFill>
                <a:latin typeface="Times New Roman" pitchFamily="18" charset="0"/>
                <a:ea typeface="+mn-ea"/>
                <a:cs typeface="+mn-cs"/>
              </a:rPr>
              <a:t>Faults can either trap or leak HCs. If a fault is a good seal, it will prevent HCs from flowing out of a trap. Some faults only inhibit HC flow (don’t seal on a geologic time scale but act as a seal over a production time scale). In some cases, a fault will be sealing for oil but not for gas (gas is more buoyant). Non-sealing faults can serve as migration pathways. </a:t>
            </a:r>
            <a:r>
              <a:rPr lang="en-US" sz="1200" kern="0" dirty="0" smtClean="0">
                <a:solidFill>
                  <a:schemeClr val="tx1"/>
                </a:solidFill>
                <a:latin typeface="Times New Roman" pitchFamily="18" charset="0"/>
                <a:ea typeface="+mn-ea"/>
                <a:cs typeface="+mn-cs"/>
              </a:rPr>
              <a:t>In the cartoon cross-sections,</a:t>
            </a:r>
            <a:r>
              <a:rPr lang="en-US" sz="1200" kern="0" baseline="0" dirty="0" smtClean="0">
                <a:solidFill>
                  <a:schemeClr val="tx1"/>
                </a:solidFill>
                <a:latin typeface="Times New Roman" pitchFamily="18" charset="0"/>
                <a:ea typeface="+mn-ea"/>
                <a:cs typeface="+mn-cs"/>
              </a:rPr>
              <a:t> the fault leaks on the left and HC fill level is controlled by the leak point. On the right, the fault seals the oil.  HC fill might be controlled by </a:t>
            </a:r>
            <a:r>
              <a:rPr lang="en-US" altLang="en-US" sz="1200" kern="0" dirty="0" smtClean="0">
                <a:solidFill>
                  <a:schemeClr val="tx1"/>
                </a:solidFill>
                <a:latin typeface="Times New Roman" pitchFamily="18" charset="0"/>
                <a:ea typeface="+mn-ea"/>
                <a:cs typeface="+mn-cs"/>
              </a:rPr>
              <a:t>HC generation and migration.</a:t>
            </a:r>
            <a:r>
              <a:rPr lang="en-US" altLang="en-US" sz="1200" kern="0" baseline="0" dirty="0" smtClean="0">
                <a:solidFill>
                  <a:schemeClr val="tx1"/>
                </a:solidFill>
                <a:latin typeface="Times New Roman" pitchFamily="18" charset="0"/>
                <a:ea typeface="+mn-ea"/>
                <a:cs typeface="+mn-cs"/>
              </a:rPr>
              <a:t> </a:t>
            </a:r>
            <a:r>
              <a:rPr lang="en-US" dirty="0" smtClean="0"/>
              <a:t>Also remember, we are looking at a single cross-section.</a:t>
            </a:r>
            <a:r>
              <a:rPr lang="en-US" baseline="0" dirty="0" smtClean="0"/>
              <a:t> </a:t>
            </a:r>
            <a:r>
              <a:rPr lang="en-US" dirty="0" smtClean="0"/>
              <a:t>For the situation on the right, perhaps there is another fault where HC leakage occurs and the fill level is in fact controlled by a fault leak not represented by this cross-</a:t>
            </a:r>
            <a:r>
              <a:rPr lang="en-US" dirty="0" smtClean="0"/>
              <a:t>section.</a:t>
            </a:r>
            <a:r>
              <a:rPr lang="en-US" baseline="0" dirty="0" smtClean="0"/>
              <a:t> </a:t>
            </a:r>
            <a:r>
              <a:rPr lang="en-US" altLang="en-US" sz="1200" kern="0" dirty="0" smtClean="0">
                <a:solidFill>
                  <a:schemeClr val="tx1"/>
                </a:solidFill>
                <a:latin typeface="Times New Roman" pitchFamily="18" charset="0"/>
                <a:ea typeface="+mn-ea"/>
                <a:cs typeface="+mn-cs"/>
              </a:rPr>
              <a:t>Another </a:t>
            </a:r>
            <a:r>
              <a:rPr lang="en-US" altLang="en-US" sz="1200" kern="0" dirty="0" smtClean="0">
                <a:solidFill>
                  <a:schemeClr val="tx1"/>
                </a:solidFill>
                <a:latin typeface="Times New Roman" pitchFamily="18" charset="0"/>
                <a:ea typeface="+mn-ea"/>
                <a:cs typeface="+mn-cs"/>
              </a:rPr>
              <a:t>possibility is that there is a synclinal spill point that we don’t see on this cross section.</a:t>
            </a:r>
            <a:r>
              <a:rPr lang="en-US" altLang="en-US" sz="1200" kern="0" baseline="0" dirty="0" smtClean="0">
                <a:solidFill>
                  <a:schemeClr val="tx1"/>
                </a:solidFill>
                <a:latin typeface="Times New Roman" pitchFamily="18" charset="0"/>
                <a:ea typeface="+mn-ea"/>
                <a:cs typeface="+mn-cs"/>
              </a:rPr>
              <a:t> </a:t>
            </a:r>
            <a:r>
              <a:rPr lang="en-US" dirty="0" smtClean="0"/>
              <a:t>In</a:t>
            </a:r>
            <a:r>
              <a:rPr lang="en-US" baseline="0" dirty="0" smtClean="0"/>
              <a:t> addition</a:t>
            </a:r>
            <a:r>
              <a:rPr lang="en-US" dirty="0" smtClean="0"/>
              <a:t>, there can be small offset faults that we cannot map that could control the HC fill level.</a:t>
            </a:r>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8</a:t>
            </a:fld>
            <a:endParaRPr lang="en-US" altLang="en-US" dirty="0"/>
          </a:p>
        </p:txBody>
      </p:sp>
    </p:spTree>
    <p:extLst>
      <p:ext uri="{BB962C8B-B14F-4D97-AF65-F5344CB8AC3E}">
        <p14:creationId xmlns:p14="http://schemas.microsoft.com/office/powerpoint/2010/main" val="226619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structure map of a faulted anticline.</a:t>
            </a:r>
            <a:r>
              <a:rPr lang="en-US" baseline="0" dirty="0" smtClean="0"/>
              <a:t> The i</a:t>
            </a:r>
            <a:r>
              <a:rPr lang="en-US" dirty="0" smtClean="0"/>
              <a:t>mage on the right is a zoom</a:t>
            </a:r>
            <a:r>
              <a:rPr lang="en-US" baseline="0" dirty="0" smtClean="0"/>
              <a:t> of the </a:t>
            </a:r>
            <a:r>
              <a:rPr lang="en-US" baseline="0" dirty="0" err="1" smtClean="0"/>
              <a:t>crestal</a:t>
            </a:r>
            <a:r>
              <a:rPr lang="en-US" baseline="0" dirty="0" smtClean="0"/>
              <a:t> area marked by the magenta box on the left. The map on the left is meant to represent the oil fill if all the faults seal; synclinal spill points define the deepest oil level in each fault block. The map on the right is meant to represent the oil fill if all the faults leak; the deepest closing contour defines the oil fill level in each fault block. </a:t>
            </a:r>
            <a:endParaRPr lang="en-US" dirty="0" smtClean="0"/>
          </a:p>
          <a:p>
            <a:endParaRPr lang="en-US" dirty="0"/>
          </a:p>
        </p:txBody>
      </p:sp>
      <p:sp>
        <p:nvSpPr>
          <p:cNvPr id="4" name="Slide Number Placeholder 3"/>
          <p:cNvSpPr>
            <a:spLocks noGrp="1"/>
          </p:cNvSpPr>
          <p:nvPr>
            <p:ph type="sldNum" sz="quarter" idx="10"/>
          </p:nvPr>
        </p:nvSpPr>
        <p:spPr/>
        <p:txBody>
          <a:bodyPr/>
          <a:lstStyle/>
          <a:p>
            <a:fld id="{CFA5B1C5-F8F7-4C25-81AE-ECFF46DF10B2}" type="slidenum">
              <a:rPr lang="en-US" altLang="en-US" smtClean="0"/>
              <a:pPr/>
              <a:t>9</a:t>
            </a:fld>
            <a:endParaRPr lang="en-US" altLang="en-US" dirty="0"/>
          </a:p>
        </p:txBody>
      </p:sp>
    </p:spTree>
    <p:extLst>
      <p:ext uri="{BB962C8B-B14F-4D97-AF65-F5344CB8AC3E}">
        <p14:creationId xmlns:p14="http://schemas.microsoft.com/office/powerpoint/2010/main" val="1152726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6911154"/>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4"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sp>
        <p:nvSpPr>
          <p:cNvPr id="6" name="Slide Number Placeholder 4"/>
          <p:cNvSpPr txBox="1">
            <a:spLocks noGrp="1"/>
          </p:cNvSpPr>
          <p:nvPr userDrawn="1"/>
        </p:nvSpPr>
        <p:spPr bwMode="auto">
          <a:xfrm>
            <a:off x="7953375" y="6429375"/>
            <a:ext cx="792163" cy="341313"/>
          </a:xfrm>
          <a:prstGeom prst="rect">
            <a:avLst/>
          </a:prstGeom>
          <a:noFill/>
          <a:ln>
            <a:noFill/>
          </a:ln>
          <a:extLst/>
        </p:spPr>
        <p:txBody>
          <a:bodyPr/>
          <a:lstStyle/>
          <a:p>
            <a:pPr algn="r" eaLnBrk="1" hangingPunct="1"/>
            <a:fld id="{E2632309-6E10-4E78-84C5-1F9E9994AA6E}" type="slidenum">
              <a:rPr lang="en-US" altLang="en-US" sz="1100">
                <a:solidFill>
                  <a:srgbClr val="F2F2F2"/>
                </a:solidFill>
                <a:latin typeface="Verdana" pitchFamily="34" charset="0"/>
              </a:rPr>
              <a:pPr algn="r" eaLnBrk="1" hangingPunct="1"/>
              <a:t>‹#›</a:t>
            </a:fld>
            <a:endParaRPr lang="en-US" altLang="en-US" sz="1100" dirty="0">
              <a:solidFill>
                <a:srgbClr val="F2F2F2"/>
              </a:solidFill>
              <a:latin typeface="Verdana" pitchFamily="34" charset="0"/>
            </a:endParaRPr>
          </a:p>
        </p:txBody>
      </p:sp>
      <p:pic>
        <p:nvPicPr>
          <p:cNvPr id="1031" name="Picture 2"/>
          <p:cNvPicPr>
            <a:picLocks noChangeAspect="1" noChangeArrowheads="1"/>
          </p:cNvPicPr>
          <p:nvPr userDrawn="1"/>
        </p:nvPicPr>
        <p:blipFill>
          <a:blip r:embed="rId5" cstate="print"/>
          <a:srcRect/>
          <a:stretch>
            <a:fillRect/>
          </a:stretch>
        </p:blipFill>
        <p:spPr bwMode="auto">
          <a:xfrm>
            <a:off x="8001000" y="219075"/>
            <a:ext cx="1104900" cy="414338"/>
          </a:xfrm>
          <a:prstGeom prst="rect">
            <a:avLst/>
          </a:prstGeom>
          <a:noFill/>
          <a:ln w="9525">
            <a:noFill/>
            <a:miter lim="800000"/>
            <a:headEnd/>
            <a:tailEnd/>
          </a:ln>
        </p:spPr>
      </p:pic>
      <p:pic>
        <p:nvPicPr>
          <p:cNvPr id="1032" name="Picture 7"/>
          <p:cNvPicPr>
            <a:picLocks noChangeAspect="1" noChangeArrowheads="1"/>
          </p:cNvPicPr>
          <p:nvPr userDrawn="1"/>
        </p:nvPicPr>
        <p:blipFill>
          <a:blip r:embed="rId6"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313738" y="6513513"/>
            <a:ext cx="792162" cy="341312"/>
          </a:xfrm>
          <a:prstGeom prst="rect">
            <a:avLst/>
          </a:prstGeom>
          <a:noFill/>
          <a:ln>
            <a:noFill/>
          </a:ln>
          <a:extLst/>
        </p:spPr>
        <p:txBody>
          <a:bodyPr/>
          <a:lstStyle/>
          <a:p>
            <a:pPr eaLnBrk="1" hangingPunct="1"/>
            <a:fld id="{4A230886-E3E7-4C11-B151-97515F6E9E67}" type="slidenum">
              <a:rPr lang="en-US" altLang="en-US" sz="1100">
                <a:latin typeface="Verdana" pitchFamily="34" charset="0"/>
              </a:rPr>
              <a:pPr eaLnBrk="1" hangingPunct="1"/>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3513"/>
            <a:ext cx="1127125" cy="260350"/>
          </a:xfrm>
          <a:prstGeom prst="rect">
            <a:avLst/>
          </a:prstGeom>
          <a:noFill/>
          <a:ln w="9525">
            <a:noFill/>
            <a:miter lim="800000"/>
            <a:headEnd/>
            <a:tailEnd/>
          </a:ln>
        </p:spPr>
        <p:txBody>
          <a:bodyPr wrap="none">
            <a:spAutoFit/>
          </a:bodyPr>
          <a:lstStyle/>
          <a:p>
            <a:r>
              <a:rPr lang="en-US" sz="1100" dirty="0">
                <a:latin typeface="Verdana" pitchFamily="34" charset="0"/>
                <a:ea typeface="Verdana" pitchFamily="34" charset="0"/>
                <a:cs typeface="Verdana" pitchFamily="34" charset="0"/>
              </a:rPr>
              <a:t>FWSchroeder</a:t>
            </a:r>
          </a:p>
        </p:txBody>
      </p:sp>
      <p:sp>
        <p:nvSpPr>
          <p:cNvPr id="1035"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4.wmf"/><Relationship Id="rId6" Type="http://schemas.openxmlformats.org/officeDocument/2006/relationships/oleObject" Target="../embeddings/oleObject2.bin"/><Relationship Id="rId7" Type="http://schemas.openxmlformats.org/officeDocument/2006/relationships/image" Target="../media/image5.w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3.bin"/><Relationship Id="rId5" Type="http://schemas.openxmlformats.org/officeDocument/2006/relationships/image" Target="../media/image4.wmf"/><Relationship Id="rId6" Type="http://schemas.openxmlformats.org/officeDocument/2006/relationships/oleObject" Target="../embeddings/oleObject4.bin"/><Relationship Id="rId7" Type="http://schemas.openxmlformats.org/officeDocument/2006/relationships/image" Target="../media/image5.w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oleObject" Target="../embeddings/oleObject5.bin"/><Relationship Id="rId5" Type="http://schemas.openxmlformats.org/officeDocument/2006/relationships/image" Target="../media/image4.wmf"/><Relationship Id="rId6" Type="http://schemas.openxmlformats.org/officeDocument/2006/relationships/oleObject" Target="../embeddings/oleObject6.bin"/><Relationship Id="rId7" Type="http://schemas.openxmlformats.org/officeDocument/2006/relationships/image" Target="../media/image5.wmf"/><Relationship Id="rId1" Type="http://schemas.openxmlformats.org/officeDocument/2006/relationships/vmlDrawing" Target="../drawings/vmlDrawing3.vml"/><Relationship Id="rId2"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a:off x="3834581" y="4631325"/>
            <a:ext cx="1651820" cy="796081"/>
          </a:xfrm>
          <a:prstGeom prst="ellipse">
            <a:avLst/>
          </a:prstGeom>
          <a:solidFill>
            <a:schemeClr val="bg1"/>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2292428" y="1222375"/>
            <a:ext cx="4547755" cy="765175"/>
            <a:chOff x="1104900" y="1266092"/>
            <a:chExt cx="4547755" cy="764931"/>
          </a:xfrm>
        </p:grpSpPr>
        <p:sp>
          <p:nvSpPr>
            <p:cNvPr id="16" name="Rectangle 15"/>
            <p:cNvSpPr/>
            <p:nvPr/>
          </p:nvSpPr>
          <p:spPr>
            <a:xfrm>
              <a:off x="1104900" y="1266092"/>
              <a:ext cx="454775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288650" y="1428064"/>
              <a:ext cx="4178250" cy="443391"/>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Seal and Migration</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sp>
        <p:nvSpPr>
          <p:cNvPr id="79" name="Freeform 40"/>
          <p:cNvSpPr>
            <a:spLocks noChangeAspect="1"/>
          </p:cNvSpPr>
          <p:nvPr/>
        </p:nvSpPr>
        <p:spPr bwMode="auto">
          <a:xfrm>
            <a:off x="1426166" y="5060097"/>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0" name="Freeform 41"/>
          <p:cNvSpPr>
            <a:spLocks noChangeAspect="1"/>
          </p:cNvSpPr>
          <p:nvPr/>
        </p:nvSpPr>
        <p:spPr bwMode="auto">
          <a:xfrm>
            <a:off x="1621870" y="5128324"/>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81" name="Freeform 42"/>
          <p:cNvSpPr>
            <a:spLocks noChangeAspect="1"/>
          </p:cNvSpPr>
          <p:nvPr/>
        </p:nvSpPr>
        <p:spPr bwMode="auto">
          <a:xfrm>
            <a:off x="1815825" y="5055919"/>
            <a:ext cx="141535" cy="196327"/>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2" name="Object 43"/>
          <p:cNvGraphicFramePr>
            <a:graphicFrameLocks noChangeAspect="1"/>
          </p:cNvGraphicFramePr>
          <p:nvPr>
            <p:extLst>
              <p:ext uri="{D42A27DB-BD31-4B8C-83A1-F6EECF244321}">
                <p14:modId xmlns:p14="http://schemas.microsoft.com/office/powerpoint/2010/main" val="3194088539"/>
              </p:ext>
            </p:extLst>
          </p:nvPr>
        </p:nvGraphicFramePr>
        <p:xfrm>
          <a:off x="1286078" y="5001616"/>
          <a:ext cx="878041" cy="1184929"/>
        </p:xfrm>
        <a:graphic>
          <a:graphicData uri="http://schemas.openxmlformats.org/presentationml/2006/ole">
            <mc:AlternateContent xmlns:mc="http://schemas.openxmlformats.org/markup-compatibility/2006">
              <mc:Choice xmlns:v="urn:schemas-microsoft-com:vml" Requires="v">
                <p:oleObj spid="_x0000_s5392" name="Clip" r:id="rId4" imgW="1042416" imgH="1352398" progId="">
                  <p:embed/>
                </p:oleObj>
              </mc:Choice>
              <mc:Fallback>
                <p:oleObj name="Clip" r:id="rId4" imgW="1042416" imgH="1352398" progId="">
                  <p:embed/>
                  <p:pic>
                    <p:nvPicPr>
                      <p:cNvPr id="0" name="Picture 1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6078" y="5001616"/>
                        <a:ext cx="878041" cy="118492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3" name="Text Box 44"/>
          <p:cNvSpPr txBox="1">
            <a:spLocks noChangeArrowheads="1"/>
          </p:cNvSpPr>
          <p:nvPr/>
        </p:nvSpPr>
        <p:spPr bwMode="auto">
          <a:xfrm>
            <a:off x="613062" y="3059223"/>
            <a:ext cx="2142248" cy="945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A “Kitchen”</a:t>
            </a:r>
          </a:p>
          <a:p>
            <a:pPr algn="ctr">
              <a:spcBef>
                <a:spcPct val="0"/>
              </a:spcBef>
              <a:buFontTx/>
              <a:buNone/>
            </a:pPr>
            <a:r>
              <a:rPr lang="en-US" altLang="en-US" sz="1600" dirty="0">
                <a:solidFill>
                  <a:schemeClr val="tx1"/>
                </a:solidFill>
                <a:cs typeface="Arial" panose="020B0604020202020204" pitchFamily="34" charset="0"/>
              </a:rPr>
              <a:t>Where Organic</a:t>
            </a:r>
          </a:p>
          <a:p>
            <a:pPr algn="ctr">
              <a:spcBef>
                <a:spcPct val="0"/>
              </a:spcBef>
              <a:buFontTx/>
              <a:buNone/>
            </a:pPr>
            <a:r>
              <a:rPr lang="en-US" altLang="en-US" sz="1600" dirty="0">
                <a:solidFill>
                  <a:schemeClr val="tx1"/>
                </a:solidFill>
                <a:cs typeface="Arial" panose="020B0604020202020204" pitchFamily="34" charset="0"/>
              </a:rPr>
              <a:t>Material Is</a:t>
            </a:r>
          </a:p>
          <a:p>
            <a:pPr algn="ctr">
              <a:spcBef>
                <a:spcPct val="0"/>
              </a:spcBef>
              <a:buFontTx/>
              <a:buNone/>
            </a:pPr>
            <a:r>
              <a:rPr lang="en-US" altLang="en-US" sz="1600" dirty="0">
                <a:solidFill>
                  <a:schemeClr val="tx1"/>
                </a:solidFill>
                <a:cs typeface="Arial" panose="020B0604020202020204" pitchFamily="34" charset="0"/>
              </a:rPr>
              <a:t> Cooked</a:t>
            </a:r>
          </a:p>
        </p:txBody>
      </p:sp>
      <p:sp>
        <p:nvSpPr>
          <p:cNvPr id="84" name="AutoShape 47"/>
          <p:cNvSpPr>
            <a:spLocks noChangeArrowheads="1"/>
          </p:cNvSpPr>
          <p:nvPr/>
        </p:nvSpPr>
        <p:spPr bwMode="auto">
          <a:xfrm>
            <a:off x="6566864" y="3724789"/>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5" name="AutoShape 48"/>
          <p:cNvSpPr>
            <a:spLocks noChangeArrowheads="1"/>
          </p:cNvSpPr>
          <p:nvPr/>
        </p:nvSpPr>
        <p:spPr bwMode="auto">
          <a:xfrm>
            <a:off x="6566864" y="3398968"/>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6" name="AutoShape 49"/>
          <p:cNvSpPr>
            <a:spLocks noChangeArrowheads="1"/>
          </p:cNvSpPr>
          <p:nvPr/>
        </p:nvSpPr>
        <p:spPr bwMode="auto">
          <a:xfrm>
            <a:off x="6566864" y="3059223"/>
            <a:ext cx="1069376" cy="491516"/>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87" name="AutoShape 52"/>
          <p:cNvSpPr>
            <a:spLocks noChangeArrowheads="1"/>
          </p:cNvSpPr>
          <p:nvPr/>
        </p:nvSpPr>
        <p:spPr bwMode="auto">
          <a:xfrm>
            <a:off x="1221727" y="4628454"/>
            <a:ext cx="940073" cy="391264"/>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aphicFrame>
        <p:nvGraphicFramePr>
          <p:cNvPr id="109" name="Object 54"/>
          <p:cNvGraphicFramePr>
            <a:graphicFrameLocks noChangeAspect="1"/>
          </p:cNvGraphicFramePr>
          <p:nvPr>
            <p:extLst>
              <p:ext uri="{D42A27DB-BD31-4B8C-83A1-F6EECF244321}">
                <p14:modId xmlns:p14="http://schemas.microsoft.com/office/powerpoint/2010/main" val="184964715"/>
              </p:ext>
            </p:extLst>
          </p:nvPr>
        </p:nvGraphicFramePr>
        <p:xfrm>
          <a:off x="4124070" y="3969850"/>
          <a:ext cx="1100829" cy="960753"/>
        </p:xfrm>
        <a:graphic>
          <a:graphicData uri="http://schemas.openxmlformats.org/presentationml/2006/ole">
            <mc:AlternateContent xmlns:mc="http://schemas.openxmlformats.org/markup-compatibility/2006">
              <mc:Choice xmlns:v="urn:schemas-microsoft-com:vml" Requires="v">
                <p:oleObj spid="_x0000_s5393" name="Clip" r:id="rId6" imgW="811073" imgH="781812" progId="">
                  <p:embed/>
                </p:oleObj>
              </mc:Choice>
              <mc:Fallback>
                <p:oleObj name="Clip" r:id="rId6" imgW="811073" imgH="781812" progId="">
                  <p:embed/>
                  <p:pic>
                    <p:nvPicPr>
                      <p:cNvPr id="0" name="Picture 17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4070" y="3969850"/>
                        <a:ext cx="1100829" cy="96075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0" name="Freeform 55"/>
          <p:cNvSpPr>
            <a:spLocks/>
          </p:cNvSpPr>
          <p:nvPr/>
        </p:nvSpPr>
        <p:spPr bwMode="auto">
          <a:xfrm>
            <a:off x="1628858" y="4203773"/>
            <a:ext cx="2517928" cy="509617"/>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1" name="Freeform 56"/>
          <p:cNvSpPr>
            <a:spLocks/>
          </p:cNvSpPr>
          <p:nvPr/>
        </p:nvSpPr>
        <p:spPr bwMode="auto">
          <a:xfrm>
            <a:off x="5040733" y="4127835"/>
            <a:ext cx="2125866" cy="147594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12" name="Text Box 57"/>
          <p:cNvSpPr txBox="1">
            <a:spLocks noChangeArrowheads="1"/>
          </p:cNvSpPr>
          <p:nvPr/>
        </p:nvSpPr>
        <p:spPr bwMode="auto">
          <a:xfrm>
            <a:off x="3875957" y="2882638"/>
            <a:ext cx="161815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a:solidFill>
                  <a:schemeClr val="tx1"/>
                </a:solidFill>
                <a:cs typeface="Arial" panose="020B0604020202020204" pitchFamily="34" charset="0"/>
              </a:rPr>
              <a:t>“Plumbing” To </a:t>
            </a:r>
            <a:r>
              <a:rPr lang="en-US" altLang="en-US" sz="1600" dirty="0" smtClean="0">
                <a:solidFill>
                  <a:schemeClr val="tx1"/>
                </a:solidFill>
                <a:cs typeface="Arial" panose="020B0604020202020204" pitchFamily="34" charset="0"/>
              </a:rPr>
              <a:t>Connect the </a:t>
            </a:r>
            <a:r>
              <a:rPr lang="en-US" altLang="en-US" sz="1600" dirty="0">
                <a:solidFill>
                  <a:schemeClr val="tx1"/>
                </a:solidFill>
                <a:cs typeface="Arial" panose="020B0604020202020204" pitchFamily="34" charset="0"/>
              </a:rPr>
              <a:t>Container to the Kitchen </a:t>
            </a:r>
          </a:p>
        </p:txBody>
      </p:sp>
      <p:sp>
        <p:nvSpPr>
          <p:cNvPr id="89" name="Freeform 61"/>
          <p:cNvSpPr>
            <a:spLocks noChangeAspect="1"/>
          </p:cNvSpPr>
          <p:nvPr/>
        </p:nvSpPr>
        <p:spPr bwMode="auto">
          <a:xfrm flipV="1">
            <a:off x="7788258" y="2209862"/>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0" name="Freeform 62"/>
          <p:cNvSpPr>
            <a:spLocks noChangeAspect="1"/>
          </p:cNvSpPr>
          <p:nvPr/>
        </p:nvSpPr>
        <p:spPr bwMode="auto">
          <a:xfrm flipV="1">
            <a:off x="8052107" y="2342140"/>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1" name="Freeform 63"/>
          <p:cNvSpPr>
            <a:spLocks noChangeAspect="1"/>
          </p:cNvSpPr>
          <p:nvPr/>
        </p:nvSpPr>
        <p:spPr bwMode="auto">
          <a:xfrm flipV="1">
            <a:off x="7933288" y="2085939"/>
            <a:ext cx="141535" cy="196328"/>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2" name="Freeform 64"/>
          <p:cNvSpPr>
            <a:spLocks/>
          </p:cNvSpPr>
          <p:nvPr/>
        </p:nvSpPr>
        <p:spPr bwMode="auto">
          <a:xfrm>
            <a:off x="7047383" y="1641764"/>
            <a:ext cx="809021" cy="402403"/>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93" name="Group 65"/>
          <p:cNvGrpSpPr>
            <a:grpSpLocks/>
          </p:cNvGrpSpPr>
          <p:nvPr/>
        </p:nvGrpSpPr>
        <p:grpSpPr bwMode="auto">
          <a:xfrm>
            <a:off x="6933561" y="1980117"/>
            <a:ext cx="323260" cy="802020"/>
            <a:chOff x="1982" y="990"/>
            <a:chExt cx="254" cy="576"/>
          </a:xfrm>
        </p:grpSpPr>
        <p:grpSp>
          <p:nvGrpSpPr>
            <p:cNvPr id="99" name="Group 66"/>
            <p:cNvGrpSpPr>
              <a:grpSpLocks/>
            </p:cNvGrpSpPr>
            <p:nvPr/>
          </p:nvGrpSpPr>
          <p:grpSpPr bwMode="auto">
            <a:xfrm>
              <a:off x="1982" y="990"/>
              <a:ext cx="254" cy="576"/>
              <a:chOff x="1982" y="935"/>
              <a:chExt cx="519" cy="631"/>
            </a:xfrm>
          </p:grpSpPr>
          <p:sp>
            <p:nvSpPr>
              <p:cNvPr id="104"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5"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6"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7"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8"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00"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1"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2"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03"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94" name="Line 76"/>
          <p:cNvSpPr>
            <a:spLocks noChangeShapeType="1"/>
          </p:cNvSpPr>
          <p:nvPr/>
        </p:nvSpPr>
        <p:spPr bwMode="auto">
          <a:xfrm>
            <a:off x="7091067" y="2023281"/>
            <a:ext cx="0" cy="125872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5" name="Line 77"/>
          <p:cNvSpPr>
            <a:spLocks noChangeShapeType="1"/>
          </p:cNvSpPr>
          <p:nvPr/>
        </p:nvSpPr>
        <p:spPr bwMode="auto">
          <a:xfrm>
            <a:off x="6994962" y="1991256"/>
            <a:ext cx="19046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96" name="WordArt 79"/>
          <p:cNvSpPr>
            <a:spLocks noChangeArrowheads="1" noChangeShapeType="1" noTextEdit="1"/>
          </p:cNvSpPr>
          <p:nvPr/>
        </p:nvSpPr>
        <p:spPr bwMode="auto">
          <a:xfrm>
            <a:off x="1172801" y="5495916"/>
            <a:ext cx="1022770" cy="381517"/>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97" name="WordArt 80"/>
          <p:cNvSpPr>
            <a:spLocks noChangeArrowheads="1" noChangeShapeType="1" noTextEdit="1"/>
          </p:cNvSpPr>
          <p:nvPr/>
        </p:nvSpPr>
        <p:spPr bwMode="auto">
          <a:xfrm>
            <a:off x="4076893" y="4805288"/>
            <a:ext cx="1216285" cy="501263"/>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113" name="Text Box 57"/>
          <p:cNvSpPr txBox="1">
            <a:spLocks noChangeArrowheads="1"/>
          </p:cNvSpPr>
          <p:nvPr/>
        </p:nvSpPr>
        <p:spPr bwMode="auto">
          <a:xfrm>
            <a:off x="6933561" y="4267134"/>
            <a:ext cx="161815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algn="ctr">
              <a:spcBef>
                <a:spcPct val="0"/>
              </a:spcBef>
              <a:buFontTx/>
              <a:buNone/>
            </a:pPr>
            <a:r>
              <a:rPr lang="en-US" altLang="en-US" sz="1600" dirty="0" smtClean="0">
                <a:solidFill>
                  <a:schemeClr val="tx1"/>
                </a:solidFill>
                <a:cs typeface="Arial" panose="020B0604020202020204" pitchFamily="34" charset="0"/>
              </a:rPr>
              <a:t>Where HCs Accumulate</a:t>
            </a:r>
            <a:endParaRPr lang="en-US" altLang="en-US" sz="1600" dirty="0">
              <a:solidFill>
                <a:schemeClr val="tx1"/>
              </a:solidFill>
              <a:cs typeface="Arial" panose="020B0604020202020204" pitchFamily="34" charset="0"/>
            </a:endParaRPr>
          </a:p>
        </p:txBody>
      </p:sp>
      <p:sp>
        <p:nvSpPr>
          <p:cNvPr id="42" name="Oval 41"/>
          <p:cNvSpPr/>
          <p:nvPr/>
        </p:nvSpPr>
        <p:spPr bwMode="auto">
          <a:xfrm>
            <a:off x="6575778" y="3776262"/>
            <a:ext cx="1004461" cy="505543"/>
          </a:xfrm>
          <a:prstGeom prst="ellipse">
            <a:avLst/>
          </a:prstGeom>
          <a:solidFill>
            <a:schemeClr val="bg1"/>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98" name="WordArt 81"/>
          <p:cNvSpPr>
            <a:spLocks noChangeArrowheads="1" noChangeShapeType="1" noTextEdit="1"/>
          </p:cNvSpPr>
          <p:nvPr/>
        </p:nvSpPr>
        <p:spPr bwMode="auto">
          <a:xfrm>
            <a:off x="6399816" y="3230488"/>
            <a:ext cx="1388441" cy="906449"/>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
        <p:nvSpPr>
          <p:cNvPr id="3" name="Rectangle 2"/>
          <p:cNvSpPr/>
          <p:nvPr/>
        </p:nvSpPr>
        <p:spPr>
          <a:xfrm>
            <a:off x="7131252" y="5572749"/>
            <a:ext cx="1871025" cy="683264"/>
          </a:xfrm>
          <a:prstGeom prst="rect">
            <a:avLst/>
          </a:prstGeom>
          <a:noFill/>
        </p:spPr>
        <p:txBody>
          <a:bodyPr wrap="none" lIns="91440" tIns="45720" rIns="91440" bIns="45720">
            <a:spAutoFit/>
          </a:bodyPr>
          <a:lstStyle/>
          <a:p>
            <a:pPr algn="ctr">
              <a:lnSpc>
                <a:spcPct val="80000"/>
              </a:lnSpc>
            </a:pPr>
            <a:r>
              <a:rPr lang="en-US" sz="2000" b="1" cap="none" spc="0" dirty="0" smtClean="0">
                <a:ln w="12700">
                  <a:solidFill>
                    <a:srgbClr val="C00000"/>
                  </a:solidFill>
                  <a:prstDash val="solid"/>
                </a:ln>
                <a:solidFill>
                  <a:srgbClr val="FFE697"/>
                </a:solidFill>
                <a:effectLst>
                  <a:innerShdw blurRad="177800">
                    <a:schemeClr val="accent3">
                      <a:lumMod val="50000"/>
                    </a:schemeClr>
                  </a:innerShdw>
                </a:effectLst>
                <a:latin typeface="Comic Sans MS" panose="030F0702030302020204" pitchFamily="66" charset="0"/>
              </a:rPr>
              <a:t>From </a:t>
            </a:r>
          </a:p>
          <a:p>
            <a:pPr algn="ctr">
              <a:lnSpc>
                <a:spcPct val="80000"/>
              </a:lnSpc>
            </a:pPr>
            <a:r>
              <a:rPr lang="en-US" sz="2800" b="1" cap="none" spc="0" dirty="0" smtClean="0">
                <a:ln w="12700">
                  <a:solidFill>
                    <a:srgbClr val="C00000"/>
                  </a:solidFill>
                  <a:prstDash val="solid"/>
                </a:ln>
                <a:solidFill>
                  <a:srgbClr val="FFE697"/>
                </a:solidFill>
                <a:effectLst>
                  <a:innerShdw blurRad="177800">
                    <a:schemeClr val="accent3">
                      <a:lumMod val="50000"/>
                    </a:schemeClr>
                  </a:innerShdw>
                </a:effectLst>
                <a:latin typeface="Comic Sans MS" panose="030F0702030302020204" pitchFamily="66" charset="0"/>
              </a:rPr>
              <a:t>Lecture 2</a:t>
            </a:r>
            <a:endParaRPr lang="en-US" sz="2800" b="1" cap="none" spc="0" dirty="0">
              <a:ln w="12700">
                <a:solidFill>
                  <a:srgbClr val="C00000"/>
                </a:solidFill>
                <a:prstDash val="solid"/>
              </a:ln>
              <a:solidFill>
                <a:srgbClr val="FFE697"/>
              </a:solidFill>
              <a:effectLst>
                <a:innerShdw blurRad="177800">
                  <a:schemeClr val="accent3">
                    <a:lumMod val="50000"/>
                  </a:schemeClr>
                </a:innerShdw>
              </a:effectLst>
              <a:latin typeface="Comic Sans MS" panose="030F0702030302020204" pitchFamily="66" charset="0"/>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this Case, Does Fault Q Seal?</a:t>
            </a:r>
            <a:endParaRPr lang="en-US" dirty="0"/>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r="7223" b="7662"/>
          <a:stretch/>
        </p:blipFill>
        <p:spPr>
          <a:xfrm>
            <a:off x="1704132" y="1644887"/>
            <a:ext cx="5875229" cy="4435465"/>
          </a:xfrm>
        </p:spPr>
      </p:pic>
      <p:sp>
        <p:nvSpPr>
          <p:cNvPr id="5" name="TextBox 4"/>
          <p:cNvSpPr txBox="1"/>
          <p:nvPr/>
        </p:nvSpPr>
        <p:spPr>
          <a:xfrm>
            <a:off x="1598613" y="6082016"/>
            <a:ext cx="6177225"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http://www.callforbids.cnsopb.ns.ca/2012/01/sites/default/files/images/inline/figure_44.jpg</a:t>
            </a:r>
          </a:p>
        </p:txBody>
      </p:sp>
      <p:sp>
        <p:nvSpPr>
          <p:cNvPr id="3" name="Rectangle 2"/>
          <p:cNvSpPr>
            <a:spLocks noChangeAspect="1"/>
          </p:cNvSpPr>
          <p:nvPr/>
        </p:nvSpPr>
        <p:spPr bwMode="auto">
          <a:xfrm>
            <a:off x="4221090" y="3717237"/>
            <a:ext cx="738005" cy="90072"/>
          </a:xfrm>
          <a:prstGeom prst="rect">
            <a:avLst/>
          </a:prstGeom>
          <a:solidFill>
            <a:srgbClr val="FFFF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 name="Rectangle 5"/>
          <p:cNvSpPr>
            <a:spLocks noChangeAspect="1"/>
          </p:cNvSpPr>
          <p:nvPr/>
        </p:nvSpPr>
        <p:spPr bwMode="auto">
          <a:xfrm>
            <a:off x="3633902" y="1908124"/>
            <a:ext cx="737205" cy="141580"/>
          </a:xfrm>
          <a:prstGeom prst="rect">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Rectangle 6"/>
          <p:cNvSpPr>
            <a:spLocks noChangeAspect="1"/>
          </p:cNvSpPr>
          <p:nvPr/>
        </p:nvSpPr>
        <p:spPr bwMode="auto">
          <a:xfrm>
            <a:off x="4796445" y="1830198"/>
            <a:ext cx="1623810" cy="161448"/>
          </a:xfrm>
          <a:prstGeom prst="rect">
            <a:avLst/>
          </a:pr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Freeform 7"/>
          <p:cNvSpPr>
            <a:spLocks noChangeAspect="1"/>
          </p:cNvSpPr>
          <p:nvPr/>
        </p:nvSpPr>
        <p:spPr bwMode="auto">
          <a:xfrm>
            <a:off x="1710712" y="1647486"/>
            <a:ext cx="5875496" cy="4445318"/>
          </a:xfrm>
          <a:custGeom>
            <a:avLst/>
            <a:gdLst>
              <a:gd name="connsiteX0" fmla="*/ 1295400 w 4519612"/>
              <a:gd name="connsiteY0" fmla="*/ 2005012 h 3419475"/>
              <a:gd name="connsiteX1" fmla="*/ 1538287 w 4519612"/>
              <a:gd name="connsiteY1" fmla="*/ 2047875 h 3419475"/>
              <a:gd name="connsiteX2" fmla="*/ 1647825 w 4519612"/>
              <a:gd name="connsiteY2" fmla="*/ 2100262 h 3419475"/>
              <a:gd name="connsiteX3" fmla="*/ 1719262 w 4519612"/>
              <a:gd name="connsiteY3" fmla="*/ 2185987 h 3419475"/>
              <a:gd name="connsiteX4" fmla="*/ 1714500 w 4519612"/>
              <a:gd name="connsiteY4" fmla="*/ 2381250 h 3419475"/>
              <a:gd name="connsiteX5" fmla="*/ 1804987 w 4519612"/>
              <a:gd name="connsiteY5" fmla="*/ 2400300 h 3419475"/>
              <a:gd name="connsiteX6" fmla="*/ 1928812 w 4519612"/>
              <a:gd name="connsiteY6" fmla="*/ 2324100 h 3419475"/>
              <a:gd name="connsiteX7" fmla="*/ 1995487 w 4519612"/>
              <a:gd name="connsiteY7" fmla="*/ 2428875 h 3419475"/>
              <a:gd name="connsiteX8" fmla="*/ 2162175 w 4519612"/>
              <a:gd name="connsiteY8" fmla="*/ 2466975 h 3419475"/>
              <a:gd name="connsiteX9" fmla="*/ 2266950 w 4519612"/>
              <a:gd name="connsiteY9" fmla="*/ 2447925 h 3419475"/>
              <a:gd name="connsiteX10" fmla="*/ 2409825 w 4519612"/>
              <a:gd name="connsiteY10" fmla="*/ 2376487 h 3419475"/>
              <a:gd name="connsiteX11" fmla="*/ 2471737 w 4519612"/>
              <a:gd name="connsiteY11" fmla="*/ 2405062 h 3419475"/>
              <a:gd name="connsiteX12" fmla="*/ 2538412 w 4519612"/>
              <a:gd name="connsiteY12" fmla="*/ 2409825 h 3419475"/>
              <a:gd name="connsiteX13" fmla="*/ 2786062 w 4519612"/>
              <a:gd name="connsiteY13" fmla="*/ 2333625 h 3419475"/>
              <a:gd name="connsiteX14" fmla="*/ 3109912 w 4519612"/>
              <a:gd name="connsiteY14" fmla="*/ 2176462 h 3419475"/>
              <a:gd name="connsiteX15" fmla="*/ 3148012 w 4519612"/>
              <a:gd name="connsiteY15" fmla="*/ 2066925 h 3419475"/>
              <a:gd name="connsiteX16" fmla="*/ 3148012 w 4519612"/>
              <a:gd name="connsiteY16" fmla="*/ 2005012 h 3419475"/>
              <a:gd name="connsiteX17" fmla="*/ 3005137 w 4519612"/>
              <a:gd name="connsiteY17" fmla="*/ 1966912 h 3419475"/>
              <a:gd name="connsiteX18" fmla="*/ 2833687 w 4519612"/>
              <a:gd name="connsiteY18" fmla="*/ 1985962 h 3419475"/>
              <a:gd name="connsiteX19" fmla="*/ 2728912 w 4519612"/>
              <a:gd name="connsiteY19" fmla="*/ 1985962 h 3419475"/>
              <a:gd name="connsiteX20" fmla="*/ 2676525 w 4519612"/>
              <a:gd name="connsiteY20" fmla="*/ 1828800 h 3419475"/>
              <a:gd name="connsiteX21" fmla="*/ 2767012 w 4519612"/>
              <a:gd name="connsiteY21" fmla="*/ 1728787 h 3419475"/>
              <a:gd name="connsiteX22" fmla="*/ 2943225 w 4519612"/>
              <a:gd name="connsiteY22" fmla="*/ 1647825 h 3419475"/>
              <a:gd name="connsiteX23" fmla="*/ 3019425 w 4519612"/>
              <a:gd name="connsiteY23" fmla="*/ 1557337 h 3419475"/>
              <a:gd name="connsiteX24" fmla="*/ 3086100 w 4519612"/>
              <a:gd name="connsiteY24" fmla="*/ 1519237 h 3419475"/>
              <a:gd name="connsiteX25" fmla="*/ 3171825 w 4519612"/>
              <a:gd name="connsiteY25" fmla="*/ 1476375 h 3419475"/>
              <a:gd name="connsiteX26" fmla="*/ 3314700 w 4519612"/>
              <a:gd name="connsiteY26" fmla="*/ 1385887 h 3419475"/>
              <a:gd name="connsiteX27" fmla="*/ 3371850 w 4519612"/>
              <a:gd name="connsiteY27" fmla="*/ 1300162 h 3419475"/>
              <a:gd name="connsiteX28" fmla="*/ 3405187 w 4519612"/>
              <a:gd name="connsiteY28" fmla="*/ 1147762 h 3419475"/>
              <a:gd name="connsiteX29" fmla="*/ 3290887 w 4519612"/>
              <a:gd name="connsiteY29" fmla="*/ 1147762 h 3419475"/>
              <a:gd name="connsiteX30" fmla="*/ 3195637 w 4519612"/>
              <a:gd name="connsiteY30" fmla="*/ 1176337 h 3419475"/>
              <a:gd name="connsiteX31" fmla="*/ 2952750 w 4519612"/>
              <a:gd name="connsiteY31" fmla="*/ 1195387 h 3419475"/>
              <a:gd name="connsiteX32" fmla="*/ 2686050 w 4519612"/>
              <a:gd name="connsiteY32" fmla="*/ 1252537 h 3419475"/>
              <a:gd name="connsiteX33" fmla="*/ 2562225 w 4519612"/>
              <a:gd name="connsiteY33" fmla="*/ 1333500 h 3419475"/>
              <a:gd name="connsiteX34" fmla="*/ 2371725 w 4519612"/>
              <a:gd name="connsiteY34" fmla="*/ 1390650 h 3419475"/>
              <a:gd name="connsiteX35" fmla="*/ 2262187 w 4519612"/>
              <a:gd name="connsiteY35" fmla="*/ 1319212 h 3419475"/>
              <a:gd name="connsiteX36" fmla="*/ 2586037 w 4519612"/>
              <a:gd name="connsiteY36" fmla="*/ 1157287 h 3419475"/>
              <a:gd name="connsiteX37" fmla="*/ 2767012 w 4519612"/>
              <a:gd name="connsiteY37" fmla="*/ 1100137 h 3419475"/>
              <a:gd name="connsiteX38" fmla="*/ 2990850 w 4519612"/>
              <a:gd name="connsiteY38" fmla="*/ 1028700 h 3419475"/>
              <a:gd name="connsiteX39" fmla="*/ 3190875 w 4519612"/>
              <a:gd name="connsiteY39" fmla="*/ 938212 h 3419475"/>
              <a:gd name="connsiteX40" fmla="*/ 3338512 w 4519612"/>
              <a:gd name="connsiteY40" fmla="*/ 838200 h 3419475"/>
              <a:gd name="connsiteX41" fmla="*/ 3376612 w 4519612"/>
              <a:gd name="connsiteY41" fmla="*/ 814387 h 3419475"/>
              <a:gd name="connsiteX42" fmla="*/ 3452812 w 4519612"/>
              <a:gd name="connsiteY42" fmla="*/ 795337 h 3419475"/>
              <a:gd name="connsiteX43" fmla="*/ 3567112 w 4519612"/>
              <a:gd name="connsiteY43" fmla="*/ 795337 h 3419475"/>
              <a:gd name="connsiteX44" fmla="*/ 3729037 w 4519612"/>
              <a:gd name="connsiteY44" fmla="*/ 795337 h 3419475"/>
              <a:gd name="connsiteX45" fmla="*/ 3833812 w 4519612"/>
              <a:gd name="connsiteY45" fmla="*/ 733425 h 3419475"/>
              <a:gd name="connsiteX46" fmla="*/ 3910012 w 4519612"/>
              <a:gd name="connsiteY46" fmla="*/ 628650 h 3419475"/>
              <a:gd name="connsiteX47" fmla="*/ 4519612 w 4519612"/>
              <a:gd name="connsiteY47" fmla="*/ 0 h 3419475"/>
              <a:gd name="connsiteX48" fmla="*/ 4519612 w 4519612"/>
              <a:gd name="connsiteY48" fmla="*/ 3133725 h 3419475"/>
              <a:gd name="connsiteX49" fmla="*/ 3457575 w 4519612"/>
              <a:gd name="connsiteY49" fmla="*/ 3133725 h 3419475"/>
              <a:gd name="connsiteX50" fmla="*/ 3457575 w 4519612"/>
              <a:gd name="connsiteY50" fmla="*/ 3419475 h 3419475"/>
              <a:gd name="connsiteX51" fmla="*/ 0 w 4519612"/>
              <a:gd name="connsiteY51" fmla="*/ 3419475 h 3419475"/>
              <a:gd name="connsiteX52" fmla="*/ 0 w 4519612"/>
              <a:gd name="connsiteY52" fmla="*/ 1752600 h 3419475"/>
              <a:gd name="connsiteX53" fmla="*/ 376237 w 4519612"/>
              <a:gd name="connsiteY53" fmla="*/ 1752600 h 3419475"/>
              <a:gd name="connsiteX54" fmla="*/ 447675 w 4519612"/>
              <a:gd name="connsiteY54" fmla="*/ 1752600 h 3419475"/>
              <a:gd name="connsiteX55" fmla="*/ 723900 w 4519612"/>
              <a:gd name="connsiteY55" fmla="*/ 1624012 h 3419475"/>
              <a:gd name="connsiteX56" fmla="*/ 928687 w 4519612"/>
              <a:gd name="connsiteY56" fmla="*/ 1600200 h 3419475"/>
              <a:gd name="connsiteX57" fmla="*/ 1119187 w 4519612"/>
              <a:gd name="connsiteY57" fmla="*/ 1590675 h 3419475"/>
              <a:gd name="connsiteX58" fmla="*/ 1533525 w 4519612"/>
              <a:gd name="connsiteY58" fmla="*/ 1309687 h 3419475"/>
              <a:gd name="connsiteX59" fmla="*/ 1614487 w 4519612"/>
              <a:gd name="connsiteY59" fmla="*/ 1271587 h 3419475"/>
              <a:gd name="connsiteX60" fmla="*/ 1824037 w 4519612"/>
              <a:gd name="connsiteY60" fmla="*/ 1533525 h 3419475"/>
              <a:gd name="connsiteX61" fmla="*/ 1657350 w 4519612"/>
              <a:gd name="connsiteY61" fmla="*/ 1638300 h 3419475"/>
              <a:gd name="connsiteX62" fmla="*/ 1433512 w 4519612"/>
              <a:gd name="connsiteY62" fmla="*/ 1800225 h 3419475"/>
              <a:gd name="connsiteX63" fmla="*/ 1285875 w 4519612"/>
              <a:gd name="connsiteY63" fmla="*/ 1924050 h 341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519612" h="3419475">
                <a:moveTo>
                  <a:pt x="1295400" y="2005012"/>
                </a:moveTo>
                <a:lnTo>
                  <a:pt x="1538287" y="2047875"/>
                </a:lnTo>
                <a:lnTo>
                  <a:pt x="1647825" y="2100262"/>
                </a:lnTo>
                <a:lnTo>
                  <a:pt x="1719262" y="2185987"/>
                </a:lnTo>
                <a:lnTo>
                  <a:pt x="1714500" y="2381250"/>
                </a:lnTo>
                <a:lnTo>
                  <a:pt x="1804987" y="2400300"/>
                </a:lnTo>
                <a:lnTo>
                  <a:pt x="1928812" y="2324100"/>
                </a:lnTo>
                <a:lnTo>
                  <a:pt x="1995487" y="2428875"/>
                </a:lnTo>
                <a:lnTo>
                  <a:pt x="2162175" y="2466975"/>
                </a:lnTo>
                <a:lnTo>
                  <a:pt x="2266950" y="2447925"/>
                </a:lnTo>
                <a:lnTo>
                  <a:pt x="2409825" y="2376487"/>
                </a:lnTo>
                <a:lnTo>
                  <a:pt x="2471737" y="2405062"/>
                </a:lnTo>
                <a:lnTo>
                  <a:pt x="2538412" y="2409825"/>
                </a:lnTo>
                <a:lnTo>
                  <a:pt x="2786062" y="2333625"/>
                </a:lnTo>
                <a:lnTo>
                  <a:pt x="3109912" y="2176462"/>
                </a:lnTo>
                <a:lnTo>
                  <a:pt x="3148012" y="2066925"/>
                </a:lnTo>
                <a:lnTo>
                  <a:pt x="3148012" y="2005012"/>
                </a:lnTo>
                <a:lnTo>
                  <a:pt x="3005137" y="1966912"/>
                </a:lnTo>
                <a:lnTo>
                  <a:pt x="2833687" y="1985962"/>
                </a:lnTo>
                <a:lnTo>
                  <a:pt x="2728912" y="1985962"/>
                </a:lnTo>
                <a:lnTo>
                  <a:pt x="2676525" y="1828800"/>
                </a:lnTo>
                <a:lnTo>
                  <a:pt x="2767012" y="1728787"/>
                </a:lnTo>
                <a:lnTo>
                  <a:pt x="2943225" y="1647825"/>
                </a:lnTo>
                <a:lnTo>
                  <a:pt x="3019425" y="1557337"/>
                </a:lnTo>
                <a:lnTo>
                  <a:pt x="3086100" y="1519237"/>
                </a:lnTo>
                <a:lnTo>
                  <a:pt x="3171825" y="1476375"/>
                </a:lnTo>
                <a:lnTo>
                  <a:pt x="3314700" y="1385887"/>
                </a:lnTo>
                <a:lnTo>
                  <a:pt x="3371850" y="1300162"/>
                </a:lnTo>
                <a:lnTo>
                  <a:pt x="3405187" y="1147762"/>
                </a:lnTo>
                <a:lnTo>
                  <a:pt x="3290887" y="1147762"/>
                </a:lnTo>
                <a:lnTo>
                  <a:pt x="3195637" y="1176337"/>
                </a:lnTo>
                <a:lnTo>
                  <a:pt x="2952750" y="1195387"/>
                </a:lnTo>
                <a:lnTo>
                  <a:pt x="2686050" y="1252537"/>
                </a:lnTo>
                <a:lnTo>
                  <a:pt x="2562225" y="1333500"/>
                </a:lnTo>
                <a:lnTo>
                  <a:pt x="2371725" y="1390650"/>
                </a:lnTo>
                <a:lnTo>
                  <a:pt x="2262187" y="1319212"/>
                </a:lnTo>
                <a:lnTo>
                  <a:pt x="2586037" y="1157287"/>
                </a:lnTo>
                <a:lnTo>
                  <a:pt x="2767012" y="1100137"/>
                </a:lnTo>
                <a:lnTo>
                  <a:pt x="2990850" y="1028700"/>
                </a:lnTo>
                <a:lnTo>
                  <a:pt x="3190875" y="938212"/>
                </a:lnTo>
                <a:lnTo>
                  <a:pt x="3338512" y="838200"/>
                </a:lnTo>
                <a:lnTo>
                  <a:pt x="3376612" y="814387"/>
                </a:lnTo>
                <a:lnTo>
                  <a:pt x="3452812" y="795337"/>
                </a:lnTo>
                <a:lnTo>
                  <a:pt x="3567112" y="795337"/>
                </a:lnTo>
                <a:lnTo>
                  <a:pt x="3729037" y="795337"/>
                </a:lnTo>
                <a:lnTo>
                  <a:pt x="3833812" y="733425"/>
                </a:lnTo>
                <a:lnTo>
                  <a:pt x="3910012" y="628650"/>
                </a:lnTo>
                <a:lnTo>
                  <a:pt x="4519612" y="0"/>
                </a:lnTo>
                <a:lnTo>
                  <a:pt x="4519612" y="3133725"/>
                </a:lnTo>
                <a:lnTo>
                  <a:pt x="3457575" y="3133725"/>
                </a:lnTo>
                <a:lnTo>
                  <a:pt x="3457575" y="3419475"/>
                </a:lnTo>
                <a:lnTo>
                  <a:pt x="0" y="3419475"/>
                </a:lnTo>
                <a:lnTo>
                  <a:pt x="0" y="1752600"/>
                </a:lnTo>
                <a:lnTo>
                  <a:pt x="376237" y="1752600"/>
                </a:lnTo>
                <a:lnTo>
                  <a:pt x="447675" y="1752600"/>
                </a:lnTo>
                <a:lnTo>
                  <a:pt x="723900" y="1624012"/>
                </a:lnTo>
                <a:lnTo>
                  <a:pt x="928687" y="1600200"/>
                </a:lnTo>
                <a:lnTo>
                  <a:pt x="1119187" y="1590675"/>
                </a:lnTo>
                <a:lnTo>
                  <a:pt x="1533525" y="1309687"/>
                </a:lnTo>
                <a:lnTo>
                  <a:pt x="1614487" y="1271587"/>
                </a:lnTo>
                <a:lnTo>
                  <a:pt x="1824037" y="1533525"/>
                </a:lnTo>
                <a:lnTo>
                  <a:pt x="1657350" y="1638300"/>
                </a:lnTo>
                <a:lnTo>
                  <a:pt x="1433512" y="1800225"/>
                </a:lnTo>
                <a:lnTo>
                  <a:pt x="1285875" y="1924050"/>
                </a:lnTo>
              </a:path>
            </a:pathLst>
          </a:custGeom>
          <a:solidFill>
            <a:srgbClr val="7F7F7F">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Freeform 8"/>
          <p:cNvSpPr>
            <a:spLocks noChangeAspect="1"/>
          </p:cNvSpPr>
          <p:nvPr/>
        </p:nvSpPr>
        <p:spPr bwMode="auto">
          <a:xfrm>
            <a:off x="2206012" y="1647486"/>
            <a:ext cx="5367813" cy="2303145"/>
          </a:xfrm>
          <a:custGeom>
            <a:avLst/>
            <a:gdLst>
              <a:gd name="connsiteX0" fmla="*/ 1238250 w 4129087"/>
              <a:gd name="connsiteY0" fmla="*/ 1262062 h 1771650"/>
              <a:gd name="connsiteX1" fmla="*/ 1447800 w 4129087"/>
              <a:gd name="connsiteY1" fmla="*/ 1552575 h 1771650"/>
              <a:gd name="connsiteX2" fmla="*/ 1838325 w 4129087"/>
              <a:gd name="connsiteY2" fmla="*/ 1343025 h 1771650"/>
              <a:gd name="connsiteX3" fmla="*/ 2062162 w 4129087"/>
              <a:gd name="connsiteY3" fmla="*/ 1238250 h 1771650"/>
              <a:gd name="connsiteX4" fmla="*/ 2190750 w 4129087"/>
              <a:gd name="connsiteY4" fmla="*/ 1162050 h 1771650"/>
              <a:gd name="connsiteX5" fmla="*/ 2524125 w 4129087"/>
              <a:gd name="connsiteY5" fmla="*/ 1057275 h 1771650"/>
              <a:gd name="connsiteX6" fmla="*/ 2724150 w 4129087"/>
              <a:gd name="connsiteY6" fmla="*/ 995362 h 1771650"/>
              <a:gd name="connsiteX7" fmla="*/ 2895600 w 4129087"/>
              <a:gd name="connsiteY7" fmla="*/ 881062 h 1771650"/>
              <a:gd name="connsiteX8" fmla="*/ 2943225 w 4129087"/>
              <a:gd name="connsiteY8" fmla="*/ 862012 h 1771650"/>
              <a:gd name="connsiteX9" fmla="*/ 3081337 w 4129087"/>
              <a:gd name="connsiteY9" fmla="*/ 809625 h 1771650"/>
              <a:gd name="connsiteX10" fmla="*/ 3190875 w 4129087"/>
              <a:gd name="connsiteY10" fmla="*/ 800100 h 1771650"/>
              <a:gd name="connsiteX11" fmla="*/ 3271837 w 4129087"/>
              <a:gd name="connsiteY11" fmla="*/ 795337 h 1771650"/>
              <a:gd name="connsiteX12" fmla="*/ 3386137 w 4129087"/>
              <a:gd name="connsiteY12" fmla="*/ 790575 h 1771650"/>
              <a:gd name="connsiteX13" fmla="*/ 3657600 w 4129087"/>
              <a:gd name="connsiteY13" fmla="*/ 514350 h 1771650"/>
              <a:gd name="connsiteX14" fmla="*/ 3795712 w 4129087"/>
              <a:gd name="connsiteY14" fmla="*/ 342900 h 1771650"/>
              <a:gd name="connsiteX15" fmla="*/ 3838575 w 4129087"/>
              <a:gd name="connsiteY15" fmla="*/ 319087 h 1771650"/>
              <a:gd name="connsiteX16" fmla="*/ 3962400 w 4129087"/>
              <a:gd name="connsiteY16" fmla="*/ 209550 h 1771650"/>
              <a:gd name="connsiteX17" fmla="*/ 4129087 w 4129087"/>
              <a:gd name="connsiteY17" fmla="*/ 14287 h 1771650"/>
              <a:gd name="connsiteX18" fmla="*/ 4024312 w 4129087"/>
              <a:gd name="connsiteY18" fmla="*/ 0 h 1771650"/>
              <a:gd name="connsiteX19" fmla="*/ 0 w 4129087"/>
              <a:gd name="connsiteY19" fmla="*/ 9525 h 1771650"/>
              <a:gd name="connsiteX20" fmla="*/ 0 w 4129087"/>
              <a:gd name="connsiteY20" fmla="*/ 1757362 h 1771650"/>
              <a:gd name="connsiteX21" fmla="*/ 80962 w 4129087"/>
              <a:gd name="connsiteY21" fmla="*/ 1771650 h 1771650"/>
              <a:gd name="connsiteX22" fmla="*/ 347662 w 4129087"/>
              <a:gd name="connsiteY22" fmla="*/ 1609725 h 1771650"/>
              <a:gd name="connsiteX23" fmla="*/ 538162 w 4129087"/>
              <a:gd name="connsiteY23" fmla="*/ 1595437 h 1771650"/>
              <a:gd name="connsiteX24" fmla="*/ 709612 w 4129087"/>
              <a:gd name="connsiteY24" fmla="*/ 1576387 h 1771650"/>
              <a:gd name="connsiteX25" fmla="*/ 871537 w 4129087"/>
              <a:gd name="connsiteY25" fmla="*/ 1457325 h 1771650"/>
              <a:gd name="connsiteX26" fmla="*/ 1104900 w 4129087"/>
              <a:gd name="connsiteY26" fmla="*/ 1304925 h 1771650"/>
              <a:gd name="connsiteX27" fmla="*/ 1238250 w 4129087"/>
              <a:gd name="connsiteY27" fmla="*/ 1262062 h 1771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129087" h="1771650">
                <a:moveTo>
                  <a:pt x="1238250" y="1262062"/>
                </a:moveTo>
                <a:lnTo>
                  <a:pt x="1447800" y="1552575"/>
                </a:lnTo>
                <a:lnTo>
                  <a:pt x="1838325" y="1343025"/>
                </a:lnTo>
                <a:lnTo>
                  <a:pt x="2062162" y="1238250"/>
                </a:lnTo>
                <a:lnTo>
                  <a:pt x="2190750" y="1162050"/>
                </a:lnTo>
                <a:lnTo>
                  <a:pt x="2524125" y="1057275"/>
                </a:lnTo>
                <a:lnTo>
                  <a:pt x="2724150" y="995362"/>
                </a:lnTo>
                <a:lnTo>
                  <a:pt x="2895600" y="881062"/>
                </a:lnTo>
                <a:lnTo>
                  <a:pt x="2943225" y="862012"/>
                </a:lnTo>
                <a:lnTo>
                  <a:pt x="3081337" y="809625"/>
                </a:lnTo>
                <a:lnTo>
                  <a:pt x="3190875" y="800100"/>
                </a:lnTo>
                <a:cubicBezTo>
                  <a:pt x="3259118" y="794850"/>
                  <a:pt x="3232089" y="795337"/>
                  <a:pt x="3271837" y="795337"/>
                </a:cubicBezTo>
                <a:lnTo>
                  <a:pt x="3386137" y="790575"/>
                </a:lnTo>
                <a:lnTo>
                  <a:pt x="3657600" y="514350"/>
                </a:lnTo>
                <a:lnTo>
                  <a:pt x="3795712" y="342900"/>
                </a:lnTo>
                <a:lnTo>
                  <a:pt x="3838575" y="319087"/>
                </a:lnTo>
                <a:lnTo>
                  <a:pt x="3962400" y="209550"/>
                </a:lnTo>
                <a:lnTo>
                  <a:pt x="4129087" y="14287"/>
                </a:lnTo>
                <a:lnTo>
                  <a:pt x="4024312" y="0"/>
                </a:lnTo>
                <a:lnTo>
                  <a:pt x="0" y="9525"/>
                </a:lnTo>
                <a:lnTo>
                  <a:pt x="0" y="1757362"/>
                </a:lnTo>
                <a:lnTo>
                  <a:pt x="80962" y="1771650"/>
                </a:lnTo>
                <a:lnTo>
                  <a:pt x="347662" y="1609725"/>
                </a:lnTo>
                <a:lnTo>
                  <a:pt x="538162" y="1595437"/>
                </a:lnTo>
                <a:lnTo>
                  <a:pt x="709612" y="1576387"/>
                </a:lnTo>
                <a:lnTo>
                  <a:pt x="871537" y="1457325"/>
                </a:lnTo>
                <a:lnTo>
                  <a:pt x="1104900" y="1304925"/>
                </a:lnTo>
                <a:lnTo>
                  <a:pt x="1238250" y="1262062"/>
                </a:lnTo>
                <a:close/>
              </a:path>
            </a:pathLst>
          </a:custGeom>
          <a:solidFill>
            <a:srgbClr val="7F7F7F">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Freeform 9"/>
          <p:cNvSpPr>
            <a:spLocks noChangeAspect="1"/>
          </p:cNvSpPr>
          <p:nvPr/>
        </p:nvSpPr>
        <p:spPr bwMode="auto">
          <a:xfrm>
            <a:off x="3450393" y="3155222"/>
            <a:ext cx="2678033" cy="1694929"/>
          </a:xfrm>
          <a:custGeom>
            <a:avLst/>
            <a:gdLst>
              <a:gd name="connsiteX0" fmla="*/ 6521 w 2091885"/>
              <a:gd name="connsiteY0" fmla="*/ 834639 h 1308267"/>
              <a:gd name="connsiteX1" fmla="*/ 35096 w 2091885"/>
              <a:gd name="connsiteY1" fmla="*/ 782252 h 1308267"/>
              <a:gd name="connsiteX2" fmla="*/ 287508 w 2091885"/>
              <a:gd name="connsiteY2" fmla="*/ 601277 h 1308267"/>
              <a:gd name="connsiteX3" fmla="*/ 535158 w 2091885"/>
              <a:gd name="connsiteY3" fmla="*/ 429827 h 1308267"/>
              <a:gd name="connsiteX4" fmla="*/ 773283 w 2091885"/>
              <a:gd name="connsiteY4" fmla="*/ 325052 h 1308267"/>
              <a:gd name="connsiteX5" fmla="*/ 1039983 w 2091885"/>
              <a:gd name="connsiteY5" fmla="*/ 234564 h 1308267"/>
              <a:gd name="connsiteX6" fmla="*/ 1182858 w 2091885"/>
              <a:gd name="connsiteY6" fmla="*/ 186939 h 1308267"/>
              <a:gd name="connsiteX7" fmla="*/ 1406696 w 2091885"/>
              <a:gd name="connsiteY7" fmla="*/ 86927 h 1308267"/>
              <a:gd name="connsiteX8" fmla="*/ 1549571 w 2091885"/>
              <a:gd name="connsiteY8" fmla="*/ 44064 h 1308267"/>
              <a:gd name="connsiteX9" fmla="*/ 1635296 w 2091885"/>
              <a:gd name="connsiteY9" fmla="*/ 29777 h 1308267"/>
              <a:gd name="connsiteX10" fmla="*/ 1768646 w 2091885"/>
              <a:gd name="connsiteY10" fmla="*/ 29777 h 1308267"/>
              <a:gd name="connsiteX11" fmla="*/ 1911521 w 2091885"/>
              <a:gd name="connsiteY11" fmla="*/ 20252 h 1308267"/>
              <a:gd name="connsiteX12" fmla="*/ 2078208 w 2091885"/>
              <a:gd name="connsiteY12" fmla="*/ 1202 h 1308267"/>
              <a:gd name="connsiteX13" fmla="*/ 2078208 w 2091885"/>
              <a:gd name="connsiteY13" fmla="*/ 58352 h 1308267"/>
              <a:gd name="connsiteX14" fmla="*/ 2044871 w 2091885"/>
              <a:gd name="connsiteY14" fmla="*/ 177414 h 1308267"/>
              <a:gd name="connsiteX15" fmla="*/ 1992483 w 2091885"/>
              <a:gd name="connsiteY15" fmla="*/ 244089 h 1308267"/>
              <a:gd name="connsiteX16" fmla="*/ 1778171 w 2091885"/>
              <a:gd name="connsiteY16" fmla="*/ 353627 h 1308267"/>
              <a:gd name="connsiteX17" fmla="*/ 1711496 w 2091885"/>
              <a:gd name="connsiteY17" fmla="*/ 401252 h 1308267"/>
              <a:gd name="connsiteX18" fmla="*/ 1644821 w 2091885"/>
              <a:gd name="connsiteY18" fmla="*/ 458402 h 1308267"/>
              <a:gd name="connsiteX19" fmla="*/ 1582908 w 2091885"/>
              <a:gd name="connsiteY19" fmla="*/ 510789 h 1308267"/>
              <a:gd name="connsiteX20" fmla="*/ 1459083 w 2091885"/>
              <a:gd name="connsiteY20" fmla="*/ 610802 h 1308267"/>
              <a:gd name="connsiteX21" fmla="*/ 1368596 w 2091885"/>
              <a:gd name="connsiteY21" fmla="*/ 653664 h 1308267"/>
              <a:gd name="connsiteX22" fmla="*/ 1368596 w 2091885"/>
              <a:gd name="connsiteY22" fmla="*/ 739389 h 1308267"/>
              <a:gd name="connsiteX23" fmla="*/ 1411458 w 2091885"/>
              <a:gd name="connsiteY23" fmla="*/ 820352 h 1308267"/>
              <a:gd name="connsiteX24" fmla="*/ 1454321 w 2091885"/>
              <a:gd name="connsiteY24" fmla="*/ 834639 h 1308267"/>
              <a:gd name="connsiteX25" fmla="*/ 1549571 w 2091885"/>
              <a:gd name="connsiteY25" fmla="*/ 815589 h 1308267"/>
              <a:gd name="connsiteX26" fmla="*/ 1621008 w 2091885"/>
              <a:gd name="connsiteY26" fmla="*/ 806064 h 1308267"/>
              <a:gd name="connsiteX27" fmla="*/ 1711496 w 2091885"/>
              <a:gd name="connsiteY27" fmla="*/ 806064 h 1308267"/>
              <a:gd name="connsiteX28" fmla="*/ 1811508 w 2091885"/>
              <a:gd name="connsiteY28" fmla="*/ 839402 h 1308267"/>
              <a:gd name="connsiteX29" fmla="*/ 1835321 w 2091885"/>
              <a:gd name="connsiteY29" fmla="*/ 891789 h 1308267"/>
              <a:gd name="connsiteX30" fmla="*/ 1821033 w 2091885"/>
              <a:gd name="connsiteY30" fmla="*/ 958464 h 1308267"/>
              <a:gd name="connsiteX31" fmla="*/ 1759121 w 2091885"/>
              <a:gd name="connsiteY31" fmla="*/ 1029902 h 1308267"/>
              <a:gd name="connsiteX32" fmla="*/ 1544808 w 2091885"/>
              <a:gd name="connsiteY32" fmla="*/ 1139439 h 1308267"/>
              <a:gd name="connsiteX33" fmla="*/ 1406696 w 2091885"/>
              <a:gd name="connsiteY33" fmla="*/ 1215639 h 1308267"/>
              <a:gd name="connsiteX34" fmla="*/ 1240008 w 2091885"/>
              <a:gd name="connsiteY34" fmla="*/ 1263264 h 1308267"/>
              <a:gd name="connsiteX35" fmla="*/ 1025696 w 2091885"/>
              <a:gd name="connsiteY35" fmla="*/ 1268027 h 1308267"/>
              <a:gd name="connsiteX36" fmla="*/ 992358 w 2091885"/>
              <a:gd name="connsiteY36" fmla="*/ 1282314 h 1308267"/>
              <a:gd name="connsiteX37" fmla="*/ 854246 w 2091885"/>
              <a:gd name="connsiteY37" fmla="*/ 1296602 h 1308267"/>
              <a:gd name="connsiteX38" fmla="*/ 792333 w 2091885"/>
              <a:gd name="connsiteY38" fmla="*/ 1306127 h 1308267"/>
              <a:gd name="connsiteX39" fmla="*/ 663746 w 2091885"/>
              <a:gd name="connsiteY39" fmla="*/ 1253739 h 1308267"/>
              <a:gd name="connsiteX40" fmla="*/ 601833 w 2091885"/>
              <a:gd name="connsiteY40" fmla="*/ 1187064 h 1308267"/>
              <a:gd name="connsiteX41" fmla="*/ 497058 w 2091885"/>
              <a:gd name="connsiteY41" fmla="*/ 1248977 h 1308267"/>
              <a:gd name="connsiteX42" fmla="*/ 411333 w 2091885"/>
              <a:gd name="connsiteY42" fmla="*/ 1229927 h 1308267"/>
              <a:gd name="connsiteX43" fmla="*/ 339896 w 2091885"/>
              <a:gd name="connsiteY43" fmla="*/ 1115627 h 1308267"/>
              <a:gd name="connsiteX44" fmla="*/ 392283 w 2091885"/>
              <a:gd name="connsiteY44" fmla="*/ 1101339 h 1308267"/>
              <a:gd name="connsiteX45" fmla="*/ 382758 w 2091885"/>
              <a:gd name="connsiteY45" fmla="*/ 1010852 h 1308267"/>
              <a:gd name="connsiteX46" fmla="*/ 282746 w 2091885"/>
              <a:gd name="connsiteY46" fmla="*/ 929889 h 1308267"/>
              <a:gd name="connsiteX47" fmla="*/ 144633 w 2091885"/>
              <a:gd name="connsiteY47" fmla="*/ 896552 h 1308267"/>
              <a:gd name="connsiteX48" fmla="*/ 77958 w 2091885"/>
              <a:gd name="connsiteY48" fmla="*/ 872739 h 1308267"/>
              <a:gd name="connsiteX49" fmla="*/ 6521 w 2091885"/>
              <a:gd name="connsiteY49" fmla="*/ 834639 h 1308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091885" h="1308267">
                <a:moveTo>
                  <a:pt x="6521" y="834639"/>
                </a:moveTo>
                <a:cubicBezTo>
                  <a:pt x="-623" y="819558"/>
                  <a:pt x="-11735" y="821146"/>
                  <a:pt x="35096" y="782252"/>
                </a:cubicBezTo>
                <a:cubicBezTo>
                  <a:pt x="81927" y="743358"/>
                  <a:pt x="204164" y="660014"/>
                  <a:pt x="287508" y="601277"/>
                </a:cubicBezTo>
                <a:cubicBezTo>
                  <a:pt x="370852" y="542539"/>
                  <a:pt x="454196" y="475864"/>
                  <a:pt x="535158" y="429827"/>
                </a:cubicBezTo>
                <a:cubicBezTo>
                  <a:pt x="616120" y="383790"/>
                  <a:pt x="689146" y="357596"/>
                  <a:pt x="773283" y="325052"/>
                </a:cubicBezTo>
                <a:cubicBezTo>
                  <a:pt x="857420" y="292508"/>
                  <a:pt x="1039983" y="234564"/>
                  <a:pt x="1039983" y="234564"/>
                </a:cubicBezTo>
                <a:cubicBezTo>
                  <a:pt x="1108246" y="211545"/>
                  <a:pt x="1121739" y="211545"/>
                  <a:pt x="1182858" y="186939"/>
                </a:cubicBezTo>
                <a:cubicBezTo>
                  <a:pt x="1243977" y="162333"/>
                  <a:pt x="1345577" y="110739"/>
                  <a:pt x="1406696" y="86927"/>
                </a:cubicBezTo>
                <a:cubicBezTo>
                  <a:pt x="1467815" y="63115"/>
                  <a:pt x="1511471" y="53589"/>
                  <a:pt x="1549571" y="44064"/>
                </a:cubicBezTo>
                <a:cubicBezTo>
                  <a:pt x="1587671" y="34539"/>
                  <a:pt x="1598784" y="32158"/>
                  <a:pt x="1635296" y="29777"/>
                </a:cubicBezTo>
                <a:cubicBezTo>
                  <a:pt x="1671809" y="27396"/>
                  <a:pt x="1722609" y="31364"/>
                  <a:pt x="1768646" y="29777"/>
                </a:cubicBezTo>
                <a:cubicBezTo>
                  <a:pt x="1814683" y="28190"/>
                  <a:pt x="1859927" y="25014"/>
                  <a:pt x="1911521" y="20252"/>
                </a:cubicBezTo>
                <a:cubicBezTo>
                  <a:pt x="1963115" y="15490"/>
                  <a:pt x="2050427" y="-5148"/>
                  <a:pt x="2078208" y="1202"/>
                </a:cubicBezTo>
                <a:cubicBezTo>
                  <a:pt x="2105989" y="7552"/>
                  <a:pt x="2083764" y="28983"/>
                  <a:pt x="2078208" y="58352"/>
                </a:cubicBezTo>
                <a:cubicBezTo>
                  <a:pt x="2072652" y="87721"/>
                  <a:pt x="2059159" y="146458"/>
                  <a:pt x="2044871" y="177414"/>
                </a:cubicBezTo>
                <a:cubicBezTo>
                  <a:pt x="2030584" y="208370"/>
                  <a:pt x="2036933" y="214720"/>
                  <a:pt x="1992483" y="244089"/>
                </a:cubicBezTo>
                <a:cubicBezTo>
                  <a:pt x="1948033" y="273458"/>
                  <a:pt x="1825002" y="327433"/>
                  <a:pt x="1778171" y="353627"/>
                </a:cubicBezTo>
                <a:cubicBezTo>
                  <a:pt x="1731340" y="379821"/>
                  <a:pt x="1733721" y="383790"/>
                  <a:pt x="1711496" y="401252"/>
                </a:cubicBezTo>
                <a:cubicBezTo>
                  <a:pt x="1689271" y="418714"/>
                  <a:pt x="1644821" y="458402"/>
                  <a:pt x="1644821" y="458402"/>
                </a:cubicBezTo>
                <a:cubicBezTo>
                  <a:pt x="1623390" y="476658"/>
                  <a:pt x="1613864" y="485389"/>
                  <a:pt x="1582908" y="510789"/>
                </a:cubicBezTo>
                <a:cubicBezTo>
                  <a:pt x="1551952" y="536189"/>
                  <a:pt x="1494802" y="586990"/>
                  <a:pt x="1459083" y="610802"/>
                </a:cubicBezTo>
                <a:cubicBezTo>
                  <a:pt x="1423364" y="634614"/>
                  <a:pt x="1383677" y="632233"/>
                  <a:pt x="1368596" y="653664"/>
                </a:cubicBezTo>
                <a:cubicBezTo>
                  <a:pt x="1353515" y="675095"/>
                  <a:pt x="1361452" y="711608"/>
                  <a:pt x="1368596" y="739389"/>
                </a:cubicBezTo>
                <a:cubicBezTo>
                  <a:pt x="1375740" y="767170"/>
                  <a:pt x="1397171" y="804477"/>
                  <a:pt x="1411458" y="820352"/>
                </a:cubicBezTo>
                <a:cubicBezTo>
                  <a:pt x="1425746" y="836227"/>
                  <a:pt x="1431302" y="835433"/>
                  <a:pt x="1454321" y="834639"/>
                </a:cubicBezTo>
                <a:cubicBezTo>
                  <a:pt x="1477340" y="833845"/>
                  <a:pt x="1521790" y="820351"/>
                  <a:pt x="1549571" y="815589"/>
                </a:cubicBezTo>
                <a:cubicBezTo>
                  <a:pt x="1577352" y="810826"/>
                  <a:pt x="1594021" y="807651"/>
                  <a:pt x="1621008" y="806064"/>
                </a:cubicBezTo>
                <a:cubicBezTo>
                  <a:pt x="1647995" y="804477"/>
                  <a:pt x="1679746" y="800508"/>
                  <a:pt x="1711496" y="806064"/>
                </a:cubicBezTo>
                <a:cubicBezTo>
                  <a:pt x="1743246" y="811620"/>
                  <a:pt x="1790871" y="825115"/>
                  <a:pt x="1811508" y="839402"/>
                </a:cubicBezTo>
                <a:cubicBezTo>
                  <a:pt x="1832145" y="853689"/>
                  <a:pt x="1833734" y="871945"/>
                  <a:pt x="1835321" y="891789"/>
                </a:cubicBezTo>
                <a:cubicBezTo>
                  <a:pt x="1836909" y="911633"/>
                  <a:pt x="1833733" y="935445"/>
                  <a:pt x="1821033" y="958464"/>
                </a:cubicBezTo>
                <a:cubicBezTo>
                  <a:pt x="1808333" y="981483"/>
                  <a:pt x="1805158" y="999740"/>
                  <a:pt x="1759121" y="1029902"/>
                </a:cubicBezTo>
                <a:cubicBezTo>
                  <a:pt x="1713084" y="1060064"/>
                  <a:pt x="1603546" y="1108483"/>
                  <a:pt x="1544808" y="1139439"/>
                </a:cubicBezTo>
                <a:cubicBezTo>
                  <a:pt x="1486070" y="1170395"/>
                  <a:pt x="1457496" y="1195002"/>
                  <a:pt x="1406696" y="1215639"/>
                </a:cubicBezTo>
                <a:cubicBezTo>
                  <a:pt x="1355896" y="1236276"/>
                  <a:pt x="1303508" y="1254533"/>
                  <a:pt x="1240008" y="1263264"/>
                </a:cubicBezTo>
                <a:cubicBezTo>
                  <a:pt x="1176508" y="1271995"/>
                  <a:pt x="1066971" y="1264852"/>
                  <a:pt x="1025696" y="1268027"/>
                </a:cubicBezTo>
                <a:cubicBezTo>
                  <a:pt x="984421" y="1271202"/>
                  <a:pt x="1020933" y="1277552"/>
                  <a:pt x="992358" y="1282314"/>
                </a:cubicBezTo>
                <a:cubicBezTo>
                  <a:pt x="963783" y="1287076"/>
                  <a:pt x="887583" y="1292633"/>
                  <a:pt x="854246" y="1296602"/>
                </a:cubicBezTo>
                <a:cubicBezTo>
                  <a:pt x="820909" y="1300571"/>
                  <a:pt x="824083" y="1313271"/>
                  <a:pt x="792333" y="1306127"/>
                </a:cubicBezTo>
                <a:cubicBezTo>
                  <a:pt x="760583" y="1298983"/>
                  <a:pt x="695496" y="1273583"/>
                  <a:pt x="663746" y="1253739"/>
                </a:cubicBezTo>
                <a:cubicBezTo>
                  <a:pt x="631996" y="1233895"/>
                  <a:pt x="629614" y="1187858"/>
                  <a:pt x="601833" y="1187064"/>
                </a:cubicBezTo>
                <a:cubicBezTo>
                  <a:pt x="574052" y="1186270"/>
                  <a:pt x="528808" y="1241833"/>
                  <a:pt x="497058" y="1248977"/>
                </a:cubicBezTo>
                <a:cubicBezTo>
                  <a:pt x="465308" y="1256121"/>
                  <a:pt x="437527" y="1252152"/>
                  <a:pt x="411333" y="1229927"/>
                </a:cubicBezTo>
                <a:cubicBezTo>
                  <a:pt x="385139" y="1207702"/>
                  <a:pt x="343071" y="1137058"/>
                  <a:pt x="339896" y="1115627"/>
                </a:cubicBezTo>
                <a:cubicBezTo>
                  <a:pt x="336721" y="1094196"/>
                  <a:pt x="385139" y="1118801"/>
                  <a:pt x="392283" y="1101339"/>
                </a:cubicBezTo>
                <a:cubicBezTo>
                  <a:pt x="399427" y="1083877"/>
                  <a:pt x="401014" y="1039427"/>
                  <a:pt x="382758" y="1010852"/>
                </a:cubicBezTo>
                <a:cubicBezTo>
                  <a:pt x="364502" y="982277"/>
                  <a:pt x="322434" y="948939"/>
                  <a:pt x="282746" y="929889"/>
                </a:cubicBezTo>
                <a:cubicBezTo>
                  <a:pt x="243058" y="910839"/>
                  <a:pt x="178764" y="906077"/>
                  <a:pt x="144633" y="896552"/>
                </a:cubicBezTo>
                <a:cubicBezTo>
                  <a:pt x="110502" y="887027"/>
                  <a:pt x="95420" y="881470"/>
                  <a:pt x="77958" y="872739"/>
                </a:cubicBezTo>
                <a:cubicBezTo>
                  <a:pt x="60496" y="864008"/>
                  <a:pt x="13665" y="849720"/>
                  <a:pt x="6521" y="834639"/>
                </a:cubicBezTo>
                <a:close/>
              </a:path>
            </a:pathLst>
          </a:custGeom>
          <a:noFill/>
          <a:ln w="38100" cap="flat" cmpd="sng" algn="ctr">
            <a:solidFill>
              <a:srgbClr val="FF00FF"/>
            </a:solidFill>
            <a:prstDash val="sys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TextBox 11"/>
          <p:cNvSpPr txBox="1"/>
          <p:nvPr/>
        </p:nvSpPr>
        <p:spPr>
          <a:xfrm>
            <a:off x="4105365" y="3593146"/>
            <a:ext cx="933269" cy="276999"/>
          </a:xfrm>
          <a:prstGeom prst="rect">
            <a:avLst/>
          </a:prstGeom>
          <a:noFill/>
        </p:spPr>
        <p:txBody>
          <a:bodyPr wrap="none" rtlCol="0">
            <a:spAutoFit/>
          </a:bodyPr>
          <a:lstStyle/>
          <a:p>
            <a:r>
              <a:rPr lang="en-US" sz="1200" dirty="0" smtClean="0">
                <a:latin typeface="Arial Rounded MT Bold" panose="020F0704030504030204" pitchFamily="34" charset="0"/>
              </a:rPr>
              <a:t>Gas Show</a:t>
            </a:r>
            <a:endParaRPr lang="en-US" sz="1200" dirty="0">
              <a:latin typeface="Arial Rounded MT Bold" panose="020F0704030504030204" pitchFamily="34" charset="0"/>
            </a:endParaRPr>
          </a:p>
        </p:txBody>
      </p:sp>
      <p:sp>
        <p:nvSpPr>
          <p:cNvPr id="13" name="TextBox 12"/>
          <p:cNvSpPr txBox="1"/>
          <p:nvPr/>
        </p:nvSpPr>
        <p:spPr>
          <a:xfrm>
            <a:off x="5703988" y="3894964"/>
            <a:ext cx="1532792" cy="200055"/>
          </a:xfrm>
          <a:prstGeom prst="rect">
            <a:avLst/>
          </a:prstGeom>
          <a:solidFill>
            <a:schemeClr val="bg1"/>
          </a:solidFill>
        </p:spPr>
        <p:txBody>
          <a:bodyPr wrap="none" rtlCol="0">
            <a:spAutoFit/>
          </a:bodyPr>
          <a:lstStyle/>
          <a:p>
            <a:r>
              <a:rPr lang="en-US" sz="700" b="1" dirty="0" smtClean="0">
                <a:latin typeface="Arial Rounded MT Bold" panose="020F0704030504030204" pitchFamily="34" charset="0"/>
              </a:rPr>
              <a:t>Interpreted Gas/Water Contact</a:t>
            </a:r>
            <a:endParaRPr lang="en-US" sz="700" b="1" dirty="0">
              <a:latin typeface="Arial Rounded MT Bold" panose="020F0704030504030204" pitchFamily="34" charset="0"/>
            </a:endParaRPr>
          </a:p>
        </p:txBody>
      </p:sp>
      <p:cxnSp>
        <p:nvCxnSpPr>
          <p:cNvPr id="15" name="Straight Arrow Connector 14"/>
          <p:cNvCxnSpPr/>
          <p:nvPr/>
        </p:nvCxnSpPr>
        <p:spPr bwMode="auto">
          <a:xfrm flipH="1">
            <a:off x="5227320" y="4002686"/>
            <a:ext cx="436245" cy="105668"/>
          </a:xfrm>
          <a:prstGeom prst="straightConnector1">
            <a:avLst/>
          </a:prstGeom>
          <a:solidFill>
            <a:schemeClr val="accent1"/>
          </a:solidFill>
          <a:ln w="2857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Freeform 21"/>
          <p:cNvSpPr/>
          <p:nvPr/>
        </p:nvSpPr>
        <p:spPr bwMode="auto">
          <a:xfrm>
            <a:off x="4018978" y="3193719"/>
            <a:ext cx="2048524" cy="1619108"/>
          </a:xfrm>
          <a:custGeom>
            <a:avLst/>
            <a:gdLst>
              <a:gd name="connsiteX0" fmla="*/ 546491 w 2048524"/>
              <a:gd name="connsiteY0" fmla="*/ 443254 h 1619108"/>
              <a:gd name="connsiteX1" fmla="*/ 370142 w 2048524"/>
              <a:gd name="connsiteY1" fmla="*/ 499859 h 1619108"/>
              <a:gd name="connsiteX2" fmla="*/ 219919 w 2048524"/>
              <a:gd name="connsiteY2" fmla="*/ 562997 h 1619108"/>
              <a:gd name="connsiteX3" fmla="*/ 102353 w 2048524"/>
              <a:gd name="connsiteY3" fmla="*/ 652259 h 1619108"/>
              <a:gd name="connsiteX4" fmla="*/ 15268 w 2048524"/>
              <a:gd name="connsiteY4" fmla="*/ 763294 h 1619108"/>
              <a:gd name="connsiteX5" fmla="*/ 6559 w 2048524"/>
              <a:gd name="connsiteY5" fmla="*/ 902631 h 1619108"/>
              <a:gd name="connsiteX6" fmla="*/ 84936 w 2048524"/>
              <a:gd name="connsiteY6" fmla="*/ 1004957 h 1619108"/>
              <a:gd name="connsiteX7" fmla="*/ 209033 w 2048524"/>
              <a:gd name="connsiteY7" fmla="*/ 1085511 h 1619108"/>
              <a:gd name="connsiteX8" fmla="*/ 280879 w 2048524"/>
              <a:gd name="connsiteY8" fmla="*/ 1107282 h 1619108"/>
              <a:gd name="connsiteX9" fmla="*/ 450696 w 2048524"/>
              <a:gd name="connsiteY9" fmla="*/ 1100751 h 1619108"/>
              <a:gd name="connsiteX10" fmla="*/ 531251 w 2048524"/>
              <a:gd name="connsiteY10" fmla="*/ 1092042 h 1619108"/>
              <a:gd name="connsiteX11" fmla="*/ 561731 w 2048524"/>
              <a:gd name="connsiteY11" fmla="*/ 1142117 h 1619108"/>
              <a:gd name="connsiteX12" fmla="*/ 524719 w 2048524"/>
              <a:gd name="connsiteY12" fmla="*/ 1209608 h 1619108"/>
              <a:gd name="connsiteX13" fmla="*/ 333131 w 2048524"/>
              <a:gd name="connsiteY13" fmla="*/ 1362008 h 1619108"/>
              <a:gd name="connsiteX14" fmla="*/ 335308 w 2048524"/>
              <a:gd name="connsiteY14" fmla="*/ 1529648 h 1619108"/>
              <a:gd name="connsiteX15" fmla="*/ 402799 w 2048524"/>
              <a:gd name="connsiteY15" fmla="*/ 1594962 h 1619108"/>
              <a:gd name="connsiteX16" fmla="*/ 502948 w 2048524"/>
              <a:gd name="connsiteY16" fmla="*/ 1618911 h 1619108"/>
              <a:gd name="connsiteX17" fmla="*/ 646639 w 2048524"/>
              <a:gd name="connsiteY17" fmla="*/ 1584077 h 1619108"/>
              <a:gd name="connsiteX18" fmla="*/ 838228 w 2048524"/>
              <a:gd name="connsiteY18" fmla="*/ 1516585 h 1619108"/>
              <a:gd name="connsiteX19" fmla="*/ 925313 w 2048524"/>
              <a:gd name="connsiteY19" fmla="*/ 1516585 h 1619108"/>
              <a:gd name="connsiteX20" fmla="*/ 1034171 w 2048524"/>
              <a:gd name="connsiteY20" fmla="*/ 1531825 h 1619108"/>
              <a:gd name="connsiteX21" fmla="*/ 1151736 w 2048524"/>
              <a:gd name="connsiteY21" fmla="*/ 1518762 h 1619108"/>
              <a:gd name="connsiteX22" fmla="*/ 1375982 w 2048524"/>
              <a:gd name="connsiteY22" fmla="*/ 1405551 h 1619108"/>
              <a:gd name="connsiteX23" fmla="*/ 1508788 w 2048524"/>
              <a:gd name="connsiteY23" fmla="*/ 1318465 h 1619108"/>
              <a:gd name="connsiteX24" fmla="*/ 1565393 w 2048524"/>
              <a:gd name="connsiteY24" fmla="*/ 1229202 h 1619108"/>
              <a:gd name="connsiteX25" fmla="*/ 1550153 w 2048524"/>
              <a:gd name="connsiteY25" fmla="*/ 1159534 h 1619108"/>
              <a:gd name="connsiteX26" fmla="*/ 1471776 w 2048524"/>
              <a:gd name="connsiteY26" fmla="*/ 1129054 h 1619108"/>
              <a:gd name="connsiteX27" fmla="*/ 1338971 w 2048524"/>
              <a:gd name="connsiteY27" fmla="*/ 1144294 h 1619108"/>
              <a:gd name="connsiteX28" fmla="*/ 1206165 w 2048524"/>
              <a:gd name="connsiteY28" fmla="*/ 1209608 h 1619108"/>
              <a:gd name="connsiteX29" fmla="*/ 1084245 w 2048524"/>
              <a:gd name="connsiteY29" fmla="*/ 1233557 h 1619108"/>
              <a:gd name="connsiteX30" fmla="*/ 1012399 w 2048524"/>
              <a:gd name="connsiteY30" fmla="*/ 1111637 h 1619108"/>
              <a:gd name="connsiteX31" fmla="*/ 997159 w 2048524"/>
              <a:gd name="connsiteY31" fmla="*/ 1041968 h 1619108"/>
              <a:gd name="connsiteX32" fmla="*/ 990628 w 2048524"/>
              <a:gd name="connsiteY32" fmla="*/ 902631 h 1619108"/>
              <a:gd name="connsiteX33" fmla="*/ 999336 w 2048524"/>
              <a:gd name="connsiteY33" fmla="*/ 824254 h 1619108"/>
              <a:gd name="connsiteX34" fmla="*/ 1097308 w 2048524"/>
              <a:gd name="connsiteY34" fmla="*/ 700157 h 1619108"/>
              <a:gd name="connsiteX35" fmla="*/ 1199633 w 2048524"/>
              <a:gd name="connsiteY35" fmla="*/ 630488 h 1619108"/>
              <a:gd name="connsiteX36" fmla="*/ 1334616 w 2048524"/>
              <a:gd name="connsiteY36" fmla="*/ 589122 h 1619108"/>
              <a:gd name="connsiteX37" fmla="*/ 1439119 w 2048524"/>
              <a:gd name="connsiteY37" fmla="*/ 552111 h 1619108"/>
              <a:gd name="connsiteX38" fmla="*/ 1556685 w 2048524"/>
              <a:gd name="connsiteY38" fmla="*/ 462848 h 1619108"/>
              <a:gd name="connsiteX39" fmla="*/ 1600228 w 2048524"/>
              <a:gd name="connsiteY39" fmla="*/ 412774 h 1619108"/>
              <a:gd name="connsiteX40" fmla="*/ 1719971 w 2048524"/>
              <a:gd name="connsiteY40" fmla="*/ 362699 h 1619108"/>
              <a:gd name="connsiteX41" fmla="*/ 1815765 w 2048524"/>
              <a:gd name="connsiteY41" fmla="*/ 325688 h 1619108"/>
              <a:gd name="connsiteX42" fmla="*/ 1894142 w 2048524"/>
              <a:gd name="connsiteY42" fmla="*/ 293031 h 1619108"/>
              <a:gd name="connsiteX43" fmla="*/ 1965988 w 2048524"/>
              <a:gd name="connsiteY43" fmla="*/ 240779 h 1619108"/>
              <a:gd name="connsiteX44" fmla="*/ 2007353 w 2048524"/>
              <a:gd name="connsiteY44" fmla="*/ 184174 h 1619108"/>
              <a:gd name="connsiteX45" fmla="*/ 2031302 w 2048524"/>
              <a:gd name="connsiteY45" fmla="*/ 112328 h 1619108"/>
              <a:gd name="connsiteX46" fmla="*/ 2042188 w 2048524"/>
              <a:gd name="connsiteY46" fmla="*/ 3471 h 1619108"/>
              <a:gd name="connsiteX47" fmla="*/ 1928976 w 2048524"/>
              <a:gd name="connsiteY47" fmla="*/ 27419 h 1619108"/>
              <a:gd name="connsiteX48" fmla="*/ 1846245 w 2048524"/>
              <a:gd name="connsiteY48" fmla="*/ 31774 h 1619108"/>
              <a:gd name="connsiteX49" fmla="*/ 1756982 w 2048524"/>
              <a:gd name="connsiteY49" fmla="*/ 97088 h 1619108"/>
              <a:gd name="connsiteX50" fmla="*/ 1659011 w 2048524"/>
              <a:gd name="connsiteY50" fmla="*/ 140631 h 1619108"/>
              <a:gd name="connsiteX51" fmla="*/ 1584988 w 2048524"/>
              <a:gd name="connsiteY51" fmla="*/ 155871 h 1619108"/>
              <a:gd name="connsiteX52" fmla="*/ 1506611 w 2048524"/>
              <a:gd name="connsiteY52" fmla="*/ 168934 h 1619108"/>
              <a:gd name="connsiteX53" fmla="*/ 1408639 w 2048524"/>
              <a:gd name="connsiteY53" fmla="*/ 158048 h 1619108"/>
              <a:gd name="connsiteX54" fmla="*/ 1369451 w 2048524"/>
              <a:gd name="connsiteY54" fmla="*/ 158048 h 1619108"/>
              <a:gd name="connsiteX55" fmla="*/ 1354211 w 2048524"/>
              <a:gd name="connsiteY55" fmla="*/ 136277 h 1619108"/>
              <a:gd name="connsiteX56" fmla="*/ 1380336 w 2048524"/>
              <a:gd name="connsiteY56" fmla="*/ 94911 h 1619108"/>
              <a:gd name="connsiteX57" fmla="*/ 1421702 w 2048524"/>
              <a:gd name="connsiteY57" fmla="*/ 86202 h 1619108"/>
              <a:gd name="connsiteX58" fmla="*/ 1547976 w 2048524"/>
              <a:gd name="connsiteY58" fmla="*/ 92734 h 1619108"/>
              <a:gd name="connsiteX59" fmla="*/ 1574102 w 2048524"/>
              <a:gd name="connsiteY59" fmla="*/ 75317 h 1619108"/>
              <a:gd name="connsiteX60" fmla="*/ 1500079 w 2048524"/>
              <a:gd name="connsiteY60" fmla="*/ 68785 h 1619108"/>
              <a:gd name="connsiteX61" fmla="*/ 1328085 w 2048524"/>
              <a:gd name="connsiteY61" fmla="*/ 101442 h 1619108"/>
              <a:gd name="connsiteX62" fmla="*/ 1162622 w 2048524"/>
              <a:gd name="connsiteY62" fmla="*/ 179819 h 1619108"/>
              <a:gd name="connsiteX63" fmla="*/ 964502 w 2048524"/>
              <a:gd name="connsiteY63" fmla="*/ 256019 h 1619108"/>
              <a:gd name="connsiteX64" fmla="*/ 546491 w 2048524"/>
              <a:gd name="connsiteY64" fmla="*/ 443254 h 1619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048524" h="1619108">
                <a:moveTo>
                  <a:pt x="546491" y="443254"/>
                </a:moveTo>
                <a:cubicBezTo>
                  <a:pt x="447431" y="483894"/>
                  <a:pt x="424571" y="479902"/>
                  <a:pt x="370142" y="499859"/>
                </a:cubicBezTo>
                <a:cubicBezTo>
                  <a:pt x="315713" y="519816"/>
                  <a:pt x="264551" y="537597"/>
                  <a:pt x="219919" y="562997"/>
                </a:cubicBezTo>
                <a:cubicBezTo>
                  <a:pt x="175287" y="588397"/>
                  <a:pt x="136461" y="618876"/>
                  <a:pt x="102353" y="652259"/>
                </a:cubicBezTo>
                <a:cubicBezTo>
                  <a:pt x="68244" y="685642"/>
                  <a:pt x="31234" y="721565"/>
                  <a:pt x="15268" y="763294"/>
                </a:cubicBezTo>
                <a:cubicBezTo>
                  <a:pt x="-698" y="805023"/>
                  <a:pt x="-5052" y="862354"/>
                  <a:pt x="6559" y="902631"/>
                </a:cubicBezTo>
                <a:cubicBezTo>
                  <a:pt x="18170" y="942908"/>
                  <a:pt x="51190" y="974477"/>
                  <a:pt x="84936" y="1004957"/>
                </a:cubicBezTo>
                <a:cubicBezTo>
                  <a:pt x="118682" y="1035437"/>
                  <a:pt x="176376" y="1068457"/>
                  <a:pt x="209033" y="1085511"/>
                </a:cubicBezTo>
                <a:cubicBezTo>
                  <a:pt x="241690" y="1102565"/>
                  <a:pt x="240602" y="1104742"/>
                  <a:pt x="280879" y="1107282"/>
                </a:cubicBezTo>
                <a:cubicBezTo>
                  <a:pt x="321156" y="1109822"/>
                  <a:pt x="408967" y="1103291"/>
                  <a:pt x="450696" y="1100751"/>
                </a:cubicBezTo>
                <a:cubicBezTo>
                  <a:pt x="492425" y="1098211"/>
                  <a:pt x="512745" y="1085148"/>
                  <a:pt x="531251" y="1092042"/>
                </a:cubicBezTo>
                <a:cubicBezTo>
                  <a:pt x="549757" y="1098936"/>
                  <a:pt x="562820" y="1122523"/>
                  <a:pt x="561731" y="1142117"/>
                </a:cubicBezTo>
                <a:cubicBezTo>
                  <a:pt x="560642" y="1161711"/>
                  <a:pt x="562819" y="1172960"/>
                  <a:pt x="524719" y="1209608"/>
                </a:cubicBezTo>
                <a:cubicBezTo>
                  <a:pt x="486619" y="1246256"/>
                  <a:pt x="364699" y="1308668"/>
                  <a:pt x="333131" y="1362008"/>
                </a:cubicBezTo>
                <a:cubicBezTo>
                  <a:pt x="301563" y="1415348"/>
                  <a:pt x="323697" y="1490822"/>
                  <a:pt x="335308" y="1529648"/>
                </a:cubicBezTo>
                <a:cubicBezTo>
                  <a:pt x="346919" y="1568474"/>
                  <a:pt x="374859" y="1580085"/>
                  <a:pt x="402799" y="1594962"/>
                </a:cubicBezTo>
                <a:cubicBezTo>
                  <a:pt x="430739" y="1609839"/>
                  <a:pt x="462308" y="1620725"/>
                  <a:pt x="502948" y="1618911"/>
                </a:cubicBezTo>
                <a:cubicBezTo>
                  <a:pt x="543588" y="1617097"/>
                  <a:pt x="590759" y="1601131"/>
                  <a:pt x="646639" y="1584077"/>
                </a:cubicBezTo>
                <a:cubicBezTo>
                  <a:pt x="702519" y="1567023"/>
                  <a:pt x="791782" y="1527834"/>
                  <a:pt x="838228" y="1516585"/>
                </a:cubicBezTo>
                <a:cubicBezTo>
                  <a:pt x="884674" y="1505336"/>
                  <a:pt x="892656" y="1514045"/>
                  <a:pt x="925313" y="1516585"/>
                </a:cubicBezTo>
                <a:cubicBezTo>
                  <a:pt x="957970" y="1519125"/>
                  <a:pt x="996434" y="1531462"/>
                  <a:pt x="1034171" y="1531825"/>
                </a:cubicBezTo>
                <a:cubicBezTo>
                  <a:pt x="1071908" y="1532188"/>
                  <a:pt x="1094768" y="1539808"/>
                  <a:pt x="1151736" y="1518762"/>
                </a:cubicBezTo>
                <a:cubicBezTo>
                  <a:pt x="1208705" y="1497716"/>
                  <a:pt x="1316473" y="1438934"/>
                  <a:pt x="1375982" y="1405551"/>
                </a:cubicBezTo>
                <a:cubicBezTo>
                  <a:pt x="1435491" y="1372168"/>
                  <a:pt x="1477220" y="1347856"/>
                  <a:pt x="1508788" y="1318465"/>
                </a:cubicBezTo>
                <a:cubicBezTo>
                  <a:pt x="1540356" y="1289074"/>
                  <a:pt x="1558499" y="1255690"/>
                  <a:pt x="1565393" y="1229202"/>
                </a:cubicBezTo>
                <a:cubicBezTo>
                  <a:pt x="1572287" y="1202714"/>
                  <a:pt x="1565756" y="1176225"/>
                  <a:pt x="1550153" y="1159534"/>
                </a:cubicBezTo>
                <a:cubicBezTo>
                  <a:pt x="1534550" y="1142843"/>
                  <a:pt x="1506973" y="1131594"/>
                  <a:pt x="1471776" y="1129054"/>
                </a:cubicBezTo>
                <a:cubicBezTo>
                  <a:pt x="1436579" y="1126514"/>
                  <a:pt x="1383239" y="1130868"/>
                  <a:pt x="1338971" y="1144294"/>
                </a:cubicBezTo>
                <a:cubicBezTo>
                  <a:pt x="1294703" y="1157720"/>
                  <a:pt x="1248619" y="1194731"/>
                  <a:pt x="1206165" y="1209608"/>
                </a:cubicBezTo>
                <a:cubicBezTo>
                  <a:pt x="1163711" y="1224485"/>
                  <a:pt x="1116539" y="1249885"/>
                  <a:pt x="1084245" y="1233557"/>
                </a:cubicBezTo>
                <a:cubicBezTo>
                  <a:pt x="1051951" y="1217229"/>
                  <a:pt x="1026913" y="1143568"/>
                  <a:pt x="1012399" y="1111637"/>
                </a:cubicBezTo>
                <a:cubicBezTo>
                  <a:pt x="997885" y="1079706"/>
                  <a:pt x="1000788" y="1076802"/>
                  <a:pt x="997159" y="1041968"/>
                </a:cubicBezTo>
                <a:cubicBezTo>
                  <a:pt x="993530" y="1007134"/>
                  <a:pt x="990265" y="938917"/>
                  <a:pt x="990628" y="902631"/>
                </a:cubicBezTo>
                <a:cubicBezTo>
                  <a:pt x="990991" y="866345"/>
                  <a:pt x="981556" y="858000"/>
                  <a:pt x="999336" y="824254"/>
                </a:cubicBezTo>
                <a:cubicBezTo>
                  <a:pt x="1017116" y="790508"/>
                  <a:pt x="1063925" y="732451"/>
                  <a:pt x="1097308" y="700157"/>
                </a:cubicBezTo>
                <a:cubicBezTo>
                  <a:pt x="1130691" y="667863"/>
                  <a:pt x="1160082" y="648994"/>
                  <a:pt x="1199633" y="630488"/>
                </a:cubicBezTo>
                <a:cubicBezTo>
                  <a:pt x="1239184" y="611982"/>
                  <a:pt x="1294702" y="602185"/>
                  <a:pt x="1334616" y="589122"/>
                </a:cubicBezTo>
                <a:cubicBezTo>
                  <a:pt x="1374530" y="576059"/>
                  <a:pt x="1402108" y="573157"/>
                  <a:pt x="1439119" y="552111"/>
                </a:cubicBezTo>
                <a:cubicBezTo>
                  <a:pt x="1476130" y="531065"/>
                  <a:pt x="1529834" y="486071"/>
                  <a:pt x="1556685" y="462848"/>
                </a:cubicBezTo>
                <a:cubicBezTo>
                  <a:pt x="1583536" y="439625"/>
                  <a:pt x="1573014" y="429466"/>
                  <a:pt x="1600228" y="412774"/>
                </a:cubicBezTo>
                <a:cubicBezTo>
                  <a:pt x="1627442" y="396082"/>
                  <a:pt x="1684048" y="377213"/>
                  <a:pt x="1719971" y="362699"/>
                </a:cubicBezTo>
                <a:cubicBezTo>
                  <a:pt x="1755894" y="348185"/>
                  <a:pt x="1786737" y="337299"/>
                  <a:pt x="1815765" y="325688"/>
                </a:cubicBezTo>
                <a:cubicBezTo>
                  <a:pt x="1844793" y="314077"/>
                  <a:pt x="1869105" y="307182"/>
                  <a:pt x="1894142" y="293031"/>
                </a:cubicBezTo>
                <a:cubicBezTo>
                  <a:pt x="1919179" y="278880"/>
                  <a:pt x="1947120" y="258922"/>
                  <a:pt x="1965988" y="240779"/>
                </a:cubicBezTo>
                <a:cubicBezTo>
                  <a:pt x="1984856" y="222636"/>
                  <a:pt x="1996467" y="205582"/>
                  <a:pt x="2007353" y="184174"/>
                </a:cubicBezTo>
                <a:cubicBezTo>
                  <a:pt x="2018239" y="162766"/>
                  <a:pt x="2025496" y="142445"/>
                  <a:pt x="2031302" y="112328"/>
                </a:cubicBezTo>
                <a:cubicBezTo>
                  <a:pt x="2037108" y="82211"/>
                  <a:pt x="2059242" y="17622"/>
                  <a:pt x="2042188" y="3471"/>
                </a:cubicBezTo>
                <a:cubicBezTo>
                  <a:pt x="2025134" y="-10681"/>
                  <a:pt x="1961633" y="22702"/>
                  <a:pt x="1928976" y="27419"/>
                </a:cubicBezTo>
                <a:cubicBezTo>
                  <a:pt x="1896319" y="32136"/>
                  <a:pt x="1874911" y="20163"/>
                  <a:pt x="1846245" y="31774"/>
                </a:cubicBezTo>
                <a:cubicBezTo>
                  <a:pt x="1817579" y="43385"/>
                  <a:pt x="1788188" y="78945"/>
                  <a:pt x="1756982" y="97088"/>
                </a:cubicBezTo>
                <a:cubicBezTo>
                  <a:pt x="1725776" y="115231"/>
                  <a:pt x="1687677" y="130834"/>
                  <a:pt x="1659011" y="140631"/>
                </a:cubicBezTo>
                <a:cubicBezTo>
                  <a:pt x="1630345" y="150428"/>
                  <a:pt x="1610388" y="151154"/>
                  <a:pt x="1584988" y="155871"/>
                </a:cubicBezTo>
                <a:cubicBezTo>
                  <a:pt x="1559588" y="160588"/>
                  <a:pt x="1536002" y="168571"/>
                  <a:pt x="1506611" y="168934"/>
                </a:cubicBezTo>
                <a:cubicBezTo>
                  <a:pt x="1477220" y="169297"/>
                  <a:pt x="1431499" y="159862"/>
                  <a:pt x="1408639" y="158048"/>
                </a:cubicBezTo>
                <a:cubicBezTo>
                  <a:pt x="1385779" y="156234"/>
                  <a:pt x="1378522" y="161676"/>
                  <a:pt x="1369451" y="158048"/>
                </a:cubicBezTo>
                <a:cubicBezTo>
                  <a:pt x="1360380" y="154420"/>
                  <a:pt x="1352397" y="146800"/>
                  <a:pt x="1354211" y="136277"/>
                </a:cubicBezTo>
                <a:cubicBezTo>
                  <a:pt x="1356025" y="125754"/>
                  <a:pt x="1369088" y="103257"/>
                  <a:pt x="1380336" y="94911"/>
                </a:cubicBezTo>
                <a:cubicBezTo>
                  <a:pt x="1391584" y="86565"/>
                  <a:pt x="1393762" y="86565"/>
                  <a:pt x="1421702" y="86202"/>
                </a:cubicBezTo>
                <a:cubicBezTo>
                  <a:pt x="1449642" y="85839"/>
                  <a:pt x="1522576" y="94548"/>
                  <a:pt x="1547976" y="92734"/>
                </a:cubicBezTo>
                <a:cubicBezTo>
                  <a:pt x="1573376" y="90920"/>
                  <a:pt x="1582085" y="79308"/>
                  <a:pt x="1574102" y="75317"/>
                </a:cubicBezTo>
                <a:cubicBezTo>
                  <a:pt x="1566119" y="71326"/>
                  <a:pt x="1541082" y="64431"/>
                  <a:pt x="1500079" y="68785"/>
                </a:cubicBezTo>
                <a:cubicBezTo>
                  <a:pt x="1459076" y="73139"/>
                  <a:pt x="1384328" y="82936"/>
                  <a:pt x="1328085" y="101442"/>
                </a:cubicBezTo>
                <a:cubicBezTo>
                  <a:pt x="1271842" y="119948"/>
                  <a:pt x="1223219" y="154056"/>
                  <a:pt x="1162622" y="179819"/>
                </a:cubicBezTo>
                <a:cubicBezTo>
                  <a:pt x="1102025" y="205582"/>
                  <a:pt x="1061022" y="214653"/>
                  <a:pt x="964502" y="256019"/>
                </a:cubicBezTo>
                <a:cubicBezTo>
                  <a:pt x="867982" y="297385"/>
                  <a:pt x="645551" y="402614"/>
                  <a:pt x="546491" y="443254"/>
                </a:cubicBezTo>
                <a:close/>
              </a:path>
            </a:pathLst>
          </a:custGeom>
          <a:no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TextBox 10"/>
          <p:cNvSpPr txBox="1"/>
          <p:nvPr/>
        </p:nvSpPr>
        <p:spPr>
          <a:xfrm>
            <a:off x="295633" y="895543"/>
            <a:ext cx="7982094" cy="707886"/>
          </a:xfrm>
          <a:prstGeom prst="rect">
            <a:avLst/>
          </a:prstGeom>
          <a:noFill/>
        </p:spPr>
        <p:txBody>
          <a:bodyPr wrap="square" rtlCol="0">
            <a:spAutoFit/>
          </a:bodyPr>
          <a:lstStyle/>
          <a:p>
            <a:r>
              <a:rPr lang="en-US" sz="2000" dirty="0" smtClean="0">
                <a:latin typeface="Arial" panose="020B0604020202020204" pitchFamily="34" charset="0"/>
                <a:cs typeface="Arial" panose="020B0604020202020204" pitchFamily="34" charset="0"/>
              </a:rPr>
              <a:t>Someone has interpreted the downdip limit of gas, the gas/water contact. Based on this interpretation, does Fault Q seal?</a:t>
            </a:r>
            <a:endParaRPr lang="en-US" sz="2000" dirty="0">
              <a:latin typeface="Arial" panose="020B0604020202020204" pitchFamily="34" charset="0"/>
              <a:cs typeface="Arial" panose="020B0604020202020204" pitchFamily="34" charset="0"/>
            </a:endParaRPr>
          </a:p>
        </p:txBody>
      </p:sp>
      <p:sp>
        <p:nvSpPr>
          <p:cNvPr id="14" name="TextBox 13"/>
          <p:cNvSpPr txBox="1"/>
          <p:nvPr/>
        </p:nvSpPr>
        <p:spPr>
          <a:xfrm>
            <a:off x="6470384" y="2460504"/>
            <a:ext cx="893193" cy="338554"/>
          </a:xfrm>
          <a:prstGeom prst="rect">
            <a:avLst/>
          </a:prstGeom>
          <a:solidFill>
            <a:schemeClr val="bg1"/>
          </a:solidFill>
        </p:spPr>
        <p:txBody>
          <a:bodyPr wrap="none" rtlCol="0">
            <a:spAutoFit/>
          </a:bodyPr>
          <a:lstStyle/>
          <a:p>
            <a:r>
              <a:rPr lang="en-US" sz="1600" b="1" dirty="0">
                <a:latin typeface="Arial" panose="020B0604020202020204" pitchFamily="34" charset="0"/>
                <a:cs typeface="Arial" panose="020B0604020202020204" pitchFamily="34" charset="0"/>
              </a:rPr>
              <a:t>Fault Q</a:t>
            </a:r>
            <a:endParaRPr lang="en-US" sz="1600" b="1" dirty="0"/>
          </a:p>
        </p:txBody>
      </p:sp>
    </p:spTree>
    <p:extLst>
      <p:ext uri="{BB962C8B-B14F-4D97-AF65-F5344CB8AC3E}">
        <p14:creationId xmlns:p14="http://schemas.microsoft.com/office/powerpoint/2010/main" val="1969820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of the Seal</a:t>
            </a:r>
            <a:endParaRPr lang="en-US" dirty="0"/>
          </a:p>
        </p:txBody>
      </p:sp>
      <p:sp>
        <p:nvSpPr>
          <p:cNvPr id="4" name="Rectangle 3"/>
          <p:cNvSpPr txBox="1">
            <a:spLocks noChangeArrowheads="1"/>
          </p:cNvSpPr>
          <p:nvPr/>
        </p:nvSpPr>
        <p:spPr bwMode="auto">
          <a:xfrm>
            <a:off x="547256" y="1154435"/>
            <a:ext cx="8004419"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Fields need a top seal and lateral seals – low permeability rocks to keep the HCs in place. HCs want to “escape” due to the upward force of buoyancy. Opposing forces are gravity and the resistance fluids in a rock have to being “replaced.”</a:t>
            </a:r>
          </a:p>
          <a:p>
            <a:pPr marL="225425" lvl="0" indent="-225425" eaLnBrk="1" hangingPunct="1">
              <a:lnSpc>
                <a:spcPct val="90000"/>
              </a:lnSpc>
              <a:spcBef>
                <a:spcPts val="2000"/>
              </a:spcBef>
              <a:defRPr/>
            </a:pPr>
            <a:r>
              <a:rPr lang="en-US" altLang="en-US" sz="2000" kern="0" dirty="0" smtClean="0">
                <a:latin typeface="+mn-lt"/>
              </a:rPr>
              <a:t>Consider a drop of oil in a brine-filled reservoir. Relatively high porosity and permeability allows oil to fill the top of a reservoir, displacing the brine.</a:t>
            </a:r>
          </a:p>
          <a:p>
            <a:pPr marL="225425" lvl="0" indent="-225425" eaLnBrk="1" hangingPunct="1">
              <a:lnSpc>
                <a:spcPct val="90000"/>
              </a:lnSpc>
              <a:spcBef>
                <a:spcPts val="2000"/>
              </a:spcBef>
              <a:defRPr/>
            </a:pPr>
            <a:endParaRPr lang="en-US" altLang="en-US" sz="2000" kern="0" dirty="0">
              <a:latin typeface="+mn-lt"/>
            </a:endParaRPr>
          </a:p>
        </p:txBody>
      </p:sp>
      <p:pic>
        <p:nvPicPr>
          <p:cNvPr id="3" name="Picture 2"/>
          <p:cNvPicPr>
            <a:picLocks noChangeAspect="1"/>
          </p:cNvPicPr>
          <p:nvPr/>
        </p:nvPicPr>
        <p:blipFill>
          <a:blip r:embed="rId3" cstate="print"/>
          <a:stretch>
            <a:fillRect/>
          </a:stretch>
        </p:blipFill>
        <p:spPr>
          <a:xfrm>
            <a:off x="741576" y="3628504"/>
            <a:ext cx="3387364" cy="2404424"/>
          </a:xfrm>
          <a:prstGeom prst="rect">
            <a:avLst/>
          </a:prstGeom>
        </p:spPr>
      </p:pic>
      <p:sp>
        <p:nvSpPr>
          <p:cNvPr id="6" name="TextBox 5"/>
          <p:cNvSpPr txBox="1"/>
          <p:nvPr/>
        </p:nvSpPr>
        <p:spPr>
          <a:xfrm>
            <a:off x="6728842" y="5489947"/>
            <a:ext cx="1261884" cy="369332"/>
          </a:xfrm>
          <a:prstGeom prst="rect">
            <a:avLst/>
          </a:prstGeom>
          <a:noFill/>
        </p:spPr>
        <p:txBody>
          <a:bodyPr wrap="none" rtlCol="0">
            <a:spAutoFit/>
          </a:bodyPr>
          <a:lstStyle/>
          <a:p>
            <a:r>
              <a:rPr lang="en-US" sz="1800" dirty="0" smtClean="0">
                <a:latin typeface="Arial" panose="020B0604020202020204" pitchFamily="34" charset="0"/>
                <a:cs typeface="Arial" panose="020B0604020202020204" pitchFamily="34" charset="0"/>
              </a:rPr>
              <a:t>Buoyancy </a:t>
            </a:r>
            <a:endParaRPr lang="en-US" sz="1800" dirty="0">
              <a:latin typeface="Arial" panose="020B0604020202020204" pitchFamily="34" charset="0"/>
              <a:cs typeface="Arial" panose="020B0604020202020204" pitchFamily="34" charset="0"/>
            </a:endParaRPr>
          </a:p>
        </p:txBody>
      </p:sp>
      <p:sp>
        <p:nvSpPr>
          <p:cNvPr id="7" name="Down Arrow 6"/>
          <p:cNvSpPr/>
          <p:nvPr/>
        </p:nvSpPr>
        <p:spPr>
          <a:xfrm>
            <a:off x="6327345" y="3638889"/>
            <a:ext cx="290081" cy="375489"/>
          </a:xfrm>
          <a:prstGeom prst="downArrow">
            <a:avLst/>
          </a:prstGeom>
          <a:solidFill>
            <a:srgbClr val="FFC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Down Arrow 7"/>
          <p:cNvSpPr/>
          <p:nvPr/>
        </p:nvSpPr>
        <p:spPr>
          <a:xfrm flipV="1">
            <a:off x="6251937" y="5312808"/>
            <a:ext cx="440897" cy="561839"/>
          </a:xfrm>
          <a:prstGeom prst="downArrow">
            <a:avLst/>
          </a:prstGeom>
          <a:solidFill>
            <a:srgbClr val="FFFF43"/>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TextBox 8"/>
          <p:cNvSpPr txBox="1"/>
          <p:nvPr/>
        </p:nvSpPr>
        <p:spPr>
          <a:xfrm>
            <a:off x="6728842" y="3472388"/>
            <a:ext cx="1326004" cy="646331"/>
          </a:xfrm>
          <a:prstGeom prst="rect">
            <a:avLst/>
          </a:prstGeom>
          <a:noFill/>
        </p:spPr>
        <p:txBody>
          <a:bodyPr wrap="none" rtlCol="0">
            <a:spAutoFit/>
          </a:bodyPr>
          <a:lstStyle/>
          <a:p>
            <a:pPr algn="ctr"/>
            <a:r>
              <a:rPr lang="en-US" sz="1800" dirty="0" smtClean="0">
                <a:latin typeface="Arial" panose="020B0604020202020204" pitchFamily="34" charset="0"/>
                <a:cs typeface="Arial" panose="020B0604020202020204" pitchFamily="34" charset="0"/>
              </a:rPr>
              <a:t>Gravity &amp;</a:t>
            </a:r>
          </a:p>
          <a:p>
            <a:pPr algn="ctr"/>
            <a:r>
              <a:rPr lang="en-US" sz="1800" dirty="0" smtClean="0">
                <a:latin typeface="Arial" panose="020B0604020202020204" pitchFamily="34" charset="0"/>
                <a:cs typeface="Arial" panose="020B0604020202020204" pitchFamily="34" charset="0"/>
              </a:rPr>
              <a:t>Resistance</a:t>
            </a:r>
            <a:endParaRPr lang="en-US" sz="1800" dirty="0">
              <a:latin typeface="Arial" panose="020B0604020202020204" pitchFamily="34" charset="0"/>
              <a:cs typeface="Arial" panose="020B0604020202020204" pitchFamily="34" charset="0"/>
            </a:endParaRPr>
          </a:p>
        </p:txBody>
      </p:sp>
      <p:grpSp>
        <p:nvGrpSpPr>
          <p:cNvPr id="10" name="Group 9"/>
          <p:cNvGrpSpPr/>
          <p:nvPr/>
        </p:nvGrpSpPr>
        <p:grpSpPr>
          <a:xfrm>
            <a:off x="6129473" y="4078771"/>
            <a:ext cx="850693" cy="1150643"/>
            <a:chOff x="6389694" y="1785071"/>
            <a:chExt cx="850693" cy="1150643"/>
          </a:xfrm>
        </p:grpSpPr>
        <p:sp>
          <p:nvSpPr>
            <p:cNvPr id="12" name="Freeform 11"/>
            <p:cNvSpPr/>
            <p:nvPr/>
          </p:nvSpPr>
          <p:spPr>
            <a:xfrm>
              <a:off x="6389694" y="1785071"/>
              <a:ext cx="850693" cy="1150643"/>
            </a:xfrm>
            <a:custGeom>
              <a:avLst/>
              <a:gdLst>
                <a:gd name="connsiteX0" fmla="*/ 245775 w 850693"/>
                <a:gd name="connsiteY0" fmla="*/ 310766 h 1150643"/>
                <a:gd name="connsiteX1" fmla="*/ 235660 w 850693"/>
                <a:gd name="connsiteY1" fmla="*/ 383594 h 1150643"/>
                <a:gd name="connsiteX2" fmla="*/ 158786 w 850693"/>
                <a:gd name="connsiteY2" fmla="*/ 509021 h 1150643"/>
                <a:gd name="connsiteX3" fmla="*/ 79888 w 850693"/>
                <a:gd name="connsiteY3" fmla="*/ 632425 h 1150643"/>
                <a:gd name="connsiteX4" fmla="*/ 5037 w 850693"/>
                <a:gd name="connsiteY4" fmla="*/ 755828 h 1150643"/>
                <a:gd name="connsiteX5" fmla="*/ 9083 w 850693"/>
                <a:gd name="connsiteY5" fmla="*/ 854956 h 1150643"/>
                <a:gd name="connsiteX6" fmla="*/ 27290 w 850693"/>
                <a:gd name="connsiteY6" fmla="*/ 978359 h 1150643"/>
                <a:gd name="connsiteX7" fmla="*/ 94049 w 850693"/>
                <a:gd name="connsiteY7" fmla="*/ 1081533 h 1150643"/>
                <a:gd name="connsiteX8" fmla="*/ 179016 w 850693"/>
                <a:gd name="connsiteY8" fmla="*/ 1132108 h 1150643"/>
                <a:gd name="connsiteX9" fmla="*/ 266005 w 850693"/>
                <a:gd name="connsiteY9" fmla="*/ 1150315 h 1150643"/>
                <a:gd name="connsiteX10" fmla="*/ 533042 w 850693"/>
                <a:gd name="connsiteY10" fmla="*/ 1140200 h 1150643"/>
                <a:gd name="connsiteX11" fmla="*/ 668584 w 850693"/>
                <a:gd name="connsiteY11" fmla="*/ 1097717 h 1150643"/>
                <a:gd name="connsiteX12" fmla="*/ 802102 w 850693"/>
                <a:gd name="connsiteY12" fmla="*/ 990497 h 1150643"/>
                <a:gd name="connsiteX13" fmla="*/ 850655 w 850693"/>
                <a:gd name="connsiteY13" fmla="*/ 861025 h 1150643"/>
                <a:gd name="connsiteX14" fmla="*/ 796033 w 850693"/>
                <a:gd name="connsiteY14" fmla="*/ 693115 h 1150643"/>
                <a:gd name="connsiteX15" fmla="*/ 723205 w 850693"/>
                <a:gd name="connsiteY15" fmla="*/ 606125 h 1150643"/>
                <a:gd name="connsiteX16" fmla="*/ 593733 w 850693"/>
                <a:gd name="connsiteY16" fmla="*/ 502952 h 1150643"/>
                <a:gd name="connsiteX17" fmla="*/ 543157 w 850693"/>
                <a:gd name="connsiteY17" fmla="*/ 428101 h 1150643"/>
                <a:gd name="connsiteX18" fmla="*/ 496628 w 850693"/>
                <a:gd name="connsiteY18" fmla="*/ 343134 h 1150643"/>
                <a:gd name="connsiteX19" fmla="*/ 482467 w 850693"/>
                <a:gd name="connsiteY19" fmla="*/ 239961 h 1150643"/>
                <a:gd name="connsiteX20" fmla="*/ 494605 w 850693"/>
                <a:gd name="connsiteY20" fmla="*/ 148925 h 1150643"/>
                <a:gd name="connsiteX21" fmla="*/ 462237 w 850693"/>
                <a:gd name="connsiteY21" fmla="*/ 59913 h 1150643"/>
                <a:gd name="connsiteX22" fmla="*/ 369179 w 850693"/>
                <a:gd name="connsiteY22" fmla="*/ 5292 h 1150643"/>
                <a:gd name="connsiteX23" fmla="*/ 296350 w 850693"/>
                <a:gd name="connsiteY23" fmla="*/ 15407 h 1150643"/>
                <a:gd name="connsiteX24" fmla="*/ 223522 w 850693"/>
                <a:gd name="connsiteY24" fmla="*/ 122626 h 1150643"/>
                <a:gd name="connsiteX25" fmla="*/ 243752 w 850693"/>
                <a:gd name="connsiteY25" fmla="*/ 223777 h 1150643"/>
                <a:gd name="connsiteX26" fmla="*/ 245775 w 850693"/>
                <a:gd name="connsiteY26" fmla="*/ 310766 h 115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50693" h="1150643">
                  <a:moveTo>
                    <a:pt x="245775" y="310766"/>
                  </a:moveTo>
                  <a:cubicBezTo>
                    <a:pt x="244426" y="337402"/>
                    <a:pt x="250158" y="350552"/>
                    <a:pt x="235660" y="383594"/>
                  </a:cubicBezTo>
                  <a:cubicBezTo>
                    <a:pt x="221162" y="416637"/>
                    <a:pt x="184748" y="467549"/>
                    <a:pt x="158786" y="509021"/>
                  </a:cubicBezTo>
                  <a:cubicBezTo>
                    <a:pt x="132824" y="550493"/>
                    <a:pt x="105513" y="591291"/>
                    <a:pt x="79888" y="632425"/>
                  </a:cubicBezTo>
                  <a:cubicBezTo>
                    <a:pt x="54263" y="673559"/>
                    <a:pt x="16838" y="718740"/>
                    <a:pt x="5037" y="755828"/>
                  </a:cubicBezTo>
                  <a:cubicBezTo>
                    <a:pt x="-6764" y="792916"/>
                    <a:pt x="5374" y="817867"/>
                    <a:pt x="9083" y="854956"/>
                  </a:cubicBezTo>
                  <a:cubicBezTo>
                    <a:pt x="12792" y="892045"/>
                    <a:pt x="13129" y="940596"/>
                    <a:pt x="27290" y="978359"/>
                  </a:cubicBezTo>
                  <a:cubicBezTo>
                    <a:pt x="41451" y="1016122"/>
                    <a:pt x="68761" y="1055908"/>
                    <a:pt x="94049" y="1081533"/>
                  </a:cubicBezTo>
                  <a:cubicBezTo>
                    <a:pt x="119337" y="1107158"/>
                    <a:pt x="150357" y="1120644"/>
                    <a:pt x="179016" y="1132108"/>
                  </a:cubicBezTo>
                  <a:cubicBezTo>
                    <a:pt x="207675" y="1143572"/>
                    <a:pt x="207001" y="1148966"/>
                    <a:pt x="266005" y="1150315"/>
                  </a:cubicBezTo>
                  <a:cubicBezTo>
                    <a:pt x="325009" y="1151664"/>
                    <a:pt x="465946" y="1148966"/>
                    <a:pt x="533042" y="1140200"/>
                  </a:cubicBezTo>
                  <a:cubicBezTo>
                    <a:pt x="600138" y="1131434"/>
                    <a:pt x="623741" y="1122667"/>
                    <a:pt x="668584" y="1097717"/>
                  </a:cubicBezTo>
                  <a:cubicBezTo>
                    <a:pt x="713427" y="1072767"/>
                    <a:pt x="771757" y="1029946"/>
                    <a:pt x="802102" y="990497"/>
                  </a:cubicBezTo>
                  <a:cubicBezTo>
                    <a:pt x="832447" y="951048"/>
                    <a:pt x="851667" y="910589"/>
                    <a:pt x="850655" y="861025"/>
                  </a:cubicBezTo>
                  <a:cubicBezTo>
                    <a:pt x="849644" y="811461"/>
                    <a:pt x="817275" y="735598"/>
                    <a:pt x="796033" y="693115"/>
                  </a:cubicBezTo>
                  <a:cubicBezTo>
                    <a:pt x="774791" y="650632"/>
                    <a:pt x="756922" y="637819"/>
                    <a:pt x="723205" y="606125"/>
                  </a:cubicBezTo>
                  <a:cubicBezTo>
                    <a:pt x="689488" y="574431"/>
                    <a:pt x="623741" y="532623"/>
                    <a:pt x="593733" y="502952"/>
                  </a:cubicBezTo>
                  <a:cubicBezTo>
                    <a:pt x="563725" y="473281"/>
                    <a:pt x="559341" y="454737"/>
                    <a:pt x="543157" y="428101"/>
                  </a:cubicBezTo>
                  <a:cubicBezTo>
                    <a:pt x="526973" y="401465"/>
                    <a:pt x="506743" y="374491"/>
                    <a:pt x="496628" y="343134"/>
                  </a:cubicBezTo>
                  <a:cubicBezTo>
                    <a:pt x="486513" y="311777"/>
                    <a:pt x="482804" y="272329"/>
                    <a:pt x="482467" y="239961"/>
                  </a:cubicBezTo>
                  <a:cubicBezTo>
                    <a:pt x="482130" y="207593"/>
                    <a:pt x="497977" y="178933"/>
                    <a:pt x="494605" y="148925"/>
                  </a:cubicBezTo>
                  <a:cubicBezTo>
                    <a:pt x="491233" y="118917"/>
                    <a:pt x="483141" y="83852"/>
                    <a:pt x="462237" y="59913"/>
                  </a:cubicBezTo>
                  <a:cubicBezTo>
                    <a:pt x="441333" y="35974"/>
                    <a:pt x="396827" y="12710"/>
                    <a:pt x="369179" y="5292"/>
                  </a:cubicBezTo>
                  <a:cubicBezTo>
                    <a:pt x="341531" y="-2126"/>
                    <a:pt x="320626" y="-4149"/>
                    <a:pt x="296350" y="15407"/>
                  </a:cubicBezTo>
                  <a:cubicBezTo>
                    <a:pt x="272074" y="34963"/>
                    <a:pt x="232288" y="87898"/>
                    <a:pt x="223522" y="122626"/>
                  </a:cubicBezTo>
                  <a:cubicBezTo>
                    <a:pt x="214756" y="157354"/>
                    <a:pt x="237009" y="195118"/>
                    <a:pt x="243752" y="223777"/>
                  </a:cubicBezTo>
                  <a:cubicBezTo>
                    <a:pt x="250495" y="252436"/>
                    <a:pt x="247124" y="284130"/>
                    <a:pt x="245775" y="310766"/>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Freeform 12"/>
            <p:cNvSpPr/>
            <p:nvPr/>
          </p:nvSpPr>
          <p:spPr>
            <a:xfrm>
              <a:off x="6742688" y="1867237"/>
              <a:ext cx="62714" cy="64736"/>
            </a:xfrm>
            <a:custGeom>
              <a:avLst/>
              <a:gdLst>
                <a:gd name="connsiteX0" fmla="*/ 0 w 62714"/>
                <a:gd name="connsiteY0" fmla="*/ 0 h 64736"/>
                <a:gd name="connsiteX1" fmla="*/ 40461 w 62714"/>
                <a:gd name="connsiteY1" fmla="*/ 30345 h 64736"/>
                <a:gd name="connsiteX2" fmla="*/ 62714 w 62714"/>
                <a:gd name="connsiteY2" fmla="*/ 64736 h 64736"/>
              </a:gdLst>
              <a:ahLst/>
              <a:cxnLst>
                <a:cxn ang="0">
                  <a:pos x="connsiteX0" y="connsiteY0"/>
                </a:cxn>
                <a:cxn ang="0">
                  <a:pos x="connsiteX1" y="connsiteY1"/>
                </a:cxn>
                <a:cxn ang="0">
                  <a:pos x="connsiteX2" y="connsiteY2"/>
                </a:cxn>
              </a:cxnLst>
              <a:rect l="l" t="t" r="r" b="b"/>
              <a:pathLst>
                <a:path w="62714" h="64736">
                  <a:moveTo>
                    <a:pt x="0" y="0"/>
                  </a:moveTo>
                  <a:cubicBezTo>
                    <a:pt x="15004" y="9778"/>
                    <a:pt x="30009" y="19556"/>
                    <a:pt x="40461" y="30345"/>
                  </a:cubicBezTo>
                  <a:cubicBezTo>
                    <a:pt x="50913" y="41134"/>
                    <a:pt x="56813" y="52935"/>
                    <a:pt x="62714" y="64736"/>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Freeform 13"/>
            <p:cNvSpPr/>
            <p:nvPr/>
          </p:nvSpPr>
          <p:spPr>
            <a:xfrm>
              <a:off x="6474000" y="2316345"/>
              <a:ext cx="159446" cy="331774"/>
            </a:xfrm>
            <a:custGeom>
              <a:avLst/>
              <a:gdLst>
                <a:gd name="connsiteX0" fmla="*/ 159446 w 159446"/>
                <a:gd name="connsiteY0" fmla="*/ 0 h 331774"/>
                <a:gd name="connsiteX1" fmla="*/ 62342 w 159446"/>
                <a:gd name="connsiteY1" fmla="*/ 99128 h 331774"/>
                <a:gd name="connsiteX2" fmla="*/ 7720 w 159446"/>
                <a:gd name="connsiteY2" fmla="*/ 222531 h 331774"/>
                <a:gd name="connsiteX3" fmla="*/ 1651 w 159446"/>
                <a:gd name="connsiteY3" fmla="*/ 331774 h 331774"/>
              </a:gdLst>
              <a:ahLst/>
              <a:cxnLst>
                <a:cxn ang="0">
                  <a:pos x="connsiteX0" y="connsiteY0"/>
                </a:cxn>
                <a:cxn ang="0">
                  <a:pos x="connsiteX1" y="connsiteY1"/>
                </a:cxn>
                <a:cxn ang="0">
                  <a:pos x="connsiteX2" y="connsiteY2"/>
                </a:cxn>
                <a:cxn ang="0">
                  <a:pos x="connsiteX3" y="connsiteY3"/>
                </a:cxn>
              </a:cxnLst>
              <a:rect l="l" t="t" r="r" b="b"/>
              <a:pathLst>
                <a:path w="159446" h="331774">
                  <a:moveTo>
                    <a:pt x="159446" y="0"/>
                  </a:moveTo>
                  <a:cubicBezTo>
                    <a:pt x="123538" y="31020"/>
                    <a:pt x="87630" y="62040"/>
                    <a:pt x="62342" y="99128"/>
                  </a:cubicBezTo>
                  <a:cubicBezTo>
                    <a:pt x="37054" y="136216"/>
                    <a:pt x="17835" y="183757"/>
                    <a:pt x="7720" y="222531"/>
                  </a:cubicBezTo>
                  <a:cubicBezTo>
                    <a:pt x="-2395" y="261305"/>
                    <a:pt x="-372" y="296539"/>
                    <a:pt x="1651" y="331774"/>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15" name="TextBox 14"/>
          <p:cNvSpPr txBox="1"/>
          <p:nvPr/>
        </p:nvSpPr>
        <p:spPr>
          <a:xfrm>
            <a:off x="6231934" y="4601227"/>
            <a:ext cx="498855" cy="415498"/>
          </a:xfrm>
          <a:prstGeom prst="rect">
            <a:avLst/>
          </a:prstGeom>
          <a:noFill/>
        </p:spPr>
        <p:txBody>
          <a:bodyPr wrap="none" rtlCol="0">
            <a:spAutoFit/>
          </a:bodyPr>
          <a:lstStyle/>
          <a:p>
            <a:pPr algn="ctr"/>
            <a:r>
              <a:rPr lang="en-US" sz="1050" b="1" dirty="0" smtClean="0">
                <a:solidFill>
                  <a:schemeClr val="bg1"/>
                </a:solidFill>
                <a:latin typeface="Arial" panose="020B0604020202020204" pitchFamily="34" charset="0"/>
                <a:cs typeface="Arial" panose="020B0604020202020204" pitchFamily="34" charset="0"/>
              </a:rPr>
              <a:t>Oil</a:t>
            </a:r>
          </a:p>
          <a:p>
            <a:pPr algn="ctr"/>
            <a:r>
              <a:rPr lang="en-US" sz="1050" b="1" dirty="0" smtClean="0">
                <a:solidFill>
                  <a:schemeClr val="bg1"/>
                </a:solidFill>
                <a:latin typeface="Arial" panose="020B0604020202020204" pitchFamily="34" charset="0"/>
                <a:cs typeface="Arial" panose="020B0604020202020204" pitchFamily="34" charset="0"/>
              </a:rPr>
              <a:t>Drop</a:t>
            </a:r>
            <a:endParaRPr lang="en-US" sz="1050" b="1" dirty="0">
              <a:solidFill>
                <a:schemeClr val="bg1"/>
              </a:solidFill>
              <a:latin typeface="Arial" panose="020B0604020202020204" pitchFamily="34" charset="0"/>
              <a:cs typeface="Arial" panose="020B0604020202020204" pitchFamily="34" charset="0"/>
            </a:endParaRPr>
          </a:p>
        </p:txBody>
      </p:sp>
      <p:sp>
        <p:nvSpPr>
          <p:cNvPr id="16" name="Rectangle 15"/>
          <p:cNvSpPr/>
          <p:nvPr/>
        </p:nvSpPr>
        <p:spPr>
          <a:xfrm>
            <a:off x="3669395" y="4308839"/>
            <a:ext cx="1388136" cy="707886"/>
          </a:xfrm>
          <a:prstGeom prst="rect">
            <a:avLst/>
          </a:prstGeom>
          <a:solidFill>
            <a:schemeClr val="bg1"/>
          </a:solidFill>
        </p:spPr>
        <p:txBody>
          <a:bodyPr wrap="none" lIns="91440" tIns="45720" rIns="91440" bIns="45720">
            <a:spAutoFit/>
          </a:bodyPr>
          <a:lstStyle/>
          <a:p>
            <a:pPr algn="ctr"/>
            <a:r>
              <a:rPr lang="en-US" sz="2000" b="1" cap="none" spc="0"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Rounded MT Bold" panose="020F0704030504030204" pitchFamily="34" charset="0"/>
              </a:rPr>
              <a:t>Reservoir</a:t>
            </a:r>
          </a:p>
          <a:p>
            <a:pPr algn="ctr"/>
            <a:r>
              <a:rPr lang="en-US" sz="2000" b="1" dirty="0" smtClean="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Rounded MT Bold" panose="020F0704030504030204" pitchFamily="34" charset="0"/>
              </a:rPr>
              <a:t>Rock</a:t>
            </a:r>
            <a:endParaRPr lang="en-US" sz="20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Arial Rounded MT Bold" panose="020F0704030504030204" pitchFamily="34" charset="0"/>
            </a:endParaRPr>
          </a:p>
        </p:txBody>
      </p:sp>
    </p:spTree>
    <p:extLst>
      <p:ext uri="{BB962C8B-B14F-4D97-AF65-F5344CB8AC3E}">
        <p14:creationId xmlns:p14="http://schemas.microsoft.com/office/powerpoint/2010/main" val="331517902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Reservoir – Seal Boundary</a:t>
            </a:r>
            <a:endParaRPr lang="en-US" dirty="0"/>
          </a:p>
        </p:txBody>
      </p:sp>
      <p:pic>
        <p:nvPicPr>
          <p:cNvPr id="4" name="Picture 3"/>
          <p:cNvPicPr>
            <a:picLocks noChangeAspect="1"/>
          </p:cNvPicPr>
          <p:nvPr/>
        </p:nvPicPr>
        <p:blipFill>
          <a:blip r:embed="rId3" cstate="print"/>
          <a:stretch>
            <a:fillRect/>
          </a:stretch>
        </p:blipFill>
        <p:spPr>
          <a:xfrm>
            <a:off x="1012989" y="3077900"/>
            <a:ext cx="5181600" cy="2552700"/>
          </a:xfrm>
          <a:prstGeom prst="rect">
            <a:avLst/>
          </a:prstGeom>
        </p:spPr>
      </p:pic>
      <p:sp>
        <p:nvSpPr>
          <p:cNvPr id="6" name="Rectangle 3"/>
          <p:cNvSpPr txBox="1">
            <a:spLocks noChangeArrowheads="1"/>
          </p:cNvSpPr>
          <p:nvPr/>
        </p:nvSpPr>
        <p:spPr bwMode="auto">
          <a:xfrm>
            <a:off x="547256" y="1154435"/>
            <a:ext cx="8004419"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Sealing lithologies (shales, evaporates, etc.) have low permeability.  HCs at the top of a reservoir still want to “escape.” The smaller pore throats in the seal offer much greater resistance to the “invasion” of oil and gas molecules. This, in very simple terms, is how HCs are held in place.</a:t>
            </a:r>
            <a:endParaRPr lang="en-US" altLang="en-US" sz="2000" kern="0" dirty="0">
              <a:latin typeface="+mn-lt"/>
            </a:endParaRPr>
          </a:p>
        </p:txBody>
      </p:sp>
      <p:sp>
        <p:nvSpPr>
          <p:cNvPr id="8" name="TextBox 7"/>
          <p:cNvSpPr txBox="1"/>
          <p:nvPr/>
        </p:nvSpPr>
        <p:spPr>
          <a:xfrm>
            <a:off x="7275597" y="5367396"/>
            <a:ext cx="1261884" cy="369332"/>
          </a:xfrm>
          <a:prstGeom prst="rect">
            <a:avLst/>
          </a:prstGeom>
          <a:noFill/>
        </p:spPr>
        <p:txBody>
          <a:bodyPr wrap="none" rtlCol="0">
            <a:spAutoFit/>
          </a:bodyPr>
          <a:lstStyle/>
          <a:p>
            <a:r>
              <a:rPr lang="en-US" sz="1800" dirty="0" smtClean="0">
                <a:latin typeface="Arial" panose="020B0604020202020204" pitchFamily="34" charset="0"/>
                <a:cs typeface="Arial" panose="020B0604020202020204" pitchFamily="34" charset="0"/>
              </a:rPr>
              <a:t>Buoyancy </a:t>
            </a:r>
            <a:endParaRPr lang="en-US" sz="1800" dirty="0">
              <a:latin typeface="Arial" panose="020B0604020202020204" pitchFamily="34" charset="0"/>
              <a:cs typeface="Arial" panose="020B0604020202020204" pitchFamily="34" charset="0"/>
            </a:endParaRPr>
          </a:p>
        </p:txBody>
      </p:sp>
      <p:sp>
        <p:nvSpPr>
          <p:cNvPr id="11" name="TextBox 10"/>
          <p:cNvSpPr txBox="1"/>
          <p:nvPr/>
        </p:nvSpPr>
        <p:spPr>
          <a:xfrm>
            <a:off x="7275597" y="3349837"/>
            <a:ext cx="1326004" cy="646331"/>
          </a:xfrm>
          <a:prstGeom prst="rect">
            <a:avLst/>
          </a:prstGeom>
          <a:noFill/>
        </p:spPr>
        <p:txBody>
          <a:bodyPr wrap="none" rtlCol="0">
            <a:spAutoFit/>
          </a:bodyPr>
          <a:lstStyle/>
          <a:p>
            <a:pPr algn="ctr"/>
            <a:r>
              <a:rPr lang="en-US" sz="1800" dirty="0" smtClean="0">
                <a:latin typeface="Arial" panose="020B0604020202020204" pitchFamily="34" charset="0"/>
                <a:cs typeface="Arial" panose="020B0604020202020204" pitchFamily="34" charset="0"/>
              </a:rPr>
              <a:t>Gravity &amp;</a:t>
            </a:r>
          </a:p>
          <a:p>
            <a:pPr algn="ctr"/>
            <a:r>
              <a:rPr lang="en-US" sz="1800" dirty="0" smtClean="0">
                <a:latin typeface="Arial" panose="020B0604020202020204" pitchFamily="34" charset="0"/>
                <a:cs typeface="Arial" panose="020B0604020202020204" pitchFamily="34" charset="0"/>
              </a:rPr>
              <a:t>Resistance</a:t>
            </a:r>
            <a:endParaRPr lang="en-US" sz="1800" dirty="0">
              <a:latin typeface="Arial" panose="020B0604020202020204" pitchFamily="34" charset="0"/>
              <a:cs typeface="Arial" panose="020B0604020202020204" pitchFamily="34" charset="0"/>
            </a:endParaRPr>
          </a:p>
        </p:txBody>
      </p:sp>
      <p:grpSp>
        <p:nvGrpSpPr>
          <p:cNvPr id="12" name="Group 11"/>
          <p:cNvGrpSpPr/>
          <p:nvPr/>
        </p:nvGrpSpPr>
        <p:grpSpPr>
          <a:xfrm>
            <a:off x="6676228" y="3956220"/>
            <a:ext cx="850693" cy="1150643"/>
            <a:chOff x="6389694" y="1785071"/>
            <a:chExt cx="850693" cy="1150643"/>
          </a:xfrm>
        </p:grpSpPr>
        <p:sp>
          <p:nvSpPr>
            <p:cNvPr id="13" name="Freeform 12"/>
            <p:cNvSpPr/>
            <p:nvPr/>
          </p:nvSpPr>
          <p:spPr>
            <a:xfrm>
              <a:off x="6389694" y="1785071"/>
              <a:ext cx="850693" cy="1150643"/>
            </a:xfrm>
            <a:custGeom>
              <a:avLst/>
              <a:gdLst>
                <a:gd name="connsiteX0" fmla="*/ 245775 w 850693"/>
                <a:gd name="connsiteY0" fmla="*/ 310766 h 1150643"/>
                <a:gd name="connsiteX1" fmla="*/ 235660 w 850693"/>
                <a:gd name="connsiteY1" fmla="*/ 383594 h 1150643"/>
                <a:gd name="connsiteX2" fmla="*/ 158786 w 850693"/>
                <a:gd name="connsiteY2" fmla="*/ 509021 h 1150643"/>
                <a:gd name="connsiteX3" fmla="*/ 79888 w 850693"/>
                <a:gd name="connsiteY3" fmla="*/ 632425 h 1150643"/>
                <a:gd name="connsiteX4" fmla="*/ 5037 w 850693"/>
                <a:gd name="connsiteY4" fmla="*/ 755828 h 1150643"/>
                <a:gd name="connsiteX5" fmla="*/ 9083 w 850693"/>
                <a:gd name="connsiteY5" fmla="*/ 854956 h 1150643"/>
                <a:gd name="connsiteX6" fmla="*/ 27290 w 850693"/>
                <a:gd name="connsiteY6" fmla="*/ 978359 h 1150643"/>
                <a:gd name="connsiteX7" fmla="*/ 94049 w 850693"/>
                <a:gd name="connsiteY7" fmla="*/ 1081533 h 1150643"/>
                <a:gd name="connsiteX8" fmla="*/ 179016 w 850693"/>
                <a:gd name="connsiteY8" fmla="*/ 1132108 h 1150643"/>
                <a:gd name="connsiteX9" fmla="*/ 266005 w 850693"/>
                <a:gd name="connsiteY9" fmla="*/ 1150315 h 1150643"/>
                <a:gd name="connsiteX10" fmla="*/ 533042 w 850693"/>
                <a:gd name="connsiteY10" fmla="*/ 1140200 h 1150643"/>
                <a:gd name="connsiteX11" fmla="*/ 668584 w 850693"/>
                <a:gd name="connsiteY11" fmla="*/ 1097717 h 1150643"/>
                <a:gd name="connsiteX12" fmla="*/ 802102 w 850693"/>
                <a:gd name="connsiteY12" fmla="*/ 990497 h 1150643"/>
                <a:gd name="connsiteX13" fmla="*/ 850655 w 850693"/>
                <a:gd name="connsiteY13" fmla="*/ 861025 h 1150643"/>
                <a:gd name="connsiteX14" fmla="*/ 796033 w 850693"/>
                <a:gd name="connsiteY14" fmla="*/ 693115 h 1150643"/>
                <a:gd name="connsiteX15" fmla="*/ 723205 w 850693"/>
                <a:gd name="connsiteY15" fmla="*/ 606125 h 1150643"/>
                <a:gd name="connsiteX16" fmla="*/ 593733 w 850693"/>
                <a:gd name="connsiteY16" fmla="*/ 502952 h 1150643"/>
                <a:gd name="connsiteX17" fmla="*/ 543157 w 850693"/>
                <a:gd name="connsiteY17" fmla="*/ 428101 h 1150643"/>
                <a:gd name="connsiteX18" fmla="*/ 496628 w 850693"/>
                <a:gd name="connsiteY18" fmla="*/ 343134 h 1150643"/>
                <a:gd name="connsiteX19" fmla="*/ 482467 w 850693"/>
                <a:gd name="connsiteY19" fmla="*/ 239961 h 1150643"/>
                <a:gd name="connsiteX20" fmla="*/ 494605 w 850693"/>
                <a:gd name="connsiteY20" fmla="*/ 148925 h 1150643"/>
                <a:gd name="connsiteX21" fmla="*/ 462237 w 850693"/>
                <a:gd name="connsiteY21" fmla="*/ 59913 h 1150643"/>
                <a:gd name="connsiteX22" fmla="*/ 369179 w 850693"/>
                <a:gd name="connsiteY22" fmla="*/ 5292 h 1150643"/>
                <a:gd name="connsiteX23" fmla="*/ 296350 w 850693"/>
                <a:gd name="connsiteY23" fmla="*/ 15407 h 1150643"/>
                <a:gd name="connsiteX24" fmla="*/ 223522 w 850693"/>
                <a:gd name="connsiteY24" fmla="*/ 122626 h 1150643"/>
                <a:gd name="connsiteX25" fmla="*/ 243752 w 850693"/>
                <a:gd name="connsiteY25" fmla="*/ 223777 h 1150643"/>
                <a:gd name="connsiteX26" fmla="*/ 245775 w 850693"/>
                <a:gd name="connsiteY26" fmla="*/ 310766 h 115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50693" h="1150643">
                  <a:moveTo>
                    <a:pt x="245775" y="310766"/>
                  </a:moveTo>
                  <a:cubicBezTo>
                    <a:pt x="244426" y="337402"/>
                    <a:pt x="250158" y="350552"/>
                    <a:pt x="235660" y="383594"/>
                  </a:cubicBezTo>
                  <a:cubicBezTo>
                    <a:pt x="221162" y="416637"/>
                    <a:pt x="184748" y="467549"/>
                    <a:pt x="158786" y="509021"/>
                  </a:cubicBezTo>
                  <a:cubicBezTo>
                    <a:pt x="132824" y="550493"/>
                    <a:pt x="105513" y="591291"/>
                    <a:pt x="79888" y="632425"/>
                  </a:cubicBezTo>
                  <a:cubicBezTo>
                    <a:pt x="54263" y="673559"/>
                    <a:pt x="16838" y="718740"/>
                    <a:pt x="5037" y="755828"/>
                  </a:cubicBezTo>
                  <a:cubicBezTo>
                    <a:pt x="-6764" y="792916"/>
                    <a:pt x="5374" y="817867"/>
                    <a:pt x="9083" y="854956"/>
                  </a:cubicBezTo>
                  <a:cubicBezTo>
                    <a:pt x="12792" y="892045"/>
                    <a:pt x="13129" y="940596"/>
                    <a:pt x="27290" y="978359"/>
                  </a:cubicBezTo>
                  <a:cubicBezTo>
                    <a:pt x="41451" y="1016122"/>
                    <a:pt x="68761" y="1055908"/>
                    <a:pt x="94049" y="1081533"/>
                  </a:cubicBezTo>
                  <a:cubicBezTo>
                    <a:pt x="119337" y="1107158"/>
                    <a:pt x="150357" y="1120644"/>
                    <a:pt x="179016" y="1132108"/>
                  </a:cubicBezTo>
                  <a:cubicBezTo>
                    <a:pt x="207675" y="1143572"/>
                    <a:pt x="207001" y="1148966"/>
                    <a:pt x="266005" y="1150315"/>
                  </a:cubicBezTo>
                  <a:cubicBezTo>
                    <a:pt x="325009" y="1151664"/>
                    <a:pt x="465946" y="1148966"/>
                    <a:pt x="533042" y="1140200"/>
                  </a:cubicBezTo>
                  <a:cubicBezTo>
                    <a:pt x="600138" y="1131434"/>
                    <a:pt x="623741" y="1122667"/>
                    <a:pt x="668584" y="1097717"/>
                  </a:cubicBezTo>
                  <a:cubicBezTo>
                    <a:pt x="713427" y="1072767"/>
                    <a:pt x="771757" y="1029946"/>
                    <a:pt x="802102" y="990497"/>
                  </a:cubicBezTo>
                  <a:cubicBezTo>
                    <a:pt x="832447" y="951048"/>
                    <a:pt x="851667" y="910589"/>
                    <a:pt x="850655" y="861025"/>
                  </a:cubicBezTo>
                  <a:cubicBezTo>
                    <a:pt x="849644" y="811461"/>
                    <a:pt x="817275" y="735598"/>
                    <a:pt x="796033" y="693115"/>
                  </a:cubicBezTo>
                  <a:cubicBezTo>
                    <a:pt x="774791" y="650632"/>
                    <a:pt x="756922" y="637819"/>
                    <a:pt x="723205" y="606125"/>
                  </a:cubicBezTo>
                  <a:cubicBezTo>
                    <a:pt x="689488" y="574431"/>
                    <a:pt x="623741" y="532623"/>
                    <a:pt x="593733" y="502952"/>
                  </a:cubicBezTo>
                  <a:cubicBezTo>
                    <a:pt x="563725" y="473281"/>
                    <a:pt x="559341" y="454737"/>
                    <a:pt x="543157" y="428101"/>
                  </a:cubicBezTo>
                  <a:cubicBezTo>
                    <a:pt x="526973" y="401465"/>
                    <a:pt x="506743" y="374491"/>
                    <a:pt x="496628" y="343134"/>
                  </a:cubicBezTo>
                  <a:cubicBezTo>
                    <a:pt x="486513" y="311777"/>
                    <a:pt x="482804" y="272329"/>
                    <a:pt x="482467" y="239961"/>
                  </a:cubicBezTo>
                  <a:cubicBezTo>
                    <a:pt x="482130" y="207593"/>
                    <a:pt x="497977" y="178933"/>
                    <a:pt x="494605" y="148925"/>
                  </a:cubicBezTo>
                  <a:cubicBezTo>
                    <a:pt x="491233" y="118917"/>
                    <a:pt x="483141" y="83852"/>
                    <a:pt x="462237" y="59913"/>
                  </a:cubicBezTo>
                  <a:cubicBezTo>
                    <a:pt x="441333" y="35974"/>
                    <a:pt x="396827" y="12710"/>
                    <a:pt x="369179" y="5292"/>
                  </a:cubicBezTo>
                  <a:cubicBezTo>
                    <a:pt x="341531" y="-2126"/>
                    <a:pt x="320626" y="-4149"/>
                    <a:pt x="296350" y="15407"/>
                  </a:cubicBezTo>
                  <a:cubicBezTo>
                    <a:pt x="272074" y="34963"/>
                    <a:pt x="232288" y="87898"/>
                    <a:pt x="223522" y="122626"/>
                  </a:cubicBezTo>
                  <a:cubicBezTo>
                    <a:pt x="214756" y="157354"/>
                    <a:pt x="237009" y="195118"/>
                    <a:pt x="243752" y="223777"/>
                  </a:cubicBezTo>
                  <a:cubicBezTo>
                    <a:pt x="250495" y="252436"/>
                    <a:pt x="247124" y="284130"/>
                    <a:pt x="245775" y="310766"/>
                  </a:cubicBez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Freeform 13"/>
            <p:cNvSpPr/>
            <p:nvPr/>
          </p:nvSpPr>
          <p:spPr>
            <a:xfrm>
              <a:off x="6742688" y="1867237"/>
              <a:ext cx="62714" cy="64736"/>
            </a:xfrm>
            <a:custGeom>
              <a:avLst/>
              <a:gdLst>
                <a:gd name="connsiteX0" fmla="*/ 0 w 62714"/>
                <a:gd name="connsiteY0" fmla="*/ 0 h 64736"/>
                <a:gd name="connsiteX1" fmla="*/ 40461 w 62714"/>
                <a:gd name="connsiteY1" fmla="*/ 30345 h 64736"/>
                <a:gd name="connsiteX2" fmla="*/ 62714 w 62714"/>
                <a:gd name="connsiteY2" fmla="*/ 64736 h 64736"/>
              </a:gdLst>
              <a:ahLst/>
              <a:cxnLst>
                <a:cxn ang="0">
                  <a:pos x="connsiteX0" y="connsiteY0"/>
                </a:cxn>
                <a:cxn ang="0">
                  <a:pos x="connsiteX1" y="connsiteY1"/>
                </a:cxn>
                <a:cxn ang="0">
                  <a:pos x="connsiteX2" y="connsiteY2"/>
                </a:cxn>
              </a:cxnLst>
              <a:rect l="l" t="t" r="r" b="b"/>
              <a:pathLst>
                <a:path w="62714" h="64736">
                  <a:moveTo>
                    <a:pt x="0" y="0"/>
                  </a:moveTo>
                  <a:cubicBezTo>
                    <a:pt x="15004" y="9778"/>
                    <a:pt x="30009" y="19556"/>
                    <a:pt x="40461" y="30345"/>
                  </a:cubicBezTo>
                  <a:cubicBezTo>
                    <a:pt x="50913" y="41134"/>
                    <a:pt x="56813" y="52935"/>
                    <a:pt x="62714" y="64736"/>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5" name="Freeform 14"/>
            <p:cNvSpPr/>
            <p:nvPr/>
          </p:nvSpPr>
          <p:spPr>
            <a:xfrm>
              <a:off x="6474000" y="2316345"/>
              <a:ext cx="159446" cy="331774"/>
            </a:xfrm>
            <a:custGeom>
              <a:avLst/>
              <a:gdLst>
                <a:gd name="connsiteX0" fmla="*/ 159446 w 159446"/>
                <a:gd name="connsiteY0" fmla="*/ 0 h 331774"/>
                <a:gd name="connsiteX1" fmla="*/ 62342 w 159446"/>
                <a:gd name="connsiteY1" fmla="*/ 99128 h 331774"/>
                <a:gd name="connsiteX2" fmla="*/ 7720 w 159446"/>
                <a:gd name="connsiteY2" fmla="*/ 222531 h 331774"/>
                <a:gd name="connsiteX3" fmla="*/ 1651 w 159446"/>
                <a:gd name="connsiteY3" fmla="*/ 331774 h 331774"/>
              </a:gdLst>
              <a:ahLst/>
              <a:cxnLst>
                <a:cxn ang="0">
                  <a:pos x="connsiteX0" y="connsiteY0"/>
                </a:cxn>
                <a:cxn ang="0">
                  <a:pos x="connsiteX1" y="connsiteY1"/>
                </a:cxn>
                <a:cxn ang="0">
                  <a:pos x="connsiteX2" y="connsiteY2"/>
                </a:cxn>
                <a:cxn ang="0">
                  <a:pos x="connsiteX3" y="connsiteY3"/>
                </a:cxn>
              </a:cxnLst>
              <a:rect l="l" t="t" r="r" b="b"/>
              <a:pathLst>
                <a:path w="159446" h="331774">
                  <a:moveTo>
                    <a:pt x="159446" y="0"/>
                  </a:moveTo>
                  <a:cubicBezTo>
                    <a:pt x="123538" y="31020"/>
                    <a:pt x="87630" y="62040"/>
                    <a:pt x="62342" y="99128"/>
                  </a:cubicBezTo>
                  <a:cubicBezTo>
                    <a:pt x="37054" y="136216"/>
                    <a:pt x="17835" y="183757"/>
                    <a:pt x="7720" y="222531"/>
                  </a:cubicBezTo>
                  <a:cubicBezTo>
                    <a:pt x="-2395" y="261305"/>
                    <a:pt x="-372" y="296539"/>
                    <a:pt x="1651" y="331774"/>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16" name="TextBox 15"/>
          <p:cNvSpPr txBox="1"/>
          <p:nvPr/>
        </p:nvSpPr>
        <p:spPr>
          <a:xfrm>
            <a:off x="6778689" y="4478676"/>
            <a:ext cx="498855" cy="415498"/>
          </a:xfrm>
          <a:prstGeom prst="rect">
            <a:avLst/>
          </a:prstGeom>
          <a:noFill/>
        </p:spPr>
        <p:txBody>
          <a:bodyPr wrap="none" rtlCol="0">
            <a:spAutoFit/>
          </a:bodyPr>
          <a:lstStyle/>
          <a:p>
            <a:pPr algn="ctr"/>
            <a:r>
              <a:rPr lang="en-US" sz="1050" b="1" dirty="0" smtClean="0">
                <a:solidFill>
                  <a:schemeClr val="bg1"/>
                </a:solidFill>
                <a:latin typeface="Arial" panose="020B0604020202020204" pitchFamily="34" charset="0"/>
                <a:cs typeface="Arial" panose="020B0604020202020204" pitchFamily="34" charset="0"/>
              </a:rPr>
              <a:t>Oil</a:t>
            </a:r>
          </a:p>
          <a:p>
            <a:pPr algn="ctr"/>
            <a:r>
              <a:rPr lang="en-US" sz="1050" b="1" dirty="0" smtClean="0">
                <a:solidFill>
                  <a:schemeClr val="bg1"/>
                </a:solidFill>
                <a:latin typeface="Arial" panose="020B0604020202020204" pitchFamily="34" charset="0"/>
                <a:cs typeface="Arial" panose="020B0604020202020204" pitchFamily="34" charset="0"/>
              </a:rPr>
              <a:t>Drop</a:t>
            </a:r>
            <a:endParaRPr lang="en-US" sz="1050" b="1" dirty="0">
              <a:solidFill>
                <a:schemeClr val="bg1"/>
              </a:solidFill>
              <a:latin typeface="Arial" panose="020B0604020202020204" pitchFamily="34" charset="0"/>
              <a:cs typeface="Arial" panose="020B0604020202020204" pitchFamily="34" charset="0"/>
            </a:endParaRPr>
          </a:p>
        </p:txBody>
      </p:sp>
      <p:sp>
        <p:nvSpPr>
          <p:cNvPr id="17" name="Down Arrow 16"/>
          <p:cNvSpPr/>
          <p:nvPr/>
        </p:nvSpPr>
        <p:spPr>
          <a:xfrm>
            <a:off x="6687311" y="3277738"/>
            <a:ext cx="644441" cy="615013"/>
          </a:xfrm>
          <a:prstGeom prst="downArrow">
            <a:avLst/>
          </a:prstGeom>
          <a:solidFill>
            <a:srgbClr val="FFC000"/>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Down Arrow 17"/>
          <p:cNvSpPr/>
          <p:nvPr/>
        </p:nvSpPr>
        <p:spPr>
          <a:xfrm flipV="1">
            <a:off x="6808773" y="5174889"/>
            <a:ext cx="440897" cy="561839"/>
          </a:xfrm>
          <a:prstGeom prst="downArrow">
            <a:avLst/>
          </a:prstGeom>
          <a:solidFill>
            <a:srgbClr val="FFFF43"/>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964513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923021" y="3378255"/>
            <a:ext cx="4910908" cy="2810758"/>
            <a:chOff x="4094471" y="3378255"/>
            <a:chExt cx="4910908" cy="2810758"/>
          </a:xfrm>
        </p:grpSpPr>
        <p:pic>
          <p:nvPicPr>
            <p:cNvPr id="6" name="Picture 5"/>
            <p:cNvPicPr>
              <a:picLocks noChangeAspect="1"/>
            </p:cNvPicPr>
            <p:nvPr/>
          </p:nvPicPr>
          <p:blipFill>
            <a:blip r:embed="rId3" cstate="print"/>
            <a:stretch>
              <a:fillRect/>
            </a:stretch>
          </p:blipFill>
          <p:spPr>
            <a:xfrm>
              <a:off x="4094471" y="3378255"/>
              <a:ext cx="4910908" cy="2810758"/>
            </a:xfrm>
            <a:prstGeom prst="rect">
              <a:avLst/>
            </a:prstGeom>
          </p:spPr>
        </p:pic>
        <p:sp>
          <p:nvSpPr>
            <p:cNvPr id="8" name="Freeform 7"/>
            <p:cNvSpPr/>
            <p:nvPr/>
          </p:nvSpPr>
          <p:spPr bwMode="auto">
            <a:xfrm>
              <a:off x="5894294" y="4182035"/>
              <a:ext cx="632012" cy="443753"/>
            </a:xfrm>
            <a:custGeom>
              <a:avLst/>
              <a:gdLst>
                <a:gd name="connsiteX0" fmla="*/ 632012 w 632012"/>
                <a:gd name="connsiteY0" fmla="*/ 20171 h 443753"/>
                <a:gd name="connsiteX1" fmla="*/ 542365 w 632012"/>
                <a:gd name="connsiteY1" fmla="*/ 2241 h 443753"/>
                <a:gd name="connsiteX2" fmla="*/ 510988 w 632012"/>
                <a:gd name="connsiteY2" fmla="*/ 0 h 443753"/>
                <a:gd name="connsiteX3" fmla="*/ 421341 w 632012"/>
                <a:gd name="connsiteY3" fmla="*/ 33618 h 443753"/>
                <a:gd name="connsiteX4" fmla="*/ 389965 w 632012"/>
                <a:gd name="connsiteY4" fmla="*/ 38100 h 443753"/>
                <a:gd name="connsiteX5" fmla="*/ 233082 w 632012"/>
                <a:gd name="connsiteY5" fmla="*/ 174812 h 443753"/>
                <a:gd name="connsiteX6" fmla="*/ 0 w 632012"/>
                <a:gd name="connsiteY6" fmla="*/ 443753 h 443753"/>
                <a:gd name="connsiteX7" fmla="*/ 589430 w 632012"/>
                <a:gd name="connsiteY7" fmla="*/ 441512 h 44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2012" h="443753">
                  <a:moveTo>
                    <a:pt x="632012" y="20171"/>
                  </a:moveTo>
                  <a:lnTo>
                    <a:pt x="542365" y="2241"/>
                  </a:lnTo>
                  <a:lnTo>
                    <a:pt x="510988" y="0"/>
                  </a:lnTo>
                  <a:lnTo>
                    <a:pt x="421341" y="33618"/>
                  </a:lnTo>
                  <a:lnTo>
                    <a:pt x="389965" y="38100"/>
                  </a:lnTo>
                  <a:lnTo>
                    <a:pt x="233082" y="174812"/>
                  </a:lnTo>
                  <a:lnTo>
                    <a:pt x="0" y="443753"/>
                  </a:lnTo>
                  <a:lnTo>
                    <a:pt x="589430" y="441512"/>
                  </a:lnTo>
                </a:path>
              </a:pathLst>
            </a:custGeom>
            <a:solidFill>
              <a:srgbClr val="FF00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2" name="Title 1"/>
          <p:cNvSpPr>
            <a:spLocks noGrp="1"/>
          </p:cNvSpPr>
          <p:nvPr>
            <p:ph type="title"/>
          </p:nvPr>
        </p:nvSpPr>
        <p:spPr/>
        <p:txBody>
          <a:bodyPr/>
          <a:lstStyle/>
          <a:p>
            <a:r>
              <a:rPr lang="en-US" dirty="0" smtClean="0"/>
              <a:t>Some Things to Note</a:t>
            </a:r>
            <a:endParaRPr lang="en-US" dirty="0"/>
          </a:p>
        </p:txBody>
      </p:sp>
      <p:sp>
        <p:nvSpPr>
          <p:cNvPr id="4" name="Rectangle 3"/>
          <p:cNvSpPr txBox="1">
            <a:spLocks noChangeArrowheads="1"/>
          </p:cNvSpPr>
          <p:nvPr/>
        </p:nvSpPr>
        <p:spPr bwMode="auto">
          <a:xfrm>
            <a:off x="547256" y="1154435"/>
            <a:ext cx="8004419"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7013" lvl="0" indent="-227013" eaLnBrk="1" hangingPunct="1">
              <a:lnSpc>
                <a:spcPct val="90000"/>
              </a:lnSpc>
              <a:spcBef>
                <a:spcPts val="2000"/>
              </a:spcBef>
              <a:buFont typeface="Arial" panose="020B0604020202020204" pitchFamily="34" charset="0"/>
              <a:buChar char="•"/>
              <a:tabLst>
                <a:tab pos="395288" algn="l"/>
              </a:tabLst>
              <a:defRPr/>
            </a:pPr>
            <a:r>
              <a:rPr lang="en-US" altLang="en-US" sz="2000" kern="0" dirty="0" smtClean="0">
                <a:latin typeface="+mn-lt"/>
              </a:rPr>
              <a:t>Pressure on the seal increases as the thickness of the oil and/or 	gas increases.</a:t>
            </a:r>
          </a:p>
          <a:p>
            <a:pPr marL="227013" lvl="0" indent="-227013" eaLnBrk="1" hangingPunct="1">
              <a:lnSpc>
                <a:spcPct val="90000"/>
              </a:lnSpc>
              <a:spcBef>
                <a:spcPts val="2000"/>
              </a:spcBef>
              <a:buFont typeface="Arial" panose="020B0604020202020204" pitchFamily="34" charset="0"/>
              <a:buChar char="•"/>
              <a:tabLst>
                <a:tab pos="395288" algn="l"/>
              </a:tabLst>
              <a:defRPr/>
            </a:pPr>
            <a:r>
              <a:rPr lang="en-US" altLang="en-US" sz="2000" kern="0" dirty="0" smtClean="0">
                <a:latin typeface="+mn-lt"/>
              </a:rPr>
              <a:t>There will be an upper limit to the thickness of a HC column that a 	seal can hold in place.</a:t>
            </a:r>
          </a:p>
          <a:p>
            <a:pPr marL="227013" lvl="0" indent="-227013" eaLnBrk="1" hangingPunct="1">
              <a:lnSpc>
                <a:spcPct val="90000"/>
              </a:lnSpc>
              <a:spcBef>
                <a:spcPts val="2000"/>
              </a:spcBef>
              <a:buFont typeface="Arial" panose="020B0604020202020204" pitchFamily="34" charset="0"/>
              <a:buChar char="•"/>
              <a:tabLst>
                <a:tab pos="395288" algn="l"/>
              </a:tabLst>
              <a:defRPr/>
            </a:pPr>
            <a:r>
              <a:rPr lang="en-US" altLang="en-US" sz="2000" kern="0" dirty="0" smtClean="0">
                <a:latin typeface="+mn-lt"/>
              </a:rPr>
              <a:t>If that upper limit is reached, the seal can fracture and leak until 	the forces are balanced.</a:t>
            </a:r>
            <a:endParaRPr lang="en-US" altLang="en-US" sz="2000" kern="0" dirty="0">
              <a:latin typeface="+mn-lt"/>
            </a:endParaRPr>
          </a:p>
        </p:txBody>
      </p:sp>
      <p:sp>
        <p:nvSpPr>
          <p:cNvPr id="7" name="Rectangle 3"/>
          <p:cNvSpPr txBox="1">
            <a:spLocks noChangeArrowheads="1"/>
          </p:cNvSpPr>
          <p:nvPr/>
        </p:nvSpPr>
        <p:spPr bwMode="auto">
          <a:xfrm>
            <a:off x="547257" y="3553088"/>
            <a:ext cx="4147292" cy="123054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7013" lvl="0" indent="-227013" eaLnBrk="1" hangingPunct="1">
              <a:lnSpc>
                <a:spcPct val="90000"/>
              </a:lnSpc>
              <a:spcBef>
                <a:spcPts val="2000"/>
              </a:spcBef>
              <a:buFont typeface="Arial" panose="020B0604020202020204" pitchFamily="34" charset="0"/>
              <a:buChar char="•"/>
              <a:tabLst>
                <a:tab pos="395288" algn="l"/>
              </a:tabLst>
              <a:defRPr/>
            </a:pPr>
            <a:r>
              <a:rPr lang="en-US" altLang="en-US" sz="2000" kern="0" dirty="0" smtClean="0">
                <a:latin typeface="+mn-lt"/>
              </a:rPr>
              <a:t>Gas </a:t>
            </a:r>
            <a:r>
              <a:rPr lang="en-US" altLang="en-US" sz="2000" kern="0" dirty="0">
                <a:latin typeface="+mn-lt"/>
              </a:rPr>
              <a:t>i</a:t>
            </a:r>
            <a:r>
              <a:rPr lang="en-US" altLang="en-US" sz="2000" kern="0" dirty="0" smtClean="0">
                <a:latin typeface="+mn-lt"/>
              </a:rPr>
              <a:t>s more buoyant than oil 	(since it has lower density).  </a:t>
            </a:r>
          </a:p>
          <a:p>
            <a:pPr marL="227013" lvl="0" indent="-227013" eaLnBrk="1" hangingPunct="1">
              <a:lnSpc>
                <a:spcPct val="90000"/>
              </a:lnSpc>
              <a:spcBef>
                <a:spcPts val="2000"/>
              </a:spcBef>
              <a:buFont typeface="Arial" panose="020B0604020202020204" pitchFamily="34" charset="0"/>
              <a:buChar char="•"/>
              <a:tabLst>
                <a:tab pos="395288" algn="l"/>
              </a:tabLst>
              <a:defRPr/>
            </a:pPr>
            <a:r>
              <a:rPr lang="en-US" altLang="en-US" sz="2000" kern="0" dirty="0" smtClean="0">
                <a:latin typeface="+mn-lt"/>
              </a:rPr>
              <a:t>It is possible for a seal to      	leak gas while still holding    		oil in place.</a:t>
            </a:r>
            <a:endParaRPr lang="en-US" altLang="en-US" sz="2000" kern="0" dirty="0">
              <a:latin typeface="+mn-lt"/>
            </a:endParaRPr>
          </a:p>
        </p:txBody>
      </p:sp>
    </p:spTree>
    <p:extLst>
      <p:ext uri="{BB962C8B-B14F-4D97-AF65-F5344CB8AC3E}">
        <p14:creationId xmlns:p14="http://schemas.microsoft.com/office/powerpoint/2010/main" val="261548220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p:txBody>
          <a:bodyPr/>
          <a:lstStyle/>
          <a:p>
            <a:r>
              <a:rPr lang="en-US" dirty="0" smtClean="0"/>
              <a:t>Fault Seal Analysis</a:t>
            </a:r>
            <a:endParaRPr lang="en-US" dirty="0"/>
          </a:p>
        </p:txBody>
      </p:sp>
      <p:sp>
        <p:nvSpPr>
          <p:cNvPr id="4" name="Rectangle 3"/>
          <p:cNvSpPr txBox="1">
            <a:spLocks noChangeArrowheads="1"/>
          </p:cNvSpPr>
          <p:nvPr/>
        </p:nvSpPr>
        <p:spPr bwMode="auto">
          <a:xfrm>
            <a:off x="472775" y="1154435"/>
            <a:ext cx="8004419"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7013" lvl="0" indent="-227013" eaLnBrk="1" hangingPunct="1">
              <a:lnSpc>
                <a:spcPct val="90000"/>
              </a:lnSpc>
              <a:spcBef>
                <a:spcPts val="2000"/>
              </a:spcBef>
              <a:buFont typeface="Arial" panose="020B0604020202020204" pitchFamily="34" charset="0"/>
              <a:buChar char="•"/>
              <a:tabLst>
                <a:tab pos="398463" algn="l"/>
              </a:tabLst>
              <a:defRPr/>
            </a:pPr>
            <a:r>
              <a:rPr lang="en-US" altLang="en-US" kern="0" dirty="0" smtClean="0">
                <a:latin typeface="+mn-lt"/>
              </a:rPr>
              <a:t>A particular fault can be </a:t>
            </a:r>
            <a:r>
              <a:rPr lang="en-US" altLang="en-US" kern="0" dirty="0">
                <a:latin typeface="+mn-lt"/>
              </a:rPr>
              <a:t>either a seal </a:t>
            </a:r>
            <a:r>
              <a:rPr lang="en-US" altLang="en-US" kern="0" dirty="0" smtClean="0">
                <a:latin typeface="+mn-lt"/>
              </a:rPr>
              <a:t>to </a:t>
            </a:r>
            <a:r>
              <a:rPr lang="en-US" altLang="en-US" kern="0" dirty="0">
                <a:latin typeface="+mn-lt"/>
              </a:rPr>
              <a:t>HC flow or a </a:t>
            </a:r>
            <a:r>
              <a:rPr lang="en-US" altLang="en-US" kern="0" dirty="0" smtClean="0">
                <a:latin typeface="+mn-lt"/>
              </a:rPr>
              <a:t>	conduit.</a:t>
            </a:r>
          </a:p>
          <a:p>
            <a:pPr marL="227013" lvl="0" indent="-227013" eaLnBrk="1" hangingPunct="1">
              <a:lnSpc>
                <a:spcPct val="90000"/>
              </a:lnSpc>
              <a:spcBef>
                <a:spcPts val="2000"/>
              </a:spcBef>
              <a:buFont typeface="Arial" panose="020B0604020202020204" pitchFamily="34" charset="0"/>
              <a:buChar char="•"/>
              <a:tabLst>
                <a:tab pos="398463" algn="l"/>
              </a:tabLst>
              <a:defRPr/>
            </a:pPr>
            <a:r>
              <a:rPr lang="en-US" altLang="en-US" kern="0" dirty="0" smtClean="0">
                <a:latin typeface="+mn-lt"/>
              </a:rPr>
              <a:t>We have seen that the volume of HC in a trap can be 	controlled by the sealing or leaking properties of a 	fault.</a:t>
            </a:r>
          </a:p>
          <a:p>
            <a:pPr marL="227013" lvl="0" indent="-227013" eaLnBrk="1" hangingPunct="1">
              <a:lnSpc>
                <a:spcPct val="90000"/>
              </a:lnSpc>
              <a:spcBef>
                <a:spcPts val="2000"/>
              </a:spcBef>
              <a:buFont typeface="Arial" panose="020B0604020202020204" pitchFamily="34" charset="0"/>
              <a:buChar char="•"/>
              <a:tabLst>
                <a:tab pos="398463" algn="l"/>
              </a:tabLst>
              <a:defRPr/>
            </a:pPr>
            <a:r>
              <a:rPr lang="en-US" altLang="en-US" kern="0" dirty="0" smtClean="0">
                <a:latin typeface="+mn-lt"/>
              </a:rPr>
              <a:t>Thus fault seal analysis is a very important part of our 	sizing the HC in a prospect or field.</a:t>
            </a:r>
          </a:p>
        </p:txBody>
      </p:sp>
      <p:sp>
        <p:nvSpPr>
          <p:cNvPr id="5" name="Rectangle 3"/>
          <p:cNvSpPr txBox="1">
            <a:spLocks noChangeArrowheads="1"/>
          </p:cNvSpPr>
          <p:nvPr/>
        </p:nvSpPr>
        <p:spPr bwMode="auto">
          <a:xfrm>
            <a:off x="1415328" y="4819507"/>
            <a:ext cx="6119311" cy="12056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lvl="0" indent="-457200" eaLnBrk="1" hangingPunct="1">
              <a:lnSpc>
                <a:spcPct val="90000"/>
              </a:lnSpc>
              <a:spcBef>
                <a:spcPts val="2000"/>
              </a:spcBef>
              <a:buFont typeface="+mj-lt"/>
              <a:buAutoNum type="arabicPeriod"/>
              <a:defRPr/>
            </a:pPr>
            <a:r>
              <a:rPr lang="en-US" altLang="en-US" kern="0" dirty="0" smtClean="0">
                <a:latin typeface="+mn-lt"/>
              </a:rPr>
              <a:t>Juxtaposed lithology</a:t>
            </a:r>
          </a:p>
          <a:p>
            <a:pPr marL="457200" lvl="0" indent="-457200" eaLnBrk="1" hangingPunct="1">
              <a:lnSpc>
                <a:spcPct val="90000"/>
              </a:lnSpc>
              <a:spcBef>
                <a:spcPts val="2000"/>
              </a:spcBef>
              <a:buFont typeface="+mj-lt"/>
              <a:buAutoNum type="arabicPeriod"/>
              <a:defRPr/>
            </a:pPr>
            <a:r>
              <a:rPr lang="en-US" altLang="en-US" kern="0" dirty="0" smtClean="0">
                <a:latin typeface="+mn-lt"/>
              </a:rPr>
              <a:t>Fault smear gouge</a:t>
            </a:r>
            <a:endParaRPr lang="en-US" altLang="en-US" kern="0" dirty="0">
              <a:latin typeface="+mn-lt"/>
            </a:endParaRPr>
          </a:p>
        </p:txBody>
      </p:sp>
      <p:sp>
        <p:nvSpPr>
          <p:cNvPr id="6" name="Rectangle 3"/>
          <p:cNvSpPr txBox="1">
            <a:spLocks noChangeArrowheads="1"/>
          </p:cNvSpPr>
          <p:nvPr/>
        </p:nvSpPr>
        <p:spPr bwMode="auto">
          <a:xfrm>
            <a:off x="472775" y="4373169"/>
            <a:ext cx="8004419" cy="446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7013" lvl="0" indent="-227013" eaLnBrk="1" hangingPunct="1">
              <a:lnSpc>
                <a:spcPct val="90000"/>
              </a:lnSpc>
              <a:spcBef>
                <a:spcPts val="2000"/>
              </a:spcBef>
              <a:tabLst>
                <a:tab pos="398463" algn="l"/>
              </a:tabLst>
              <a:defRPr/>
            </a:pPr>
            <a:r>
              <a:rPr lang="en-US" altLang="en-US" kern="0" dirty="0" smtClean="0">
                <a:latin typeface="+mn-lt"/>
              </a:rPr>
              <a:t>We only have time to look at two common methods:</a:t>
            </a:r>
            <a:endParaRPr lang="en-US" altLang="en-US" kern="0" dirty="0">
              <a:latin typeface="+mn-lt"/>
            </a:endParaRPr>
          </a:p>
        </p:txBody>
      </p:sp>
    </p:spTree>
    <p:extLst>
      <p:ext uri="{BB962C8B-B14F-4D97-AF65-F5344CB8AC3E}">
        <p14:creationId xmlns:p14="http://schemas.microsoft.com/office/powerpoint/2010/main" val="361560114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Juxtaposed Lithology</a:t>
            </a:r>
            <a:endParaRPr lang="en-US" dirty="0"/>
          </a:p>
        </p:txBody>
      </p:sp>
      <p:sp>
        <p:nvSpPr>
          <p:cNvPr id="41" name="Rectangle 3"/>
          <p:cNvSpPr txBox="1">
            <a:spLocks noChangeArrowheads="1"/>
          </p:cNvSpPr>
          <p:nvPr/>
        </p:nvSpPr>
        <p:spPr bwMode="auto">
          <a:xfrm>
            <a:off x="547256" y="1154435"/>
            <a:ext cx="8004419" cy="1287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A succession of sand and shale units have been offset by a post-depositional fault. HCs can cross-leak when a porous sand is juxtaposed against the same or a different porous sand (as long as the fault zone is not too impermeable).</a:t>
            </a:r>
            <a:endParaRPr lang="en-US" altLang="en-US" sz="2000" kern="0" dirty="0">
              <a:latin typeface="+mn-lt"/>
            </a:endParaRPr>
          </a:p>
        </p:txBody>
      </p:sp>
      <p:grpSp>
        <p:nvGrpSpPr>
          <p:cNvPr id="55" name="Group 54"/>
          <p:cNvGrpSpPr/>
          <p:nvPr/>
        </p:nvGrpSpPr>
        <p:grpSpPr>
          <a:xfrm>
            <a:off x="4837129" y="2540534"/>
            <a:ext cx="3306710" cy="3537966"/>
            <a:chOff x="4837129" y="2540534"/>
            <a:chExt cx="3306710" cy="3537966"/>
          </a:xfrm>
        </p:grpSpPr>
        <p:sp>
          <p:nvSpPr>
            <p:cNvPr id="25" name="Rectangle 24"/>
            <p:cNvSpPr/>
            <p:nvPr/>
          </p:nvSpPr>
          <p:spPr bwMode="auto">
            <a:xfrm>
              <a:off x="4853720" y="2898988"/>
              <a:ext cx="3290119" cy="3174965"/>
            </a:xfrm>
            <a:prstGeom prst="rect">
              <a:avLst/>
            </a:prstGeom>
            <a:solidFill>
              <a:srgbClr val="7F7F7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Freeform 25"/>
            <p:cNvSpPr/>
            <p:nvPr/>
          </p:nvSpPr>
          <p:spPr bwMode="auto">
            <a:xfrm>
              <a:off x="6613972" y="3495409"/>
              <a:ext cx="1519290" cy="540073"/>
            </a:xfrm>
            <a:custGeom>
              <a:avLst/>
              <a:gdLst>
                <a:gd name="connsiteX0" fmla="*/ 114300 w 1352550"/>
                <a:gd name="connsiteY0" fmla="*/ 0 h 476250"/>
                <a:gd name="connsiteX1" fmla="*/ 442912 w 1352550"/>
                <a:gd name="connsiteY1" fmla="*/ 0 h 476250"/>
                <a:gd name="connsiteX2" fmla="*/ 771525 w 1352550"/>
                <a:gd name="connsiteY2" fmla="*/ 42863 h 476250"/>
                <a:gd name="connsiteX3" fmla="*/ 914400 w 1352550"/>
                <a:gd name="connsiteY3" fmla="*/ 80963 h 476250"/>
                <a:gd name="connsiteX4" fmla="*/ 1009650 w 1352550"/>
                <a:gd name="connsiteY4" fmla="*/ 123825 h 476250"/>
                <a:gd name="connsiteX5" fmla="*/ 1057275 w 1352550"/>
                <a:gd name="connsiteY5" fmla="*/ 123825 h 476250"/>
                <a:gd name="connsiteX6" fmla="*/ 1352550 w 1352550"/>
                <a:gd name="connsiteY6" fmla="*/ 142875 h 476250"/>
                <a:gd name="connsiteX7" fmla="*/ 1352550 w 1352550"/>
                <a:gd name="connsiteY7" fmla="*/ 471488 h 476250"/>
                <a:gd name="connsiteX8" fmla="*/ 1138237 w 1352550"/>
                <a:gd name="connsiteY8" fmla="*/ 476250 h 476250"/>
                <a:gd name="connsiteX9" fmla="*/ 690562 w 1352550"/>
                <a:gd name="connsiteY9" fmla="*/ 419100 h 476250"/>
                <a:gd name="connsiteX10" fmla="*/ 538162 w 1352550"/>
                <a:gd name="connsiteY10" fmla="*/ 357188 h 476250"/>
                <a:gd name="connsiteX11" fmla="*/ 347662 w 1352550"/>
                <a:gd name="connsiteY11" fmla="*/ 342900 h 476250"/>
                <a:gd name="connsiteX12" fmla="*/ 0 w 1352550"/>
                <a:gd name="connsiteY12" fmla="*/ 342900 h 476250"/>
                <a:gd name="connsiteX13" fmla="*/ 71437 w 1352550"/>
                <a:gd name="connsiteY13" fmla="*/ 3333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550" h="476250">
                  <a:moveTo>
                    <a:pt x="114300" y="0"/>
                  </a:moveTo>
                  <a:lnTo>
                    <a:pt x="442912" y="0"/>
                  </a:lnTo>
                  <a:lnTo>
                    <a:pt x="771525" y="42863"/>
                  </a:lnTo>
                  <a:lnTo>
                    <a:pt x="914400" y="80963"/>
                  </a:lnTo>
                  <a:lnTo>
                    <a:pt x="1009650" y="123825"/>
                  </a:lnTo>
                  <a:lnTo>
                    <a:pt x="1057275" y="123825"/>
                  </a:lnTo>
                  <a:lnTo>
                    <a:pt x="1352550" y="142875"/>
                  </a:lnTo>
                  <a:lnTo>
                    <a:pt x="1352550" y="471488"/>
                  </a:lnTo>
                  <a:lnTo>
                    <a:pt x="1138237" y="476250"/>
                  </a:lnTo>
                  <a:lnTo>
                    <a:pt x="690562" y="419100"/>
                  </a:lnTo>
                  <a:lnTo>
                    <a:pt x="538162" y="357188"/>
                  </a:lnTo>
                  <a:lnTo>
                    <a:pt x="347662" y="342900"/>
                  </a:lnTo>
                  <a:lnTo>
                    <a:pt x="0" y="342900"/>
                  </a:lnTo>
                  <a:lnTo>
                    <a:pt x="71437" y="33338"/>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7" name="Freeform 26"/>
            <p:cNvSpPr/>
            <p:nvPr/>
          </p:nvSpPr>
          <p:spPr bwMode="auto">
            <a:xfrm>
              <a:off x="4842530" y="3932869"/>
              <a:ext cx="1728236" cy="615684"/>
            </a:xfrm>
            <a:custGeom>
              <a:avLst/>
              <a:gdLst>
                <a:gd name="connsiteX0" fmla="*/ 52387 w 1524000"/>
                <a:gd name="connsiteY0" fmla="*/ 0 h 542925"/>
                <a:gd name="connsiteX1" fmla="*/ 438150 w 1524000"/>
                <a:gd name="connsiteY1" fmla="*/ 85725 h 542925"/>
                <a:gd name="connsiteX2" fmla="*/ 847725 w 1524000"/>
                <a:gd name="connsiteY2" fmla="*/ 157162 h 542925"/>
                <a:gd name="connsiteX3" fmla="*/ 1009650 w 1524000"/>
                <a:gd name="connsiteY3" fmla="*/ 166687 h 542925"/>
                <a:gd name="connsiteX4" fmla="*/ 1266825 w 1524000"/>
                <a:gd name="connsiteY4" fmla="*/ 195262 h 542925"/>
                <a:gd name="connsiteX5" fmla="*/ 1524000 w 1524000"/>
                <a:gd name="connsiteY5" fmla="*/ 176212 h 542925"/>
                <a:gd name="connsiteX6" fmla="*/ 1419225 w 1524000"/>
                <a:gd name="connsiteY6" fmla="*/ 542925 h 542925"/>
                <a:gd name="connsiteX7" fmla="*/ 1123950 w 1524000"/>
                <a:gd name="connsiteY7" fmla="*/ 509587 h 542925"/>
                <a:gd name="connsiteX8" fmla="*/ 800100 w 1524000"/>
                <a:gd name="connsiteY8" fmla="*/ 414337 h 542925"/>
                <a:gd name="connsiteX9" fmla="*/ 757237 w 1524000"/>
                <a:gd name="connsiteY9" fmla="*/ 404812 h 542925"/>
                <a:gd name="connsiteX10" fmla="*/ 271462 w 1524000"/>
                <a:gd name="connsiteY10" fmla="*/ 361950 h 542925"/>
                <a:gd name="connsiteX11" fmla="*/ 0 w 1524000"/>
                <a:gd name="connsiteY11" fmla="*/ 333375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0" h="542925">
                  <a:moveTo>
                    <a:pt x="52387" y="0"/>
                  </a:moveTo>
                  <a:lnTo>
                    <a:pt x="438150" y="85725"/>
                  </a:lnTo>
                  <a:lnTo>
                    <a:pt x="847725" y="157162"/>
                  </a:lnTo>
                  <a:lnTo>
                    <a:pt x="1009650" y="166687"/>
                  </a:lnTo>
                  <a:lnTo>
                    <a:pt x="1266825" y="195262"/>
                  </a:lnTo>
                  <a:lnTo>
                    <a:pt x="1524000" y="176212"/>
                  </a:lnTo>
                  <a:lnTo>
                    <a:pt x="1419225" y="542925"/>
                  </a:lnTo>
                  <a:lnTo>
                    <a:pt x="1123950" y="509587"/>
                  </a:lnTo>
                  <a:lnTo>
                    <a:pt x="800100" y="414337"/>
                  </a:lnTo>
                  <a:lnTo>
                    <a:pt x="757237" y="404812"/>
                  </a:lnTo>
                  <a:lnTo>
                    <a:pt x="271462" y="361950"/>
                  </a:lnTo>
                  <a:lnTo>
                    <a:pt x="0" y="333375"/>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8" name="Freeform 27"/>
            <p:cNvSpPr/>
            <p:nvPr/>
          </p:nvSpPr>
          <p:spPr bwMode="auto">
            <a:xfrm>
              <a:off x="6171111" y="4872588"/>
              <a:ext cx="1962151" cy="490311"/>
            </a:xfrm>
            <a:custGeom>
              <a:avLst/>
              <a:gdLst>
                <a:gd name="connsiteX0" fmla="*/ 100013 w 1747838"/>
                <a:gd name="connsiteY0" fmla="*/ 23813 h 461963"/>
                <a:gd name="connsiteX1" fmla="*/ 557213 w 1747838"/>
                <a:gd name="connsiteY1" fmla="*/ 19050 h 461963"/>
                <a:gd name="connsiteX2" fmla="*/ 1123950 w 1747838"/>
                <a:gd name="connsiteY2" fmla="*/ 0 h 461963"/>
                <a:gd name="connsiteX3" fmla="*/ 1490663 w 1747838"/>
                <a:gd name="connsiteY3" fmla="*/ 71438 h 461963"/>
                <a:gd name="connsiteX4" fmla="*/ 1719263 w 1747838"/>
                <a:gd name="connsiteY4" fmla="*/ 90488 h 461963"/>
                <a:gd name="connsiteX5" fmla="*/ 1747838 w 1747838"/>
                <a:gd name="connsiteY5" fmla="*/ 104775 h 461963"/>
                <a:gd name="connsiteX6" fmla="*/ 1747838 w 1747838"/>
                <a:gd name="connsiteY6" fmla="*/ 461963 h 461963"/>
                <a:gd name="connsiteX7" fmla="*/ 1490663 w 1747838"/>
                <a:gd name="connsiteY7" fmla="*/ 457200 h 461963"/>
                <a:gd name="connsiteX8" fmla="*/ 1100138 w 1747838"/>
                <a:gd name="connsiteY8" fmla="*/ 423863 h 461963"/>
                <a:gd name="connsiteX9" fmla="*/ 819150 w 1747838"/>
                <a:gd name="connsiteY9" fmla="*/ 414338 h 461963"/>
                <a:gd name="connsiteX10" fmla="*/ 528638 w 1747838"/>
                <a:gd name="connsiteY10" fmla="*/ 414338 h 461963"/>
                <a:gd name="connsiteX11" fmla="*/ 309563 w 1747838"/>
                <a:gd name="connsiteY11" fmla="*/ 414338 h 461963"/>
                <a:gd name="connsiteX12" fmla="*/ 0 w 1747838"/>
                <a:gd name="connsiteY12" fmla="*/ 423863 h 461963"/>
                <a:gd name="connsiteX13" fmla="*/ 100013 w 1747838"/>
                <a:gd name="connsiteY13" fmla="*/ 80963 h 46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7838" h="461963">
                  <a:moveTo>
                    <a:pt x="100013" y="23813"/>
                  </a:moveTo>
                  <a:lnTo>
                    <a:pt x="557213" y="19050"/>
                  </a:lnTo>
                  <a:lnTo>
                    <a:pt x="1123950" y="0"/>
                  </a:lnTo>
                  <a:lnTo>
                    <a:pt x="1490663" y="71438"/>
                  </a:lnTo>
                  <a:lnTo>
                    <a:pt x="1719263" y="90488"/>
                  </a:lnTo>
                  <a:lnTo>
                    <a:pt x="1747838" y="104775"/>
                  </a:lnTo>
                  <a:lnTo>
                    <a:pt x="1747838" y="461963"/>
                  </a:lnTo>
                  <a:lnTo>
                    <a:pt x="1490663" y="457200"/>
                  </a:lnTo>
                  <a:lnTo>
                    <a:pt x="1100138" y="423863"/>
                  </a:lnTo>
                  <a:lnTo>
                    <a:pt x="819150" y="414338"/>
                  </a:lnTo>
                  <a:lnTo>
                    <a:pt x="528638" y="414338"/>
                  </a:lnTo>
                  <a:lnTo>
                    <a:pt x="309563" y="414338"/>
                  </a:lnTo>
                  <a:lnTo>
                    <a:pt x="0" y="423863"/>
                  </a:lnTo>
                  <a:lnTo>
                    <a:pt x="100013" y="80963"/>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9" name="Freeform 28"/>
            <p:cNvSpPr/>
            <p:nvPr/>
          </p:nvSpPr>
          <p:spPr bwMode="auto">
            <a:xfrm>
              <a:off x="4837129" y="5304655"/>
              <a:ext cx="1317780" cy="642687"/>
            </a:xfrm>
            <a:custGeom>
              <a:avLst/>
              <a:gdLst>
                <a:gd name="connsiteX0" fmla="*/ 4763 w 1162050"/>
                <a:gd name="connsiteY0" fmla="*/ 0 h 566737"/>
                <a:gd name="connsiteX1" fmla="*/ 333375 w 1162050"/>
                <a:gd name="connsiteY1" fmla="*/ 52387 h 566737"/>
                <a:gd name="connsiteX2" fmla="*/ 700088 w 1162050"/>
                <a:gd name="connsiteY2" fmla="*/ 76200 h 566737"/>
                <a:gd name="connsiteX3" fmla="*/ 923925 w 1162050"/>
                <a:gd name="connsiteY3" fmla="*/ 157162 h 566737"/>
                <a:gd name="connsiteX4" fmla="*/ 1162050 w 1162050"/>
                <a:gd name="connsiteY4" fmla="*/ 176212 h 566737"/>
                <a:gd name="connsiteX5" fmla="*/ 1038225 w 1162050"/>
                <a:gd name="connsiteY5" fmla="*/ 557212 h 566737"/>
                <a:gd name="connsiteX6" fmla="*/ 942975 w 1162050"/>
                <a:gd name="connsiteY6" fmla="*/ 566737 h 566737"/>
                <a:gd name="connsiteX7" fmla="*/ 723900 w 1162050"/>
                <a:gd name="connsiteY7" fmla="*/ 500062 h 566737"/>
                <a:gd name="connsiteX8" fmla="*/ 457200 w 1162050"/>
                <a:gd name="connsiteY8" fmla="*/ 419100 h 566737"/>
                <a:gd name="connsiteX9" fmla="*/ 0 w 1162050"/>
                <a:gd name="connsiteY9" fmla="*/ 419100 h 56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050" h="566737">
                  <a:moveTo>
                    <a:pt x="4763" y="0"/>
                  </a:moveTo>
                  <a:lnTo>
                    <a:pt x="333375" y="52387"/>
                  </a:lnTo>
                  <a:lnTo>
                    <a:pt x="700088" y="76200"/>
                  </a:lnTo>
                  <a:lnTo>
                    <a:pt x="923925" y="157162"/>
                  </a:lnTo>
                  <a:lnTo>
                    <a:pt x="1162050" y="176212"/>
                  </a:lnTo>
                  <a:lnTo>
                    <a:pt x="1038225" y="557212"/>
                  </a:lnTo>
                  <a:lnTo>
                    <a:pt x="942975" y="566737"/>
                  </a:lnTo>
                  <a:lnTo>
                    <a:pt x="723900" y="500062"/>
                  </a:lnTo>
                  <a:lnTo>
                    <a:pt x="457200" y="419100"/>
                  </a:lnTo>
                  <a:lnTo>
                    <a:pt x="0" y="419100"/>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0" name="Freeform 29"/>
            <p:cNvSpPr/>
            <p:nvPr/>
          </p:nvSpPr>
          <p:spPr bwMode="auto">
            <a:xfrm>
              <a:off x="5971284" y="5509883"/>
              <a:ext cx="2165696" cy="550875"/>
            </a:xfrm>
            <a:custGeom>
              <a:avLst/>
              <a:gdLst>
                <a:gd name="connsiteX0" fmla="*/ 80963 w 1909763"/>
                <a:gd name="connsiteY0" fmla="*/ 257175 h 485775"/>
                <a:gd name="connsiteX1" fmla="*/ 338138 w 1909763"/>
                <a:gd name="connsiteY1" fmla="*/ 252412 h 485775"/>
                <a:gd name="connsiteX2" fmla="*/ 828675 w 1909763"/>
                <a:gd name="connsiteY2" fmla="*/ 180975 h 485775"/>
                <a:gd name="connsiteX3" fmla="*/ 1428750 w 1909763"/>
                <a:gd name="connsiteY3" fmla="*/ 200025 h 485775"/>
                <a:gd name="connsiteX4" fmla="*/ 1909763 w 1909763"/>
                <a:gd name="connsiteY4" fmla="*/ 290512 h 485775"/>
                <a:gd name="connsiteX5" fmla="*/ 1909763 w 1909763"/>
                <a:gd name="connsiteY5" fmla="*/ 485775 h 485775"/>
                <a:gd name="connsiteX6" fmla="*/ 0 w 1909763"/>
                <a:gd name="connsiteY6" fmla="*/ 485775 h 485775"/>
                <a:gd name="connsiteX7" fmla="*/ 161925 w 1909763"/>
                <a:gd name="connsiteY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9763" h="485775">
                  <a:moveTo>
                    <a:pt x="80963" y="257175"/>
                  </a:moveTo>
                  <a:lnTo>
                    <a:pt x="338138" y="252412"/>
                  </a:lnTo>
                  <a:lnTo>
                    <a:pt x="828675" y="180975"/>
                  </a:lnTo>
                  <a:lnTo>
                    <a:pt x="1428750" y="200025"/>
                  </a:lnTo>
                  <a:lnTo>
                    <a:pt x="1909763" y="290512"/>
                  </a:lnTo>
                  <a:lnTo>
                    <a:pt x="1909763" y="485775"/>
                  </a:lnTo>
                  <a:lnTo>
                    <a:pt x="0" y="485775"/>
                  </a:lnTo>
                  <a:lnTo>
                    <a:pt x="161925" y="0"/>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1" name="Freeform 30"/>
            <p:cNvSpPr/>
            <p:nvPr/>
          </p:nvSpPr>
          <p:spPr bwMode="auto">
            <a:xfrm>
              <a:off x="5961940" y="2898988"/>
              <a:ext cx="884262" cy="3174965"/>
            </a:xfrm>
            <a:custGeom>
              <a:avLst/>
              <a:gdLst>
                <a:gd name="connsiteX0" fmla="*/ 0 w 744718"/>
                <a:gd name="connsiteY0" fmla="*/ 2648932 h 2648932"/>
                <a:gd name="connsiteX1" fmla="*/ 405353 w 744718"/>
                <a:gd name="connsiteY1" fmla="*/ 1338606 h 2648932"/>
                <a:gd name="connsiteX2" fmla="*/ 744718 w 744718"/>
                <a:gd name="connsiteY2" fmla="*/ 0 h 2648932"/>
              </a:gdLst>
              <a:ahLst/>
              <a:cxnLst>
                <a:cxn ang="0">
                  <a:pos x="connsiteX0" y="connsiteY0"/>
                </a:cxn>
                <a:cxn ang="0">
                  <a:pos x="connsiteX1" y="connsiteY1"/>
                </a:cxn>
                <a:cxn ang="0">
                  <a:pos x="connsiteX2" y="connsiteY2"/>
                </a:cxn>
              </a:cxnLst>
              <a:rect l="l" t="t" r="r" b="b"/>
              <a:pathLst>
                <a:path w="744718" h="2648932">
                  <a:moveTo>
                    <a:pt x="0" y="2648932"/>
                  </a:moveTo>
                  <a:cubicBezTo>
                    <a:pt x="140616" y="2214513"/>
                    <a:pt x="281233" y="1780095"/>
                    <a:pt x="405353" y="1338606"/>
                  </a:cubicBezTo>
                  <a:cubicBezTo>
                    <a:pt x="529473" y="897117"/>
                    <a:pt x="637095" y="448558"/>
                    <a:pt x="744718" y="0"/>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2" name="Rectangle 31"/>
            <p:cNvSpPr/>
            <p:nvPr/>
          </p:nvSpPr>
          <p:spPr>
            <a:xfrm>
              <a:off x="6751631" y="3501864"/>
              <a:ext cx="376653" cy="383924"/>
            </a:xfrm>
            <a:prstGeom prst="rect">
              <a:avLst/>
            </a:prstGeom>
            <a:noFill/>
          </p:spPr>
          <p:txBody>
            <a:bodyPr wrap="none" lIns="91440" tIns="45720" rIns="91440" bIns="45720">
              <a:spAutoFit/>
            </a:bodyPr>
            <a:lstStyle/>
            <a:p>
              <a:pPr algn="ctr"/>
              <a:r>
                <a:rPr lang="en-US" sz="1600" b="1"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A</a:t>
              </a:r>
              <a:endParaRPr lang="en-US" sz="1600" b="1"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33" name="Rectangle 32"/>
            <p:cNvSpPr/>
            <p:nvPr/>
          </p:nvSpPr>
          <p:spPr>
            <a:xfrm>
              <a:off x="6513826" y="5694576"/>
              <a:ext cx="382108" cy="383924"/>
            </a:xfrm>
            <a:prstGeom prst="rect">
              <a:avLst/>
            </a:prstGeom>
            <a:noFill/>
          </p:spPr>
          <p:txBody>
            <a:bodyPr wrap="none" lIns="91440" tIns="45720" rIns="91440" bIns="45720">
              <a:spAutoFit/>
            </a:bodyPr>
            <a:lstStyle/>
            <a:p>
              <a:pPr algn="ctr"/>
              <a:r>
                <a:rPr lang="en-US" sz="1600" b="1"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C</a:t>
              </a:r>
              <a:endParaRPr lang="en-US" sz="1600" b="1"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34" name="Rectangle 33"/>
            <p:cNvSpPr/>
            <p:nvPr/>
          </p:nvSpPr>
          <p:spPr>
            <a:xfrm>
              <a:off x="6477388" y="4922257"/>
              <a:ext cx="376653" cy="383924"/>
            </a:xfrm>
            <a:prstGeom prst="rect">
              <a:avLst/>
            </a:prstGeom>
            <a:noFill/>
          </p:spPr>
          <p:txBody>
            <a:bodyPr wrap="none" lIns="91440" tIns="45720" rIns="91440" bIns="45720">
              <a:spAutoFit/>
            </a:bodyPr>
            <a:lstStyle/>
            <a:p>
              <a:pPr algn="ctr"/>
              <a:r>
                <a:rPr lang="en-US" sz="1600"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B</a:t>
              </a:r>
              <a:endParaRPr lang="en-US" sz="1600"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35" name="Rectangle 34"/>
            <p:cNvSpPr/>
            <p:nvPr/>
          </p:nvSpPr>
          <p:spPr>
            <a:xfrm>
              <a:off x="5883689" y="4096737"/>
              <a:ext cx="376653" cy="383924"/>
            </a:xfrm>
            <a:prstGeom prst="rect">
              <a:avLst/>
            </a:prstGeom>
            <a:noFill/>
          </p:spPr>
          <p:txBody>
            <a:bodyPr wrap="none" lIns="91440" tIns="45720" rIns="91440" bIns="45720">
              <a:spAutoFit/>
            </a:bodyPr>
            <a:lstStyle/>
            <a:p>
              <a:pPr algn="ctr"/>
              <a:r>
                <a:rPr lang="en-US" sz="1600" b="1"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A</a:t>
              </a:r>
              <a:endParaRPr lang="en-US" sz="1600" b="1"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36" name="Rectangle 35"/>
            <p:cNvSpPr/>
            <p:nvPr/>
          </p:nvSpPr>
          <p:spPr>
            <a:xfrm>
              <a:off x="5451248" y="5428164"/>
              <a:ext cx="376653" cy="383924"/>
            </a:xfrm>
            <a:prstGeom prst="rect">
              <a:avLst/>
            </a:prstGeom>
            <a:noFill/>
          </p:spPr>
          <p:txBody>
            <a:bodyPr wrap="none" lIns="91440" tIns="45720" rIns="91440" bIns="45720">
              <a:spAutoFit/>
            </a:bodyPr>
            <a:lstStyle/>
            <a:p>
              <a:pPr algn="ctr"/>
              <a:r>
                <a:rPr lang="en-US" sz="1600"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B</a:t>
              </a:r>
              <a:endParaRPr lang="en-US" sz="1600"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40" name="Rectangle 39"/>
            <p:cNvSpPr/>
            <p:nvPr/>
          </p:nvSpPr>
          <p:spPr bwMode="auto">
            <a:xfrm>
              <a:off x="4843143" y="2890751"/>
              <a:ext cx="3290119" cy="3174965"/>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3" name="TextBox 42"/>
            <p:cNvSpPr txBox="1"/>
            <p:nvPr/>
          </p:nvSpPr>
          <p:spPr>
            <a:xfrm>
              <a:off x="5372422" y="2540534"/>
              <a:ext cx="2236125" cy="369332"/>
            </a:xfrm>
            <a:prstGeom prst="rect">
              <a:avLst/>
            </a:prstGeom>
            <a:noFill/>
          </p:spPr>
          <p:txBody>
            <a:bodyPr wrap="none" rtlCol="0">
              <a:spAutoFit/>
            </a:bodyPr>
            <a:lstStyle/>
            <a:p>
              <a:r>
                <a:rPr lang="en-US" sz="1800" dirty="0" smtClean="0">
                  <a:latin typeface="Arial Rounded MT Bold" panose="020F0704030504030204" pitchFamily="34" charset="0"/>
                </a:rPr>
                <a:t>Major Fault Offset </a:t>
              </a:r>
              <a:endParaRPr lang="en-US" sz="1800" dirty="0">
                <a:latin typeface="Arial Rounded MT Bold" panose="020F0704030504030204" pitchFamily="34" charset="0"/>
              </a:endParaRPr>
            </a:p>
          </p:txBody>
        </p:sp>
        <p:sp>
          <p:nvSpPr>
            <p:cNvPr id="17" name="Down Arrow 16"/>
            <p:cNvSpPr/>
            <p:nvPr/>
          </p:nvSpPr>
          <p:spPr bwMode="auto">
            <a:xfrm rot="900000">
              <a:off x="6424864" y="3483801"/>
              <a:ext cx="169657" cy="601223"/>
            </a:xfrm>
            <a:prstGeom prst="downArrow">
              <a:avLst/>
            </a:prstGeom>
            <a:solidFill>
              <a:schemeClr val="bg1"/>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7" name="TextBox 46"/>
            <p:cNvSpPr txBox="1"/>
            <p:nvPr/>
          </p:nvSpPr>
          <p:spPr>
            <a:xfrm>
              <a:off x="5960533" y="3534985"/>
              <a:ext cx="527709" cy="338554"/>
            </a:xfrm>
            <a:prstGeom prst="rect">
              <a:avLst/>
            </a:prstGeom>
            <a:noFill/>
          </p:spPr>
          <p:txBody>
            <a:bodyPr wrap="none" rtlCol="0">
              <a:spAutoFit/>
            </a:bodyPr>
            <a:lstStyle/>
            <a:p>
              <a:pPr algn="ctr"/>
              <a:r>
                <a:rPr lang="en-US" sz="800" b="1" dirty="0" smtClean="0">
                  <a:solidFill>
                    <a:schemeClr val="bg1"/>
                  </a:solidFill>
                  <a:latin typeface="Comic Sans MS" panose="030F0702030302020204" pitchFamily="66" charset="0"/>
                </a:rPr>
                <a:t>Fault</a:t>
              </a:r>
            </a:p>
            <a:p>
              <a:pPr algn="ctr"/>
              <a:r>
                <a:rPr lang="en-US" sz="800" b="1" dirty="0" smtClean="0">
                  <a:solidFill>
                    <a:schemeClr val="bg1"/>
                  </a:solidFill>
                  <a:latin typeface="Comic Sans MS" panose="030F0702030302020204" pitchFamily="66" charset="0"/>
                </a:rPr>
                <a:t>Offset</a:t>
              </a:r>
              <a:endParaRPr lang="en-US" sz="800" b="1" dirty="0">
                <a:solidFill>
                  <a:schemeClr val="bg1"/>
                </a:solidFill>
                <a:latin typeface="Comic Sans MS" panose="030F0702030302020204" pitchFamily="66" charset="0"/>
              </a:endParaRPr>
            </a:p>
          </p:txBody>
        </p:sp>
        <p:cxnSp>
          <p:nvCxnSpPr>
            <p:cNvPr id="51" name="Straight Arrow Connector 50"/>
            <p:cNvCxnSpPr/>
            <p:nvPr/>
          </p:nvCxnSpPr>
          <p:spPr bwMode="auto">
            <a:xfrm>
              <a:off x="5661764" y="5649238"/>
              <a:ext cx="513568" cy="237995"/>
            </a:xfrm>
            <a:prstGeom prst="straightConnector1">
              <a:avLst/>
            </a:prstGeom>
            <a:solidFill>
              <a:schemeClr val="accent1"/>
            </a:solidFill>
            <a:ln w="57150" cap="flat" cmpd="sng" algn="ctr">
              <a:solidFill>
                <a:srgbClr val="FF000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54" name="Group 53"/>
          <p:cNvGrpSpPr/>
          <p:nvPr/>
        </p:nvGrpSpPr>
        <p:grpSpPr>
          <a:xfrm>
            <a:off x="1000160" y="2540534"/>
            <a:ext cx="3311018" cy="3612758"/>
            <a:chOff x="1000160" y="2540534"/>
            <a:chExt cx="3311018" cy="3612758"/>
          </a:xfrm>
        </p:grpSpPr>
        <p:sp>
          <p:nvSpPr>
            <p:cNvPr id="6" name="Rectangle 5"/>
            <p:cNvSpPr/>
            <p:nvPr/>
          </p:nvSpPr>
          <p:spPr bwMode="auto">
            <a:xfrm>
              <a:off x="1014957" y="2902237"/>
              <a:ext cx="3290119" cy="3174966"/>
            </a:xfrm>
            <a:prstGeom prst="rect">
              <a:avLst/>
            </a:prstGeom>
            <a:solidFill>
              <a:srgbClr val="7F7F7F"/>
            </a:solidFill>
            <a:ln w="381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Freeform 9"/>
            <p:cNvSpPr/>
            <p:nvPr/>
          </p:nvSpPr>
          <p:spPr bwMode="auto">
            <a:xfrm>
              <a:off x="2788170" y="3498658"/>
              <a:ext cx="1514978" cy="540074"/>
            </a:xfrm>
            <a:custGeom>
              <a:avLst/>
              <a:gdLst>
                <a:gd name="connsiteX0" fmla="*/ 114300 w 1352550"/>
                <a:gd name="connsiteY0" fmla="*/ 0 h 476250"/>
                <a:gd name="connsiteX1" fmla="*/ 442912 w 1352550"/>
                <a:gd name="connsiteY1" fmla="*/ 0 h 476250"/>
                <a:gd name="connsiteX2" fmla="*/ 771525 w 1352550"/>
                <a:gd name="connsiteY2" fmla="*/ 42863 h 476250"/>
                <a:gd name="connsiteX3" fmla="*/ 914400 w 1352550"/>
                <a:gd name="connsiteY3" fmla="*/ 80963 h 476250"/>
                <a:gd name="connsiteX4" fmla="*/ 1009650 w 1352550"/>
                <a:gd name="connsiteY4" fmla="*/ 123825 h 476250"/>
                <a:gd name="connsiteX5" fmla="*/ 1057275 w 1352550"/>
                <a:gd name="connsiteY5" fmla="*/ 123825 h 476250"/>
                <a:gd name="connsiteX6" fmla="*/ 1352550 w 1352550"/>
                <a:gd name="connsiteY6" fmla="*/ 142875 h 476250"/>
                <a:gd name="connsiteX7" fmla="*/ 1352550 w 1352550"/>
                <a:gd name="connsiteY7" fmla="*/ 471488 h 476250"/>
                <a:gd name="connsiteX8" fmla="*/ 1138237 w 1352550"/>
                <a:gd name="connsiteY8" fmla="*/ 476250 h 476250"/>
                <a:gd name="connsiteX9" fmla="*/ 690562 w 1352550"/>
                <a:gd name="connsiteY9" fmla="*/ 419100 h 476250"/>
                <a:gd name="connsiteX10" fmla="*/ 538162 w 1352550"/>
                <a:gd name="connsiteY10" fmla="*/ 357188 h 476250"/>
                <a:gd name="connsiteX11" fmla="*/ 347662 w 1352550"/>
                <a:gd name="connsiteY11" fmla="*/ 342900 h 476250"/>
                <a:gd name="connsiteX12" fmla="*/ 0 w 1352550"/>
                <a:gd name="connsiteY12" fmla="*/ 342900 h 476250"/>
                <a:gd name="connsiteX13" fmla="*/ 71437 w 1352550"/>
                <a:gd name="connsiteY13" fmla="*/ 33338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52550" h="476250">
                  <a:moveTo>
                    <a:pt x="114300" y="0"/>
                  </a:moveTo>
                  <a:lnTo>
                    <a:pt x="442912" y="0"/>
                  </a:lnTo>
                  <a:lnTo>
                    <a:pt x="771525" y="42863"/>
                  </a:lnTo>
                  <a:lnTo>
                    <a:pt x="914400" y="80963"/>
                  </a:lnTo>
                  <a:lnTo>
                    <a:pt x="1009650" y="123825"/>
                  </a:lnTo>
                  <a:lnTo>
                    <a:pt x="1057275" y="123825"/>
                  </a:lnTo>
                  <a:lnTo>
                    <a:pt x="1352550" y="142875"/>
                  </a:lnTo>
                  <a:lnTo>
                    <a:pt x="1352550" y="471488"/>
                  </a:lnTo>
                  <a:lnTo>
                    <a:pt x="1138237" y="476250"/>
                  </a:lnTo>
                  <a:lnTo>
                    <a:pt x="690562" y="419100"/>
                  </a:lnTo>
                  <a:lnTo>
                    <a:pt x="538162" y="357188"/>
                  </a:lnTo>
                  <a:lnTo>
                    <a:pt x="347662" y="342900"/>
                  </a:lnTo>
                  <a:lnTo>
                    <a:pt x="0" y="342900"/>
                  </a:lnTo>
                  <a:lnTo>
                    <a:pt x="71437" y="33338"/>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Freeform 10"/>
            <p:cNvSpPr/>
            <p:nvPr/>
          </p:nvSpPr>
          <p:spPr bwMode="auto">
            <a:xfrm>
              <a:off x="1000160" y="3466561"/>
              <a:ext cx="1820229" cy="615684"/>
            </a:xfrm>
            <a:custGeom>
              <a:avLst/>
              <a:gdLst>
                <a:gd name="connsiteX0" fmla="*/ 52387 w 1524000"/>
                <a:gd name="connsiteY0" fmla="*/ 0 h 542925"/>
                <a:gd name="connsiteX1" fmla="*/ 438150 w 1524000"/>
                <a:gd name="connsiteY1" fmla="*/ 85725 h 542925"/>
                <a:gd name="connsiteX2" fmla="*/ 847725 w 1524000"/>
                <a:gd name="connsiteY2" fmla="*/ 157162 h 542925"/>
                <a:gd name="connsiteX3" fmla="*/ 1009650 w 1524000"/>
                <a:gd name="connsiteY3" fmla="*/ 166687 h 542925"/>
                <a:gd name="connsiteX4" fmla="*/ 1266825 w 1524000"/>
                <a:gd name="connsiteY4" fmla="*/ 195262 h 542925"/>
                <a:gd name="connsiteX5" fmla="*/ 1524000 w 1524000"/>
                <a:gd name="connsiteY5" fmla="*/ 176212 h 542925"/>
                <a:gd name="connsiteX6" fmla="*/ 1419225 w 1524000"/>
                <a:gd name="connsiteY6" fmla="*/ 542925 h 542925"/>
                <a:gd name="connsiteX7" fmla="*/ 1123950 w 1524000"/>
                <a:gd name="connsiteY7" fmla="*/ 509587 h 542925"/>
                <a:gd name="connsiteX8" fmla="*/ 800100 w 1524000"/>
                <a:gd name="connsiteY8" fmla="*/ 414337 h 542925"/>
                <a:gd name="connsiteX9" fmla="*/ 757237 w 1524000"/>
                <a:gd name="connsiteY9" fmla="*/ 404812 h 542925"/>
                <a:gd name="connsiteX10" fmla="*/ 271462 w 1524000"/>
                <a:gd name="connsiteY10" fmla="*/ 361950 h 542925"/>
                <a:gd name="connsiteX11" fmla="*/ 0 w 1524000"/>
                <a:gd name="connsiteY11" fmla="*/ 333375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4000" h="542925">
                  <a:moveTo>
                    <a:pt x="52387" y="0"/>
                  </a:moveTo>
                  <a:lnTo>
                    <a:pt x="438150" y="85725"/>
                  </a:lnTo>
                  <a:lnTo>
                    <a:pt x="847725" y="157162"/>
                  </a:lnTo>
                  <a:lnTo>
                    <a:pt x="1009650" y="166687"/>
                  </a:lnTo>
                  <a:lnTo>
                    <a:pt x="1266825" y="195262"/>
                  </a:lnTo>
                  <a:lnTo>
                    <a:pt x="1524000" y="176212"/>
                  </a:lnTo>
                  <a:lnTo>
                    <a:pt x="1419225" y="542925"/>
                  </a:lnTo>
                  <a:lnTo>
                    <a:pt x="1123950" y="509587"/>
                  </a:lnTo>
                  <a:lnTo>
                    <a:pt x="800100" y="414337"/>
                  </a:lnTo>
                  <a:lnTo>
                    <a:pt x="757237" y="404812"/>
                  </a:lnTo>
                  <a:lnTo>
                    <a:pt x="271462" y="361950"/>
                  </a:lnTo>
                  <a:lnTo>
                    <a:pt x="0" y="333375"/>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Freeform 12"/>
            <p:cNvSpPr/>
            <p:nvPr/>
          </p:nvSpPr>
          <p:spPr bwMode="auto">
            <a:xfrm>
              <a:off x="2345310" y="4875837"/>
              <a:ext cx="1957838" cy="490311"/>
            </a:xfrm>
            <a:custGeom>
              <a:avLst/>
              <a:gdLst>
                <a:gd name="connsiteX0" fmla="*/ 100013 w 1747838"/>
                <a:gd name="connsiteY0" fmla="*/ 23813 h 461963"/>
                <a:gd name="connsiteX1" fmla="*/ 557213 w 1747838"/>
                <a:gd name="connsiteY1" fmla="*/ 19050 h 461963"/>
                <a:gd name="connsiteX2" fmla="*/ 1123950 w 1747838"/>
                <a:gd name="connsiteY2" fmla="*/ 0 h 461963"/>
                <a:gd name="connsiteX3" fmla="*/ 1490663 w 1747838"/>
                <a:gd name="connsiteY3" fmla="*/ 71438 h 461963"/>
                <a:gd name="connsiteX4" fmla="*/ 1719263 w 1747838"/>
                <a:gd name="connsiteY4" fmla="*/ 90488 h 461963"/>
                <a:gd name="connsiteX5" fmla="*/ 1747838 w 1747838"/>
                <a:gd name="connsiteY5" fmla="*/ 104775 h 461963"/>
                <a:gd name="connsiteX6" fmla="*/ 1747838 w 1747838"/>
                <a:gd name="connsiteY6" fmla="*/ 461963 h 461963"/>
                <a:gd name="connsiteX7" fmla="*/ 1490663 w 1747838"/>
                <a:gd name="connsiteY7" fmla="*/ 457200 h 461963"/>
                <a:gd name="connsiteX8" fmla="*/ 1100138 w 1747838"/>
                <a:gd name="connsiteY8" fmla="*/ 423863 h 461963"/>
                <a:gd name="connsiteX9" fmla="*/ 819150 w 1747838"/>
                <a:gd name="connsiteY9" fmla="*/ 414338 h 461963"/>
                <a:gd name="connsiteX10" fmla="*/ 528638 w 1747838"/>
                <a:gd name="connsiteY10" fmla="*/ 414338 h 461963"/>
                <a:gd name="connsiteX11" fmla="*/ 309563 w 1747838"/>
                <a:gd name="connsiteY11" fmla="*/ 414338 h 461963"/>
                <a:gd name="connsiteX12" fmla="*/ 0 w 1747838"/>
                <a:gd name="connsiteY12" fmla="*/ 423863 h 461963"/>
                <a:gd name="connsiteX13" fmla="*/ 100013 w 1747838"/>
                <a:gd name="connsiteY13" fmla="*/ 80963 h 46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47838" h="461963">
                  <a:moveTo>
                    <a:pt x="100013" y="23813"/>
                  </a:moveTo>
                  <a:lnTo>
                    <a:pt x="557213" y="19050"/>
                  </a:lnTo>
                  <a:lnTo>
                    <a:pt x="1123950" y="0"/>
                  </a:lnTo>
                  <a:lnTo>
                    <a:pt x="1490663" y="71438"/>
                  </a:lnTo>
                  <a:lnTo>
                    <a:pt x="1719263" y="90488"/>
                  </a:lnTo>
                  <a:lnTo>
                    <a:pt x="1747838" y="104775"/>
                  </a:lnTo>
                  <a:lnTo>
                    <a:pt x="1747838" y="461963"/>
                  </a:lnTo>
                  <a:lnTo>
                    <a:pt x="1490663" y="457200"/>
                  </a:lnTo>
                  <a:lnTo>
                    <a:pt x="1100138" y="423863"/>
                  </a:lnTo>
                  <a:lnTo>
                    <a:pt x="819150" y="414338"/>
                  </a:lnTo>
                  <a:lnTo>
                    <a:pt x="528638" y="414338"/>
                  </a:lnTo>
                  <a:lnTo>
                    <a:pt x="309563" y="414338"/>
                  </a:lnTo>
                  <a:lnTo>
                    <a:pt x="0" y="423863"/>
                  </a:lnTo>
                  <a:lnTo>
                    <a:pt x="100013" y="80963"/>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Freeform 13"/>
            <p:cNvSpPr/>
            <p:nvPr/>
          </p:nvSpPr>
          <p:spPr bwMode="auto">
            <a:xfrm>
              <a:off x="1007683" y="4822222"/>
              <a:ext cx="1442406" cy="642687"/>
            </a:xfrm>
            <a:custGeom>
              <a:avLst/>
              <a:gdLst>
                <a:gd name="connsiteX0" fmla="*/ 4763 w 1162050"/>
                <a:gd name="connsiteY0" fmla="*/ 0 h 566737"/>
                <a:gd name="connsiteX1" fmla="*/ 333375 w 1162050"/>
                <a:gd name="connsiteY1" fmla="*/ 52387 h 566737"/>
                <a:gd name="connsiteX2" fmla="*/ 700088 w 1162050"/>
                <a:gd name="connsiteY2" fmla="*/ 76200 h 566737"/>
                <a:gd name="connsiteX3" fmla="*/ 923925 w 1162050"/>
                <a:gd name="connsiteY3" fmla="*/ 157162 h 566737"/>
                <a:gd name="connsiteX4" fmla="*/ 1162050 w 1162050"/>
                <a:gd name="connsiteY4" fmla="*/ 176212 h 566737"/>
                <a:gd name="connsiteX5" fmla="*/ 1038225 w 1162050"/>
                <a:gd name="connsiteY5" fmla="*/ 557212 h 566737"/>
                <a:gd name="connsiteX6" fmla="*/ 942975 w 1162050"/>
                <a:gd name="connsiteY6" fmla="*/ 566737 h 566737"/>
                <a:gd name="connsiteX7" fmla="*/ 723900 w 1162050"/>
                <a:gd name="connsiteY7" fmla="*/ 500062 h 566737"/>
                <a:gd name="connsiteX8" fmla="*/ 457200 w 1162050"/>
                <a:gd name="connsiteY8" fmla="*/ 419100 h 566737"/>
                <a:gd name="connsiteX9" fmla="*/ 0 w 1162050"/>
                <a:gd name="connsiteY9" fmla="*/ 419100 h 56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050" h="566737">
                  <a:moveTo>
                    <a:pt x="4763" y="0"/>
                  </a:moveTo>
                  <a:lnTo>
                    <a:pt x="333375" y="52387"/>
                  </a:lnTo>
                  <a:lnTo>
                    <a:pt x="700088" y="76200"/>
                  </a:lnTo>
                  <a:lnTo>
                    <a:pt x="923925" y="157162"/>
                  </a:lnTo>
                  <a:lnTo>
                    <a:pt x="1162050" y="176212"/>
                  </a:lnTo>
                  <a:lnTo>
                    <a:pt x="1038225" y="557212"/>
                  </a:lnTo>
                  <a:lnTo>
                    <a:pt x="942975" y="566737"/>
                  </a:lnTo>
                  <a:lnTo>
                    <a:pt x="723900" y="500062"/>
                  </a:lnTo>
                  <a:lnTo>
                    <a:pt x="457200" y="419100"/>
                  </a:lnTo>
                  <a:lnTo>
                    <a:pt x="0" y="419100"/>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5" name="Freeform 14"/>
            <p:cNvSpPr/>
            <p:nvPr/>
          </p:nvSpPr>
          <p:spPr bwMode="auto">
            <a:xfrm>
              <a:off x="2145482" y="5513133"/>
              <a:ext cx="2165696" cy="550875"/>
            </a:xfrm>
            <a:custGeom>
              <a:avLst/>
              <a:gdLst>
                <a:gd name="connsiteX0" fmla="*/ 80963 w 1909763"/>
                <a:gd name="connsiteY0" fmla="*/ 257175 h 485775"/>
                <a:gd name="connsiteX1" fmla="*/ 338138 w 1909763"/>
                <a:gd name="connsiteY1" fmla="*/ 252412 h 485775"/>
                <a:gd name="connsiteX2" fmla="*/ 828675 w 1909763"/>
                <a:gd name="connsiteY2" fmla="*/ 180975 h 485775"/>
                <a:gd name="connsiteX3" fmla="*/ 1428750 w 1909763"/>
                <a:gd name="connsiteY3" fmla="*/ 200025 h 485775"/>
                <a:gd name="connsiteX4" fmla="*/ 1909763 w 1909763"/>
                <a:gd name="connsiteY4" fmla="*/ 290512 h 485775"/>
                <a:gd name="connsiteX5" fmla="*/ 1909763 w 1909763"/>
                <a:gd name="connsiteY5" fmla="*/ 485775 h 485775"/>
                <a:gd name="connsiteX6" fmla="*/ 0 w 1909763"/>
                <a:gd name="connsiteY6" fmla="*/ 485775 h 485775"/>
                <a:gd name="connsiteX7" fmla="*/ 161925 w 1909763"/>
                <a:gd name="connsiteY7"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9763" h="485775">
                  <a:moveTo>
                    <a:pt x="80963" y="257175"/>
                  </a:moveTo>
                  <a:lnTo>
                    <a:pt x="338138" y="252412"/>
                  </a:lnTo>
                  <a:lnTo>
                    <a:pt x="828675" y="180975"/>
                  </a:lnTo>
                  <a:lnTo>
                    <a:pt x="1428750" y="200025"/>
                  </a:lnTo>
                  <a:lnTo>
                    <a:pt x="1909763" y="290512"/>
                  </a:lnTo>
                  <a:lnTo>
                    <a:pt x="1909763" y="485775"/>
                  </a:lnTo>
                  <a:lnTo>
                    <a:pt x="0" y="485775"/>
                  </a:lnTo>
                  <a:lnTo>
                    <a:pt x="161925" y="0"/>
                  </a:lnTo>
                </a:path>
              </a:pathLst>
            </a:cu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Rectangle 17"/>
            <p:cNvSpPr/>
            <p:nvPr/>
          </p:nvSpPr>
          <p:spPr>
            <a:xfrm>
              <a:off x="3122202" y="3501864"/>
              <a:ext cx="376653" cy="383925"/>
            </a:xfrm>
            <a:prstGeom prst="rect">
              <a:avLst/>
            </a:prstGeom>
            <a:noFill/>
          </p:spPr>
          <p:txBody>
            <a:bodyPr wrap="none" lIns="91440" tIns="45720" rIns="91440" bIns="45720">
              <a:spAutoFit/>
            </a:bodyPr>
            <a:lstStyle/>
            <a:p>
              <a:pPr algn="ctr"/>
              <a:r>
                <a:rPr lang="en-US" sz="1600" b="1"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A</a:t>
              </a:r>
              <a:endParaRPr lang="en-US" sz="1600" b="1"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21" name="Rectangle 20"/>
            <p:cNvSpPr/>
            <p:nvPr/>
          </p:nvSpPr>
          <p:spPr>
            <a:xfrm>
              <a:off x="2688025" y="5697825"/>
              <a:ext cx="382108" cy="383925"/>
            </a:xfrm>
            <a:prstGeom prst="rect">
              <a:avLst/>
            </a:prstGeom>
            <a:noFill/>
          </p:spPr>
          <p:txBody>
            <a:bodyPr wrap="none" lIns="91440" tIns="45720" rIns="91440" bIns="45720">
              <a:spAutoFit/>
            </a:bodyPr>
            <a:lstStyle/>
            <a:p>
              <a:pPr algn="ctr"/>
              <a:r>
                <a:rPr lang="en-US" sz="1600" b="1"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C</a:t>
              </a:r>
              <a:endParaRPr lang="en-US" sz="1600" b="1"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22" name="Rectangle 21"/>
            <p:cNvSpPr/>
            <p:nvPr/>
          </p:nvSpPr>
          <p:spPr>
            <a:xfrm>
              <a:off x="2737361" y="4897449"/>
              <a:ext cx="376653" cy="383925"/>
            </a:xfrm>
            <a:prstGeom prst="rect">
              <a:avLst/>
            </a:prstGeom>
            <a:noFill/>
          </p:spPr>
          <p:txBody>
            <a:bodyPr wrap="none" lIns="91440" tIns="45720" rIns="91440" bIns="45720">
              <a:spAutoFit/>
            </a:bodyPr>
            <a:lstStyle/>
            <a:p>
              <a:pPr algn="ctr"/>
              <a:r>
                <a:rPr lang="en-US" sz="1600"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B</a:t>
              </a:r>
              <a:endParaRPr lang="en-US" sz="1600"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23" name="Rectangle 22"/>
            <p:cNvSpPr/>
            <p:nvPr/>
          </p:nvSpPr>
          <p:spPr>
            <a:xfrm>
              <a:off x="2086943" y="3679027"/>
              <a:ext cx="376653" cy="383925"/>
            </a:xfrm>
            <a:prstGeom prst="rect">
              <a:avLst/>
            </a:prstGeom>
            <a:noFill/>
          </p:spPr>
          <p:txBody>
            <a:bodyPr wrap="none" lIns="91440" tIns="45720" rIns="91440" bIns="45720">
              <a:spAutoFit/>
            </a:bodyPr>
            <a:lstStyle/>
            <a:p>
              <a:pPr algn="ctr"/>
              <a:r>
                <a:rPr lang="en-US" sz="1600" b="1"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A</a:t>
              </a:r>
              <a:endParaRPr lang="en-US" sz="1600" b="1"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24" name="Rectangle 23"/>
            <p:cNvSpPr/>
            <p:nvPr/>
          </p:nvSpPr>
          <p:spPr>
            <a:xfrm>
              <a:off x="1721947" y="5010409"/>
              <a:ext cx="376653" cy="383925"/>
            </a:xfrm>
            <a:prstGeom prst="rect">
              <a:avLst/>
            </a:prstGeom>
            <a:noFill/>
          </p:spPr>
          <p:txBody>
            <a:bodyPr wrap="none" lIns="91440" tIns="45720" rIns="91440" bIns="45720">
              <a:spAutoFit/>
            </a:bodyPr>
            <a:lstStyle/>
            <a:p>
              <a:pPr algn="ctr"/>
              <a:r>
                <a:rPr lang="en-US" sz="1600"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B</a:t>
              </a:r>
              <a:endParaRPr lang="en-US" sz="1600"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37" name="Freeform 36"/>
            <p:cNvSpPr/>
            <p:nvPr/>
          </p:nvSpPr>
          <p:spPr bwMode="auto">
            <a:xfrm>
              <a:off x="1017329" y="5769367"/>
              <a:ext cx="1184259" cy="312042"/>
            </a:xfrm>
            <a:custGeom>
              <a:avLst/>
              <a:gdLst>
                <a:gd name="connsiteX0" fmla="*/ 990600 w 990600"/>
                <a:gd name="connsiteY0" fmla="*/ 105833 h 275166"/>
                <a:gd name="connsiteX1" fmla="*/ 706966 w 990600"/>
                <a:gd name="connsiteY1" fmla="*/ 71966 h 275166"/>
                <a:gd name="connsiteX2" fmla="*/ 198966 w 990600"/>
                <a:gd name="connsiteY2" fmla="*/ 0 h 275166"/>
                <a:gd name="connsiteX3" fmla="*/ 0 w 990600"/>
                <a:gd name="connsiteY3" fmla="*/ 12700 h 275166"/>
                <a:gd name="connsiteX4" fmla="*/ 0 w 990600"/>
                <a:gd name="connsiteY4" fmla="*/ 275166 h 275166"/>
                <a:gd name="connsiteX5" fmla="*/ 969433 w 990600"/>
                <a:gd name="connsiteY5" fmla="*/ 275166 h 275166"/>
                <a:gd name="connsiteX6" fmla="*/ 990600 w 990600"/>
                <a:gd name="connsiteY6" fmla="*/ 105833 h 27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 h="275166">
                  <a:moveTo>
                    <a:pt x="990600" y="105833"/>
                  </a:moveTo>
                  <a:lnTo>
                    <a:pt x="706966" y="71966"/>
                  </a:lnTo>
                  <a:lnTo>
                    <a:pt x="198966" y="0"/>
                  </a:lnTo>
                  <a:lnTo>
                    <a:pt x="0" y="12700"/>
                  </a:lnTo>
                  <a:lnTo>
                    <a:pt x="0" y="275166"/>
                  </a:lnTo>
                  <a:lnTo>
                    <a:pt x="969433" y="275166"/>
                  </a:lnTo>
                  <a:lnTo>
                    <a:pt x="990600" y="105833"/>
                  </a:lnTo>
                  <a:close/>
                </a:path>
              </a:pathLst>
            </a:custGeom>
            <a:solidFill>
              <a:srgbClr val="FFFF4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8" name="Rectangle 37"/>
            <p:cNvSpPr/>
            <p:nvPr/>
          </p:nvSpPr>
          <p:spPr>
            <a:xfrm>
              <a:off x="1124375" y="5769367"/>
              <a:ext cx="382108" cy="383925"/>
            </a:xfrm>
            <a:prstGeom prst="rect">
              <a:avLst/>
            </a:prstGeom>
            <a:noFill/>
          </p:spPr>
          <p:txBody>
            <a:bodyPr wrap="none" lIns="91440" tIns="45720" rIns="91440" bIns="45720">
              <a:spAutoFit/>
            </a:bodyPr>
            <a:lstStyle/>
            <a:p>
              <a:pPr algn="ctr"/>
              <a:r>
                <a:rPr lang="en-US" sz="1600" b="1" cap="none" spc="0" dirty="0" smtClean="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rPr>
                <a:t>C</a:t>
              </a:r>
              <a:endParaRPr lang="en-US" sz="1600" b="1" cap="none" spc="0" dirty="0">
                <a:ln w="12700">
                  <a:solidFill>
                    <a:schemeClr val="tx1"/>
                  </a:solidFill>
                  <a:prstDash val="solid"/>
                </a:ln>
                <a:solidFill>
                  <a:srgbClr val="FFC000"/>
                </a:solidFill>
                <a:effectLst>
                  <a:outerShdw dist="38100" dir="2700000" algn="bl" rotWithShape="0">
                    <a:schemeClr val="accent5"/>
                  </a:outerShdw>
                </a:effectLst>
                <a:latin typeface="Arial Rounded MT Bold" panose="020F0704030504030204" pitchFamily="34" charset="0"/>
              </a:endParaRPr>
            </a:p>
          </p:txBody>
        </p:sp>
        <p:sp>
          <p:nvSpPr>
            <p:cNvPr id="39" name="Rectangle 38"/>
            <p:cNvSpPr/>
            <p:nvPr/>
          </p:nvSpPr>
          <p:spPr bwMode="auto">
            <a:xfrm>
              <a:off x="1013029" y="2890751"/>
              <a:ext cx="3290119" cy="3174966"/>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Freeform 7"/>
            <p:cNvSpPr/>
            <p:nvPr/>
          </p:nvSpPr>
          <p:spPr bwMode="auto">
            <a:xfrm>
              <a:off x="2136139" y="2902237"/>
              <a:ext cx="884262" cy="3174966"/>
            </a:xfrm>
            <a:custGeom>
              <a:avLst/>
              <a:gdLst>
                <a:gd name="connsiteX0" fmla="*/ 0 w 744718"/>
                <a:gd name="connsiteY0" fmla="*/ 2648932 h 2648932"/>
                <a:gd name="connsiteX1" fmla="*/ 405353 w 744718"/>
                <a:gd name="connsiteY1" fmla="*/ 1338606 h 2648932"/>
                <a:gd name="connsiteX2" fmla="*/ 744718 w 744718"/>
                <a:gd name="connsiteY2" fmla="*/ 0 h 2648932"/>
              </a:gdLst>
              <a:ahLst/>
              <a:cxnLst>
                <a:cxn ang="0">
                  <a:pos x="connsiteX0" y="connsiteY0"/>
                </a:cxn>
                <a:cxn ang="0">
                  <a:pos x="connsiteX1" y="connsiteY1"/>
                </a:cxn>
                <a:cxn ang="0">
                  <a:pos x="connsiteX2" y="connsiteY2"/>
                </a:cxn>
              </a:cxnLst>
              <a:rect l="l" t="t" r="r" b="b"/>
              <a:pathLst>
                <a:path w="744718" h="2648932">
                  <a:moveTo>
                    <a:pt x="0" y="2648932"/>
                  </a:moveTo>
                  <a:cubicBezTo>
                    <a:pt x="140616" y="2214513"/>
                    <a:pt x="281233" y="1780095"/>
                    <a:pt x="405353" y="1338606"/>
                  </a:cubicBezTo>
                  <a:cubicBezTo>
                    <a:pt x="529473" y="897117"/>
                    <a:pt x="637095" y="448558"/>
                    <a:pt x="744718" y="0"/>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49" name="Straight Arrow Connector 48"/>
            <p:cNvCxnSpPr/>
            <p:nvPr/>
          </p:nvCxnSpPr>
          <p:spPr bwMode="auto">
            <a:xfrm flipV="1">
              <a:off x="2055043" y="5043340"/>
              <a:ext cx="733127" cy="103695"/>
            </a:xfrm>
            <a:prstGeom prst="straightConnector1">
              <a:avLst/>
            </a:prstGeom>
            <a:solidFill>
              <a:schemeClr val="accent1"/>
            </a:solidFill>
            <a:ln w="57150" cap="flat" cmpd="sng" algn="ctr">
              <a:solidFill>
                <a:srgbClr val="FF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15"/>
            <p:cNvSpPr txBox="1"/>
            <p:nvPr/>
          </p:nvSpPr>
          <p:spPr>
            <a:xfrm>
              <a:off x="1536805" y="2540534"/>
              <a:ext cx="2237728" cy="369332"/>
            </a:xfrm>
            <a:prstGeom prst="rect">
              <a:avLst/>
            </a:prstGeom>
            <a:noFill/>
          </p:spPr>
          <p:txBody>
            <a:bodyPr wrap="none" rtlCol="0">
              <a:spAutoFit/>
            </a:bodyPr>
            <a:lstStyle/>
            <a:p>
              <a:r>
                <a:rPr lang="en-US" sz="1800" dirty="0" smtClean="0">
                  <a:latin typeface="Arial Rounded MT Bold" panose="020F0704030504030204" pitchFamily="34" charset="0"/>
                </a:rPr>
                <a:t>Minor Fault Offset </a:t>
              </a:r>
              <a:endParaRPr lang="en-US" sz="1800" dirty="0">
                <a:latin typeface="Arial Rounded MT Bold" panose="020F0704030504030204" pitchFamily="34" charset="0"/>
              </a:endParaRPr>
            </a:p>
          </p:txBody>
        </p:sp>
        <p:sp>
          <p:nvSpPr>
            <p:cNvPr id="45" name="Down Arrow 44"/>
            <p:cNvSpPr/>
            <p:nvPr/>
          </p:nvSpPr>
          <p:spPr bwMode="auto">
            <a:xfrm rot="900000">
              <a:off x="2608630" y="3488208"/>
              <a:ext cx="169657" cy="171790"/>
            </a:xfrm>
            <a:prstGeom prst="downArrow">
              <a:avLst/>
            </a:prstGeom>
            <a:solidFill>
              <a:schemeClr val="bg1"/>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TextBox 18"/>
            <p:cNvSpPr txBox="1"/>
            <p:nvPr/>
          </p:nvSpPr>
          <p:spPr>
            <a:xfrm>
              <a:off x="2122348" y="3359155"/>
              <a:ext cx="527709" cy="338554"/>
            </a:xfrm>
            <a:prstGeom prst="rect">
              <a:avLst/>
            </a:prstGeom>
            <a:noFill/>
          </p:spPr>
          <p:txBody>
            <a:bodyPr wrap="none" rtlCol="0">
              <a:spAutoFit/>
            </a:bodyPr>
            <a:lstStyle/>
            <a:p>
              <a:pPr algn="ctr"/>
              <a:r>
                <a:rPr lang="en-US" sz="800" b="1" dirty="0" smtClean="0">
                  <a:solidFill>
                    <a:schemeClr val="bg1"/>
                  </a:solidFill>
                  <a:latin typeface="Comic Sans MS" panose="030F0702030302020204" pitchFamily="66" charset="0"/>
                </a:rPr>
                <a:t>Fault</a:t>
              </a:r>
            </a:p>
            <a:p>
              <a:pPr algn="ctr"/>
              <a:r>
                <a:rPr lang="en-US" sz="800" b="1" dirty="0" smtClean="0">
                  <a:solidFill>
                    <a:schemeClr val="bg1"/>
                  </a:solidFill>
                  <a:latin typeface="Comic Sans MS" panose="030F0702030302020204" pitchFamily="66" charset="0"/>
                </a:rPr>
                <a:t>Offset</a:t>
              </a:r>
              <a:endParaRPr lang="en-US" sz="800" b="1" dirty="0">
                <a:solidFill>
                  <a:schemeClr val="bg1"/>
                </a:solidFill>
                <a:latin typeface="Comic Sans MS" panose="030F0702030302020204" pitchFamily="66" charset="0"/>
              </a:endParaRPr>
            </a:p>
          </p:txBody>
        </p:sp>
        <p:cxnSp>
          <p:nvCxnSpPr>
            <p:cNvPr id="52" name="Straight Arrow Connector 51"/>
            <p:cNvCxnSpPr/>
            <p:nvPr/>
          </p:nvCxnSpPr>
          <p:spPr bwMode="auto">
            <a:xfrm flipV="1">
              <a:off x="1840879" y="5904249"/>
              <a:ext cx="733127" cy="103695"/>
            </a:xfrm>
            <a:prstGeom prst="straightConnector1">
              <a:avLst/>
            </a:prstGeom>
            <a:solidFill>
              <a:schemeClr val="accent1"/>
            </a:solidFill>
            <a:ln w="57150" cap="flat" cmpd="sng" algn="ctr">
              <a:solidFill>
                <a:srgbClr val="FF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Straight Arrow Connector 52"/>
            <p:cNvCxnSpPr/>
            <p:nvPr/>
          </p:nvCxnSpPr>
          <p:spPr bwMode="auto">
            <a:xfrm flipV="1">
              <a:off x="2456877" y="3691617"/>
              <a:ext cx="733127" cy="103695"/>
            </a:xfrm>
            <a:prstGeom prst="straightConnector1">
              <a:avLst/>
            </a:prstGeom>
            <a:solidFill>
              <a:schemeClr val="accent1"/>
            </a:solidFill>
            <a:ln w="57150" cap="flat" cmpd="sng" algn="ctr">
              <a:solidFill>
                <a:srgbClr val="FF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36872307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l="6099" t="27476" r="55623" b="23274"/>
          <a:stretch/>
        </p:blipFill>
        <p:spPr bwMode="auto">
          <a:xfrm>
            <a:off x="1544425" y="1469746"/>
            <a:ext cx="3756817" cy="3625253"/>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a:t>Juxtaposed Lithology</a:t>
            </a:r>
          </a:p>
        </p:txBody>
      </p:sp>
      <p:sp>
        <p:nvSpPr>
          <p:cNvPr id="5" name="TextBox 4"/>
          <p:cNvSpPr txBox="1"/>
          <p:nvPr/>
        </p:nvSpPr>
        <p:spPr>
          <a:xfrm>
            <a:off x="1496107" y="5241784"/>
            <a:ext cx="7610269"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http://en.allexperts.com/q/Geology-1359/2009/12/Petroleum-Geology-4.htm</a:t>
            </a:r>
          </a:p>
        </p:txBody>
      </p:sp>
      <p:sp>
        <p:nvSpPr>
          <p:cNvPr id="19" name="Rectangle 18"/>
          <p:cNvSpPr/>
          <p:nvPr/>
        </p:nvSpPr>
        <p:spPr bwMode="auto">
          <a:xfrm>
            <a:off x="1538102" y="1469746"/>
            <a:ext cx="3789604" cy="3623558"/>
          </a:xfrm>
          <a:prstGeom prst="rect">
            <a:avLst/>
          </a:prstGeom>
          <a:solidFill>
            <a:srgbClr val="4D4D4D">
              <a:alpha val="50196"/>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0" name="Freeform 19"/>
          <p:cNvSpPr/>
          <p:nvPr/>
        </p:nvSpPr>
        <p:spPr bwMode="auto">
          <a:xfrm>
            <a:off x="3593784" y="2170661"/>
            <a:ext cx="1769673" cy="652454"/>
          </a:xfrm>
          <a:custGeom>
            <a:avLst/>
            <a:gdLst>
              <a:gd name="connsiteX0" fmla="*/ 1313161 w 1361287"/>
              <a:gd name="connsiteY0" fmla="*/ 96252 h 501888"/>
              <a:gd name="connsiteX1" fmla="*/ 1024403 w 1361287"/>
              <a:gd name="connsiteY1" fmla="*/ 96252 h 501888"/>
              <a:gd name="connsiteX2" fmla="*/ 838773 w 1361287"/>
              <a:gd name="connsiteY2" fmla="*/ 20625 h 501888"/>
              <a:gd name="connsiteX3" fmla="*/ 646267 w 1361287"/>
              <a:gd name="connsiteY3" fmla="*/ 13750 h 501888"/>
              <a:gd name="connsiteX4" fmla="*/ 343759 w 1361287"/>
              <a:gd name="connsiteY4" fmla="*/ 0 h 501888"/>
              <a:gd name="connsiteX5" fmla="*/ 89377 w 1361287"/>
              <a:gd name="connsiteY5" fmla="*/ 27500 h 501888"/>
              <a:gd name="connsiteX6" fmla="*/ 0 w 1361287"/>
              <a:gd name="connsiteY6" fmla="*/ 350634 h 501888"/>
              <a:gd name="connsiteX7" fmla="*/ 247506 w 1361287"/>
              <a:gd name="connsiteY7" fmla="*/ 343759 h 501888"/>
              <a:gd name="connsiteX8" fmla="*/ 577515 w 1361287"/>
              <a:gd name="connsiteY8" fmla="*/ 371260 h 501888"/>
              <a:gd name="connsiteX9" fmla="*/ 694394 w 1361287"/>
              <a:gd name="connsiteY9" fmla="*/ 371260 h 501888"/>
              <a:gd name="connsiteX10" fmla="*/ 1017527 w 1361287"/>
              <a:gd name="connsiteY10" fmla="*/ 495013 h 501888"/>
              <a:gd name="connsiteX11" fmla="*/ 1361287 w 1361287"/>
              <a:gd name="connsiteY11" fmla="*/ 501888 h 501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1287" h="501888">
                <a:moveTo>
                  <a:pt x="1313161" y="96252"/>
                </a:moveTo>
                <a:lnTo>
                  <a:pt x="1024403" y="96252"/>
                </a:lnTo>
                <a:lnTo>
                  <a:pt x="838773" y="20625"/>
                </a:lnTo>
                <a:lnTo>
                  <a:pt x="646267" y="13750"/>
                </a:lnTo>
                <a:lnTo>
                  <a:pt x="343759" y="0"/>
                </a:lnTo>
                <a:lnTo>
                  <a:pt x="89377" y="27500"/>
                </a:lnTo>
                <a:lnTo>
                  <a:pt x="0" y="350634"/>
                </a:lnTo>
                <a:lnTo>
                  <a:pt x="247506" y="343759"/>
                </a:lnTo>
                <a:lnTo>
                  <a:pt x="577515" y="371260"/>
                </a:lnTo>
                <a:lnTo>
                  <a:pt x="694394" y="371260"/>
                </a:lnTo>
                <a:lnTo>
                  <a:pt x="1017527" y="495013"/>
                </a:lnTo>
                <a:lnTo>
                  <a:pt x="1361287" y="501888"/>
                </a:lnTo>
              </a:path>
            </a:pathLst>
          </a:custGeom>
          <a:solidFill>
            <a:srgbClr val="FFFF00">
              <a:alpha val="8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1" name="Freeform 20"/>
          <p:cNvSpPr/>
          <p:nvPr/>
        </p:nvSpPr>
        <p:spPr bwMode="auto">
          <a:xfrm>
            <a:off x="1538102" y="2546046"/>
            <a:ext cx="1984180" cy="831211"/>
          </a:xfrm>
          <a:custGeom>
            <a:avLst/>
            <a:gdLst>
              <a:gd name="connsiteX0" fmla="*/ 34376 w 1526292"/>
              <a:gd name="connsiteY0" fmla="*/ 0 h 639393"/>
              <a:gd name="connsiteX1" fmla="*/ 309384 w 1526292"/>
              <a:gd name="connsiteY1" fmla="*/ 34376 h 639393"/>
              <a:gd name="connsiteX2" fmla="*/ 660018 w 1526292"/>
              <a:gd name="connsiteY2" fmla="*/ 116879 h 639393"/>
              <a:gd name="connsiteX3" fmla="*/ 1010653 w 1526292"/>
              <a:gd name="connsiteY3" fmla="*/ 158130 h 639393"/>
              <a:gd name="connsiteX4" fmla="*/ 1402539 w 1526292"/>
              <a:gd name="connsiteY4" fmla="*/ 171880 h 639393"/>
              <a:gd name="connsiteX5" fmla="*/ 1526292 w 1526292"/>
              <a:gd name="connsiteY5" fmla="*/ 185630 h 639393"/>
              <a:gd name="connsiteX6" fmla="*/ 1375038 w 1526292"/>
              <a:gd name="connsiteY6" fmla="*/ 639393 h 639393"/>
              <a:gd name="connsiteX7" fmla="*/ 1093155 w 1526292"/>
              <a:gd name="connsiteY7" fmla="*/ 591266 h 639393"/>
              <a:gd name="connsiteX8" fmla="*/ 770021 w 1526292"/>
              <a:gd name="connsiteY8" fmla="*/ 536265 h 639393"/>
              <a:gd name="connsiteX9" fmla="*/ 323134 w 1526292"/>
              <a:gd name="connsiteY9" fmla="*/ 453763 h 639393"/>
              <a:gd name="connsiteX10" fmla="*/ 0 w 1526292"/>
              <a:gd name="connsiteY10" fmla="*/ 426262 h 639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292" h="639393">
                <a:moveTo>
                  <a:pt x="34376" y="0"/>
                </a:moveTo>
                <a:lnTo>
                  <a:pt x="309384" y="34376"/>
                </a:lnTo>
                <a:lnTo>
                  <a:pt x="660018" y="116879"/>
                </a:lnTo>
                <a:lnTo>
                  <a:pt x="1010653" y="158130"/>
                </a:lnTo>
                <a:lnTo>
                  <a:pt x="1402539" y="171880"/>
                </a:lnTo>
                <a:lnTo>
                  <a:pt x="1526292" y="185630"/>
                </a:lnTo>
                <a:lnTo>
                  <a:pt x="1375038" y="639393"/>
                </a:lnTo>
                <a:lnTo>
                  <a:pt x="1093155" y="591266"/>
                </a:lnTo>
                <a:lnTo>
                  <a:pt x="770021" y="536265"/>
                </a:lnTo>
                <a:lnTo>
                  <a:pt x="323134" y="453763"/>
                </a:lnTo>
                <a:lnTo>
                  <a:pt x="0" y="426262"/>
                </a:lnTo>
              </a:path>
            </a:pathLst>
          </a:custGeom>
          <a:solidFill>
            <a:srgbClr val="FFFF00">
              <a:alpha val="8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2" name="Freeform 21"/>
          <p:cNvSpPr/>
          <p:nvPr/>
        </p:nvSpPr>
        <p:spPr bwMode="auto">
          <a:xfrm>
            <a:off x="3044903" y="3891176"/>
            <a:ext cx="2288063" cy="768506"/>
          </a:xfrm>
          <a:custGeom>
            <a:avLst/>
            <a:gdLst>
              <a:gd name="connsiteX0" fmla="*/ 1753173 w 1760048"/>
              <a:gd name="connsiteY0" fmla="*/ 55002 h 556891"/>
              <a:gd name="connsiteX1" fmla="*/ 1636295 w 1760048"/>
              <a:gd name="connsiteY1" fmla="*/ 103128 h 556891"/>
              <a:gd name="connsiteX2" fmla="*/ 1471290 w 1760048"/>
              <a:gd name="connsiteY2" fmla="*/ 103128 h 556891"/>
              <a:gd name="connsiteX3" fmla="*/ 1395663 w 1760048"/>
              <a:gd name="connsiteY3" fmla="*/ 13751 h 556891"/>
              <a:gd name="connsiteX4" fmla="*/ 1003778 w 1760048"/>
              <a:gd name="connsiteY4" fmla="*/ 0 h 556891"/>
              <a:gd name="connsiteX5" fmla="*/ 577516 w 1760048"/>
              <a:gd name="connsiteY5" fmla="*/ 0 h 556891"/>
              <a:gd name="connsiteX6" fmla="*/ 137504 w 1760048"/>
              <a:gd name="connsiteY6" fmla="*/ 0 h 556891"/>
              <a:gd name="connsiteX7" fmla="*/ 0 w 1760048"/>
              <a:gd name="connsiteY7" fmla="*/ 426262 h 556891"/>
              <a:gd name="connsiteX8" fmla="*/ 275008 w 1760048"/>
              <a:gd name="connsiteY8" fmla="*/ 378136 h 556891"/>
              <a:gd name="connsiteX9" fmla="*/ 749396 w 1760048"/>
              <a:gd name="connsiteY9" fmla="*/ 419387 h 556891"/>
              <a:gd name="connsiteX10" fmla="*/ 1216908 w 1760048"/>
              <a:gd name="connsiteY10" fmla="*/ 398761 h 556891"/>
              <a:gd name="connsiteX11" fmla="*/ 1760048 w 1760048"/>
              <a:gd name="connsiteY11" fmla="*/ 556891 h 556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60048" h="556891">
                <a:moveTo>
                  <a:pt x="1753173" y="55002"/>
                </a:moveTo>
                <a:lnTo>
                  <a:pt x="1636295" y="103128"/>
                </a:lnTo>
                <a:lnTo>
                  <a:pt x="1471290" y="103128"/>
                </a:lnTo>
                <a:lnTo>
                  <a:pt x="1395663" y="13751"/>
                </a:lnTo>
                <a:lnTo>
                  <a:pt x="1003778" y="0"/>
                </a:lnTo>
                <a:lnTo>
                  <a:pt x="577516" y="0"/>
                </a:lnTo>
                <a:lnTo>
                  <a:pt x="137504" y="0"/>
                </a:lnTo>
                <a:lnTo>
                  <a:pt x="0" y="426262"/>
                </a:lnTo>
                <a:lnTo>
                  <a:pt x="275008" y="378136"/>
                </a:lnTo>
                <a:lnTo>
                  <a:pt x="749396" y="419387"/>
                </a:lnTo>
                <a:lnTo>
                  <a:pt x="1216908" y="398761"/>
                </a:lnTo>
                <a:lnTo>
                  <a:pt x="1760048" y="556891"/>
                </a:lnTo>
              </a:path>
            </a:pathLst>
          </a:custGeom>
          <a:solidFill>
            <a:srgbClr val="FFFF00">
              <a:alpha val="8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3" name="Freeform 22"/>
          <p:cNvSpPr/>
          <p:nvPr/>
        </p:nvSpPr>
        <p:spPr bwMode="auto">
          <a:xfrm>
            <a:off x="2851950" y="4825171"/>
            <a:ext cx="2475755" cy="268133"/>
          </a:xfrm>
          <a:custGeom>
            <a:avLst/>
            <a:gdLst>
              <a:gd name="connsiteX0" fmla="*/ 1883802 w 1904427"/>
              <a:gd name="connsiteY0" fmla="*/ 137504 h 206256"/>
              <a:gd name="connsiteX1" fmla="*/ 1883802 w 1904427"/>
              <a:gd name="connsiteY1" fmla="*/ 137504 h 206256"/>
              <a:gd name="connsiteX2" fmla="*/ 1787549 w 1904427"/>
              <a:gd name="connsiteY2" fmla="*/ 116878 h 206256"/>
              <a:gd name="connsiteX3" fmla="*/ 1375038 w 1904427"/>
              <a:gd name="connsiteY3" fmla="*/ 55002 h 206256"/>
              <a:gd name="connsiteX4" fmla="*/ 818147 w 1904427"/>
              <a:gd name="connsiteY4" fmla="*/ 0 h 206256"/>
              <a:gd name="connsiteX5" fmla="*/ 364385 w 1904427"/>
              <a:gd name="connsiteY5" fmla="*/ 6875 h 206256"/>
              <a:gd name="connsiteX6" fmla="*/ 61877 w 1904427"/>
              <a:gd name="connsiteY6" fmla="*/ 55002 h 206256"/>
              <a:gd name="connsiteX7" fmla="*/ 0 w 1904427"/>
              <a:gd name="connsiteY7" fmla="*/ 206256 h 206256"/>
              <a:gd name="connsiteX8" fmla="*/ 1904427 w 1904427"/>
              <a:gd name="connsiteY8" fmla="*/ 206256 h 206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4427" h="206256">
                <a:moveTo>
                  <a:pt x="1883802" y="137504"/>
                </a:moveTo>
                <a:lnTo>
                  <a:pt x="1883802" y="137504"/>
                </a:lnTo>
                <a:lnTo>
                  <a:pt x="1787549" y="116878"/>
                </a:lnTo>
                <a:lnTo>
                  <a:pt x="1375038" y="55002"/>
                </a:lnTo>
                <a:lnTo>
                  <a:pt x="818147" y="0"/>
                </a:lnTo>
                <a:lnTo>
                  <a:pt x="364385" y="6875"/>
                </a:lnTo>
                <a:lnTo>
                  <a:pt x="61877" y="55002"/>
                </a:lnTo>
                <a:lnTo>
                  <a:pt x="0" y="206256"/>
                </a:lnTo>
                <a:lnTo>
                  <a:pt x="1904427" y="206256"/>
                </a:lnTo>
              </a:path>
            </a:pathLst>
          </a:custGeom>
          <a:solidFill>
            <a:srgbClr val="FFFF00">
              <a:alpha val="8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Freeform 23"/>
          <p:cNvSpPr/>
          <p:nvPr/>
        </p:nvSpPr>
        <p:spPr bwMode="auto">
          <a:xfrm>
            <a:off x="1555535" y="4208888"/>
            <a:ext cx="1503555" cy="685573"/>
          </a:xfrm>
          <a:custGeom>
            <a:avLst/>
            <a:gdLst>
              <a:gd name="connsiteX0" fmla="*/ 0 w 1156581"/>
              <a:gd name="connsiteY0" fmla="*/ 0 h 527364"/>
              <a:gd name="connsiteX1" fmla="*/ 167490 w 1156581"/>
              <a:gd name="connsiteY1" fmla="*/ 4526 h 527364"/>
              <a:gd name="connsiteX2" fmla="*/ 463990 w 1156581"/>
              <a:gd name="connsiteY2" fmla="*/ 47530 h 527364"/>
              <a:gd name="connsiteX3" fmla="*/ 611109 w 1156581"/>
              <a:gd name="connsiteY3" fmla="*/ 65637 h 527364"/>
              <a:gd name="connsiteX4" fmla="*/ 771808 w 1156581"/>
              <a:gd name="connsiteY4" fmla="*/ 99588 h 527364"/>
              <a:gd name="connsiteX5" fmla="*/ 921190 w 1156581"/>
              <a:gd name="connsiteY5" fmla="*/ 140328 h 527364"/>
              <a:gd name="connsiteX6" fmla="*/ 1009462 w 1156581"/>
              <a:gd name="connsiteY6" fmla="*/ 176542 h 527364"/>
              <a:gd name="connsiteX7" fmla="*/ 1093206 w 1156581"/>
              <a:gd name="connsiteY7" fmla="*/ 172015 h 527364"/>
              <a:gd name="connsiteX8" fmla="*/ 1156581 w 1156581"/>
              <a:gd name="connsiteY8" fmla="*/ 142592 h 527364"/>
              <a:gd name="connsiteX9" fmla="*/ 1063783 w 1156581"/>
              <a:gd name="connsiteY9" fmla="*/ 511520 h 527364"/>
              <a:gd name="connsiteX10" fmla="*/ 925717 w 1156581"/>
              <a:gd name="connsiteY10" fmla="*/ 527364 h 527364"/>
              <a:gd name="connsiteX11" fmla="*/ 814812 w 1156581"/>
              <a:gd name="connsiteY11" fmla="*/ 504730 h 527364"/>
              <a:gd name="connsiteX12" fmla="*/ 604319 w 1156581"/>
              <a:gd name="connsiteY12" fmla="*/ 463990 h 527364"/>
              <a:gd name="connsiteX13" fmla="*/ 443620 w 1156581"/>
              <a:gd name="connsiteY13" fmla="*/ 434566 h 527364"/>
              <a:gd name="connsiteX14" fmla="*/ 244444 w 1156581"/>
              <a:gd name="connsiteY14" fmla="*/ 423249 h 527364"/>
              <a:gd name="connsiteX15" fmla="*/ 11317 w 1156581"/>
              <a:gd name="connsiteY15" fmla="*/ 407406 h 527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6581" h="527364">
                <a:moveTo>
                  <a:pt x="0" y="0"/>
                </a:moveTo>
                <a:lnTo>
                  <a:pt x="167490" y="4526"/>
                </a:lnTo>
                <a:lnTo>
                  <a:pt x="463990" y="47530"/>
                </a:lnTo>
                <a:lnTo>
                  <a:pt x="611109" y="65637"/>
                </a:lnTo>
                <a:lnTo>
                  <a:pt x="771808" y="99588"/>
                </a:lnTo>
                <a:lnTo>
                  <a:pt x="921190" y="140328"/>
                </a:lnTo>
                <a:lnTo>
                  <a:pt x="1009462" y="176542"/>
                </a:lnTo>
                <a:lnTo>
                  <a:pt x="1093206" y="172015"/>
                </a:lnTo>
                <a:lnTo>
                  <a:pt x="1156581" y="142592"/>
                </a:lnTo>
                <a:lnTo>
                  <a:pt x="1063783" y="511520"/>
                </a:lnTo>
                <a:lnTo>
                  <a:pt x="925717" y="527364"/>
                </a:lnTo>
                <a:lnTo>
                  <a:pt x="814812" y="504730"/>
                </a:lnTo>
                <a:lnTo>
                  <a:pt x="604319" y="463990"/>
                </a:lnTo>
                <a:lnTo>
                  <a:pt x="443620" y="434566"/>
                </a:lnTo>
                <a:lnTo>
                  <a:pt x="244444" y="423249"/>
                </a:lnTo>
                <a:lnTo>
                  <a:pt x="11317" y="407406"/>
                </a:lnTo>
              </a:path>
            </a:pathLst>
          </a:custGeom>
          <a:solidFill>
            <a:srgbClr val="FFFF00">
              <a:alpha val="8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Freeform 24"/>
          <p:cNvSpPr/>
          <p:nvPr/>
        </p:nvSpPr>
        <p:spPr bwMode="auto">
          <a:xfrm>
            <a:off x="1532609" y="2546853"/>
            <a:ext cx="1968818" cy="639763"/>
          </a:xfrm>
          <a:custGeom>
            <a:avLst/>
            <a:gdLst>
              <a:gd name="connsiteX0" fmla="*/ 0 w 1514475"/>
              <a:gd name="connsiteY0" fmla="*/ 0 h 492125"/>
              <a:gd name="connsiteX1" fmla="*/ 161925 w 1514475"/>
              <a:gd name="connsiteY1" fmla="*/ 25400 h 492125"/>
              <a:gd name="connsiteX2" fmla="*/ 339725 w 1514475"/>
              <a:gd name="connsiteY2" fmla="*/ 41275 h 492125"/>
              <a:gd name="connsiteX3" fmla="*/ 644525 w 1514475"/>
              <a:gd name="connsiteY3" fmla="*/ 114300 h 492125"/>
              <a:gd name="connsiteX4" fmla="*/ 936625 w 1514475"/>
              <a:gd name="connsiteY4" fmla="*/ 155575 h 492125"/>
              <a:gd name="connsiteX5" fmla="*/ 1146175 w 1514475"/>
              <a:gd name="connsiteY5" fmla="*/ 161925 h 492125"/>
              <a:gd name="connsiteX6" fmla="*/ 1190625 w 1514475"/>
              <a:gd name="connsiteY6" fmla="*/ 171450 h 492125"/>
              <a:gd name="connsiteX7" fmla="*/ 1377950 w 1514475"/>
              <a:gd name="connsiteY7" fmla="*/ 180975 h 492125"/>
              <a:gd name="connsiteX8" fmla="*/ 1514475 w 1514475"/>
              <a:gd name="connsiteY8" fmla="*/ 187325 h 492125"/>
              <a:gd name="connsiteX9" fmla="*/ 1431925 w 1514475"/>
              <a:gd name="connsiteY9" fmla="*/ 492125 h 492125"/>
              <a:gd name="connsiteX10" fmla="*/ 558800 w 1514475"/>
              <a:gd name="connsiteY10" fmla="*/ 492125 h 492125"/>
              <a:gd name="connsiteX11" fmla="*/ 409575 w 1514475"/>
              <a:gd name="connsiteY11" fmla="*/ 457200 h 492125"/>
              <a:gd name="connsiteX12" fmla="*/ 247650 w 1514475"/>
              <a:gd name="connsiteY12" fmla="*/ 450850 h 492125"/>
              <a:gd name="connsiteX13" fmla="*/ 9525 w 1514475"/>
              <a:gd name="connsiteY13" fmla="*/ 419100 h 492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4475" h="492125">
                <a:moveTo>
                  <a:pt x="0" y="0"/>
                </a:moveTo>
                <a:lnTo>
                  <a:pt x="161925" y="25400"/>
                </a:lnTo>
                <a:lnTo>
                  <a:pt x="339725" y="41275"/>
                </a:lnTo>
                <a:lnTo>
                  <a:pt x="644525" y="114300"/>
                </a:lnTo>
                <a:lnTo>
                  <a:pt x="936625" y="155575"/>
                </a:lnTo>
                <a:lnTo>
                  <a:pt x="1146175" y="161925"/>
                </a:lnTo>
                <a:lnTo>
                  <a:pt x="1190625" y="171450"/>
                </a:lnTo>
                <a:lnTo>
                  <a:pt x="1377950" y="180975"/>
                </a:lnTo>
                <a:lnTo>
                  <a:pt x="1514475" y="187325"/>
                </a:lnTo>
                <a:lnTo>
                  <a:pt x="1431925" y="492125"/>
                </a:lnTo>
                <a:lnTo>
                  <a:pt x="558800" y="492125"/>
                </a:lnTo>
                <a:lnTo>
                  <a:pt x="409575" y="457200"/>
                </a:lnTo>
                <a:lnTo>
                  <a:pt x="247650" y="450850"/>
                </a:lnTo>
                <a:lnTo>
                  <a:pt x="9525" y="419100"/>
                </a:lnTo>
              </a:path>
            </a:pathLst>
          </a:custGeom>
          <a:solidFill>
            <a:srgbClr val="FF0000">
              <a:alpha val="69804"/>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Freeform 25"/>
          <p:cNvSpPr/>
          <p:nvPr/>
        </p:nvSpPr>
        <p:spPr bwMode="auto">
          <a:xfrm>
            <a:off x="1561502" y="4197854"/>
            <a:ext cx="1457008" cy="235268"/>
          </a:xfrm>
          <a:custGeom>
            <a:avLst/>
            <a:gdLst>
              <a:gd name="connsiteX0" fmla="*/ 1120775 w 1120775"/>
              <a:gd name="connsiteY0" fmla="*/ 180975 h 180975"/>
              <a:gd name="connsiteX1" fmla="*/ 0 w 1120775"/>
              <a:gd name="connsiteY1" fmla="*/ 180975 h 180975"/>
              <a:gd name="connsiteX2" fmla="*/ 0 w 1120775"/>
              <a:gd name="connsiteY2" fmla="*/ 0 h 180975"/>
              <a:gd name="connsiteX3" fmla="*/ 203200 w 1120775"/>
              <a:gd name="connsiteY3" fmla="*/ 31750 h 180975"/>
              <a:gd name="connsiteX4" fmla="*/ 434975 w 1120775"/>
              <a:gd name="connsiteY4" fmla="*/ 57150 h 180975"/>
              <a:gd name="connsiteX5" fmla="*/ 657225 w 1120775"/>
              <a:gd name="connsiteY5" fmla="*/ 79375 h 180975"/>
              <a:gd name="connsiteX6" fmla="*/ 800100 w 1120775"/>
              <a:gd name="connsiteY6" fmla="*/ 117475 h 180975"/>
              <a:gd name="connsiteX7" fmla="*/ 958850 w 1120775"/>
              <a:gd name="connsiteY7" fmla="*/ 168275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0775" h="180975">
                <a:moveTo>
                  <a:pt x="1120775" y="180975"/>
                </a:moveTo>
                <a:lnTo>
                  <a:pt x="0" y="180975"/>
                </a:lnTo>
                <a:lnTo>
                  <a:pt x="0" y="0"/>
                </a:lnTo>
                <a:lnTo>
                  <a:pt x="203200" y="31750"/>
                </a:lnTo>
                <a:lnTo>
                  <a:pt x="434975" y="57150"/>
                </a:lnTo>
                <a:lnTo>
                  <a:pt x="657225" y="79375"/>
                </a:lnTo>
                <a:lnTo>
                  <a:pt x="800100" y="117475"/>
                </a:lnTo>
                <a:lnTo>
                  <a:pt x="958850" y="168275"/>
                </a:lnTo>
              </a:path>
            </a:pathLst>
          </a:custGeom>
          <a:solidFill>
            <a:srgbClr val="FF0000">
              <a:alpha val="8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7" name="Freeform 26"/>
          <p:cNvSpPr/>
          <p:nvPr/>
        </p:nvSpPr>
        <p:spPr bwMode="auto">
          <a:xfrm>
            <a:off x="2834075" y="1473517"/>
            <a:ext cx="1027840" cy="3744916"/>
          </a:xfrm>
          <a:custGeom>
            <a:avLst/>
            <a:gdLst>
              <a:gd name="connsiteX0" fmla="*/ 790646 w 790646"/>
              <a:gd name="connsiteY0" fmla="*/ 0 h 2880704"/>
              <a:gd name="connsiteX1" fmla="*/ 639392 w 790646"/>
              <a:gd name="connsiteY1" fmla="*/ 646267 h 2880704"/>
              <a:gd name="connsiteX2" fmla="*/ 357509 w 790646"/>
              <a:gd name="connsiteY2" fmla="*/ 1622544 h 2880704"/>
              <a:gd name="connsiteX3" fmla="*/ 0 w 790646"/>
              <a:gd name="connsiteY3" fmla="*/ 2880704 h 2880704"/>
            </a:gdLst>
            <a:ahLst/>
            <a:cxnLst>
              <a:cxn ang="0">
                <a:pos x="connsiteX0" y="connsiteY0"/>
              </a:cxn>
              <a:cxn ang="0">
                <a:pos x="connsiteX1" y="connsiteY1"/>
              </a:cxn>
              <a:cxn ang="0">
                <a:pos x="connsiteX2" y="connsiteY2"/>
              </a:cxn>
              <a:cxn ang="0">
                <a:pos x="connsiteX3" y="connsiteY3"/>
              </a:cxn>
            </a:cxnLst>
            <a:rect l="l" t="t" r="r" b="b"/>
            <a:pathLst>
              <a:path w="790646" h="2880704">
                <a:moveTo>
                  <a:pt x="790646" y="0"/>
                </a:moveTo>
                <a:cubicBezTo>
                  <a:pt x="751114" y="187921"/>
                  <a:pt x="711582" y="375843"/>
                  <a:pt x="639392" y="646267"/>
                </a:cubicBezTo>
                <a:cubicBezTo>
                  <a:pt x="567202" y="916691"/>
                  <a:pt x="464074" y="1250138"/>
                  <a:pt x="357509" y="1622544"/>
                </a:cubicBezTo>
                <a:cubicBezTo>
                  <a:pt x="250944" y="1994950"/>
                  <a:pt x="125472" y="2437827"/>
                  <a:pt x="0" y="2880704"/>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nvGrpSpPr>
          <p:cNvPr id="4" name="Group 3"/>
          <p:cNvGrpSpPr/>
          <p:nvPr/>
        </p:nvGrpSpPr>
        <p:grpSpPr>
          <a:xfrm>
            <a:off x="3167266" y="3349905"/>
            <a:ext cx="5933286" cy="1458705"/>
            <a:chOff x="2997582" y="3349905"/>
            <a:chExt cx="5933286" cy="1458705"/>
          </a:xfrm>
        </p:grpSpPr>
        <p:sp>
          <p:nvSpPr>
            <p:cNvPr id="44" name="Rectangle 3"/>
            <p:cNvSpPr txBox="1">
              <a:spLocks noChangeArrowheads="1"/>
            </p:cNvSpPr>
            <p:nvPr/>
          </p:nvSpPr>
          <p:spPr bwMode="auto">
            <a:xfrm>
              <a:off x="5679131" y="3349905"/>
              <a:ext cx="3251737" cy="7723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eaLnBrk="1" hangingPunct="1">
                <a:lnSpc>
                  <a:spcPct val="90000"/>
                </a:lnSpc>
                <a:spcBef>
                  <a:spcPts val="2000"/>
                </a:spcBef>
                <a:defRPr/>
              </a:pPr>
              <a:r>
                <a:rPr lang="en-US" altLang="en-US" sz="2000" kern="0" dirty="0" smtClean="0">
                  <a:latin typeface="+mn-lt"/>
                </a:rPr>
                <a:t>Possible sand-sand juxtaposition makes cross-fault leak a high risk</a:t>
              </a:r>
              <a:endParaRPr lang="en-US" altLang="en-US" sz="2000" kern="0" dirty="0">
                <a:latin typeface="+mn-lt"/>
              </a:endParaRPr>
            </a:p>
          </p:txBody>
        </p:sp>
        <p:sp>
          <p:nvSpPr>
            <p:cNvPr id="45" name="Freeform 44"/>
            <p:cNvSpPr/>
            <p:nvPr/>
          </p:nvSpPr>
          <p:spPr bwMode="auto">
            <a:xfrm>
              <a:off x="2997582" y="4303868"/>
              <a:ext cx="3334466" cy="504742"/>
            </a:xfrm>
            <a:custGeom>
              <a:avLst/>
              <a:gdLst>
                <a:gd name="connsiteX0" fmla="*/ 0 w 3334466"/>
                <a:gd name="connsiteY0" fmla="*/ 220006 h 504742"/>
                <a:gd name="connsiteX1" fmla="*/ 1588168 w 3334466"/>
                <a:gd name="connsiteY1" fmla="*/ 501888 h 504742"/>
                <a:gd name="connsiteX2" fmla="*/ 2475068 w 3334466"/>
                <a:gd name="connsiteY2" fmla="*/ 343759 h 504742"/>
                <a:gd name="connsiteX3" fmla="*/ 3334466 w 3334466"/>
                <a:gd name="connsiteY3" fmla="*/ 0 h 504742"/>
              </a:gdLst>
              <a:ahLst/>
              <a:cxnLst>
                <a:cxn ang="0">
                  <a:pos x="connsiteX0" y="connsiteY0"/>
                </a:cxn>
                <a:cxn ang="0">
                  <a:pos x="connsiteX1" y="connsiteY1"/>
                </a:cxn>
                <a:cxn ang="0">
                  <a:pos x="connsiteX2" y="connsiteY2"/>
                </a:cxn>
                <a:cxn ang="0">
                  <a:pos x="connsiteX3" y="connsiteY3"/>
                </a:cxn>
              </a:cxnLst>
              <a:rect l="l" t="t" r="r" b="b"/>
              <a:pathLst>
                <a:path w="3334466" h="504742">
                  <a:moveTo>
                    <a:pt x="0" y="220006"/>
                  </a:moveTo>
                  <a:cubicBezTo>
                    <a:pt x="587828" y="350634"/>
                    <a:pt x="1175657" y="481262"/>
                    <a:pt x="1588168" y="501888"/>
                  </a:cubicBezTo>
                  <a:cubicBezTo>
                    <a:pt x="2000679" y="522514"/>
                    <a:pt x="2184018" y="427407"/>
                    <a:pt x="2475068" y="343759"/>
                  </a:cubicBezTo>
                  <a:cubicBezTo>
                    <a:pt x="2766118" y="260111"/>
                    <a:pt x="3050292" y="130055"/>
                    <a:pt x="3334466" y="0"/>
                  </a:cubicBezTo>
                </a:path>
              </a:pathLst>
            </a:custGeom>
            <a:noFill/>
            <a:ln w="57150" cap="flat" cmpd="sng" algn="ctr">
              <a:solidFill>
                <a:srgbClr val="C0000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3" name="Group 2"/>
          <p:cNvGrpSpPr/>
          <p:nvPr/>
        </p:nvGrpSpPr>
        <p:grpSpPr>
          <a:xfrm>
            <a:off x="3593784" y="1726622"/>
            <a:ext cx="5355515" cy="1548356"/>
            <a:chOff x="3424100" y="1726622"/>
            <a:chExt cx="5355515" cy="1548356"/>
          </a:xfrm>
        </p:grpSpPr>
        <p:sp>
          <p:nvSpPr>
            <p:cNvPr id="17" name="Rectangle 3"/>
            <p:cNvSpPr txBox="1">
              <a:spLocks noChangeArrowheads="1"/>
            </p:cNvSpPr>
            <p:nvPr/>
          </p:nvSpPr>
          <p:spPr bwMode="auto">
            <a:xfrm>
              <a:off x="5803995" y="1726622"/>
              <a:ext cx="2975620" cy="7723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eaLnBrk="1" hangingPunct="1">
                <a:lnSpc>
                  <a:spcPct val="90000"/>
                </a:lnSpc>
                <a:spcBef>
                  <a:spcPts val="2000"/>
                </a:spcBef>
                <a:defRPr/>
              </a:pPr>
              <a:r>
                <a:rPr lang="en-US" altLang="en-US" sz="2000" kern="0" dirty="0" smtClean="0">
                  <a:latin typeface="+mn-lt"/>
                </a:rPr>
                <a:t>Sand-shale juxtaposition makes cross-fault leak a low risk</a:t>
              </a:r>
              <a:endParaRPr lang="en-US" altLang="en-US" sz="2000" kern="0" dirty="0">
                <a:latin typeface="+mn-lt"/>
              </a:endParaRPr>
            </a:p>
          </p:txBody>
        </p:sp>
        <p:sp>
          <p:nvSpPr>
            <p:cNvPr id="46" name="Freeform 45"/>
            <p:cNvSpPr/>
            <p:nvPr/>
          </p:nvSpPr>
          <p:spPr bwMode="auto">
            <a:xfrm>
              <a:off x="3424100" y="2770236"/>
              <a:ext cx="3334466" cy="504742"/>
            </a:xfrm>
            <a:custGeom>
              <a:avLst/>
              <a:gdLst>
                <a:gd name="connsiteX0" fmla="*/ 0 w 3334466"/>
                <a:gd name="connsiteY0" fmla="*/ 220006 h 504742"/>
                <a:gd name="connsiteX1" fmla="*/ 1588168 w 3334466"/>
                <a:gd name="connsiteY1" fmla="*/ 501888 h 504742"/>
                <a:gd name="connsiteX2" fmla="*/ 2475068 w 3334466"/>
                <a:gd name="connsiteY2" fmla="*/ 343759 h 504742"/>
                <a:gd name="connsiteX3" fmla="*/ 3334466 w 3334466"/>
                <a:gd name="connsiteY3" fmla="*/ 0 h 504742"/>
              </a:gdLst>
              <a:ahLst/>
              <a:cxnLst>
                <a:cxn ang="0">
                  <a:pos x="connsiteX0" y="connsiteY0"/>
                </a:cxn>
                <a:cxn ang="0">
                  <a:pos x="connsiteX1" y="connsiteY1"/>
                </a:cxn>
                <a:cxn ang="0">
                  <a:pos x="connsiteX2" y="connsiteY2"/>
                </a:cxn>
                <a:cxn ang="0">
                  <a:pos x="connsiteX3" y="connsiteY3"/>
                </a:cxn>
              </a:cxnLst>
              <a:rect l="l" t="t" r="r" b="b"/>
              <a:pathLst>
                <a:path w="3334466" h="504742">
                  <a:moveTo>
                    <a:pt x="0" y="220006"/>
                  </a:moveTo>
                  <a:cubicBezTo>
                    <a:pt x="587828" y="350634"/>
                    <a:pt x="1175657" y="481262"/>
                    <a:pt x="1588168" y="501888"/>
                  </a:cubicBezTo>
                  <a:cubicBezTo>
                    <a:pt x="2000679" y="522514"/>
                    <a:pt x="2184018" y="427407"/>
                    <a:pt x="2475068" y="343759"/>
                  </a:cubicBezTo>
                  <a:cubicBezTo>
                    <a:pt x="2766118" y="260111"/>
                    <a:pt x="3050292" y="130055"/>
                    <a:pt x="3334466" y="0"/>
                  </a:cubicBezTo>
                </a:path>
              </a:pathLst>
            </a:custGeom>
            <a:noFill/>
            <a:ln w="57150" cap="flat" cmpd="sng" algn="ctr">
              <a:solidFill>
                <a:srgbClr val="C0000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29" name="Rectangle 3"/>
          <p:cNvSpPr txBox="1">
            <a:spLocks noChangeArrowheads="1"/>
          </p:cNvSpPr>
          <p:nvPr/>
        </p:nvSpPr>
        <p:spPr bwMode="auto">
          <a:xfrm>
            <a:off x="-67935" y="2414292"/>
            <a:ext cx="1812408" cy="7723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eaLnBrk="1" hangingPunct="1">
              <a:lnSpc>
                <a:spcPct val="90000"/>
              </a:lnSpc>
              <a:spcBef>
                <a:spcPts val="2000"/>
              </a:spcBef>
              <a:defRPr/>
            </a:pPr>
            <a:r>
              <a:rPr lang="en-US" altLang="en-US" sz="2000" kern="0" dirty="0" smtClean="0">
                <a:latin typeface="+mn-lt"/>
              </a:rPr>
              <a:t>Fault may NOT control fill level</a:t>
            </a:r>
            <a:endParaRPr lang="en-US" altLang="en-US" sz="2000" kern="0" dirty="0">
              <a:latin typeface="+mn-lt"/>
            </a:endParaRPr>
          </a:p>
        </p:txBody>
      </p:sp>
      <p:sp>
        <p:nvSpPr>
          <p:cNvPr id="30" name="Rectangle 3"/>
          <p:cNvSpPr txBox="1">
            <a:spLocks noChangeArrowheads="1"/>
          </p:cNvSpPr>
          <p:nvPr/>
        </p:nvSpPr>
        <p:spPr bwMode="auto">
          <a:xfrm>
            <a:off x="-67935" y="4131162"/>
            <a:ext cx="1812408" cy="7723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eaLnBrk="1" hangingPunct="1">
              <a:lnSpc>
                <a:spcPct val="90000"/>
              </a:lnSpc>
              <a:spcBef>
                <a:spcPts val="2000"/>
              </a:spcBef>
              <a:defRPr/>
            </a:pPr>
            <a:r>
              <a:rPr lang="en-US" altLang="en-US" sz="2000" kern="0" dirty="0" smtClean="0">
                <a:latin typeface="+mn-lt"/>
              </a:rPr>
              <a:t>Fault MAY control fill level</a:t>
            </a:r>
            <a:endParaRPr lang="en-US" altLang="en-US" sz="2000" kern="0" dirty="0">
              <a:latin typeface="+mn-lt"/>
            </a:endParaRPr>
          </a:p>
        </p:txBody>
      </p:sp>
      <p:grpSp>
        <p:nvGrpSpPr>
          <p:cNvPr id="8" name="Group 7"/>
          <p:cNvGrpSpPr/>
          <p:nvPr/>
        </p:nvGrpSpPr>
        <p:grpSpPr>
          <a:xfrm>
            <a:off x="2981195" y="3875964"/>
            <a:ext cx="1966118" cy="570776"/>
            <a:chOff x="2981195" y="3875964"/>
            <a:chExt cx="1966118" cy="570776"/>
          </a:xfrm>
        </p:grpSpPr>
        <p:cxnSp>
          <p:nvCxnSpPr>
            <p:cNvPr id="31" name="Straight Arrow Connector 30"/>
            <p:cNvCxnSpPr/>
            <p:nvPr/>
          </p:nvCxnSpPr>
          <p:spPr bwMode="auto">
            <a:xfrm flipH="1">
              <a:off x="2981195" y="4208745"/>
              <a:ext cx="313150" cy="237995"/>
            </a:xfrm>
            <a:prstGeom prst="straightConnector1">
              <a:avLst/>
            </a:prstGeom>
            <a:solidFill>
              <a:schemeClr val="accent1"/>
            </a:solidFill>
            <a:ln w="57150" cap="flat" cmpd="sng" algn="ctr">
              <a:solidFill>
                <a:srgbClr val="FF000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Freeform 6"/>
            <p:cNvSpPr/>
            <p:nvPr/>
          </p:nvSpPr>
          <p:spPr bwMode="auto">
            <a:xfrm>
              <a:off x="3193576" y="3875964"/>
              <a:ext cx="1753737" cy="163773"/>
            </a:xfrm>
            <a:custGeom>
              <a:avLst/>
              <a:gdLst>
                <a:gd name="connsiteX0" fmla="*/ 1753737 w 1753737"/>
                <a:gd name="connsiteY0" fmla="*/ 163773 h 163773"/>
                <a:gd name="connsiteX1" fmla="*/ 0 w 1753737"/>
                <a:gd name="connsiteY1" fmla="*/ 163773 h 163773"/>
                <a:gd name="connsiteX2" fmla="*/ 47767 w 1753737"/>
                <a:gd name="connsiteY2" fmla="*/ 20472 h 163773"/>
                <a:gd name="connsiteX3" fmla="*/ 641445 w 1753737"/>
                <a:gd name="connsiteY3" fmla="*/ 0 h 163773"/>
                <a:gd name="connsiteX4" fmla="*/ 1269242 w 1753737"/>
                <a:gd name="connsiteY4" fmla="*/ 20472 h 163773"/>
                <a:gd name="connsiteX5" fmla="*/ 1501254 w 1753737"/>
                <a:gd name="connsiteY5" fmla="*/ 34120 h 163773"/>
                <a:gd name="connsiteX6" fmla="*/ 1624084 w 1753737"/>
                <a:gd name="connsiteY6" fmla="*/ 34120 h 163773"/>
                <a:gd name="connsiteX7" fmla="*/ 1685499 w 1753737"/>
                <a:gd name="connsiteY7" fmla="*/ 54591 h 163773"/>
                <a:gd name="connsiteX8" fmla="*/ 1753737 w 1753737"/>
                <a:gd name="connsiteY8" fmla="*/ 163773 h 16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3737" h="163773">
                  <a:moveTo>
                    <a:pt x="1753737" y="163773"/>
                  </a:moveTo>
                  <a:lnTo>
                    <a:pt x="0" y="163773"/>
                  </a:lnTo>
                  <a:lnTo>
                    <a:pt x="47767" y="20472"/>
                  </a:lnTo>
                  <a:lnTo>
                    <a:pt x="641445" y="0"/>
                  </a:lnTo>
                  <a:lnTo>
                    <a:pt x="1269242" y="20472"/>
                  </a:lnTo>
                  <a:lnTo>
                    <a:pt x="1501254" y="34120"/>
                  </a:lnTo>
                  <a:lnTo>
                    <a:pt x="1624084" y="34120"/>
                  </a:lnTo>
                  <a:lnTo>
                    <a:pt x="1685499" y="54591"/>
                  </a:lnTo>
                  <a:lnTo>
                    <a:pt x="1753737" y="163773"/>
                  </a:lnTo>
                  <a:close/>
                </a:path>
              </a:pathLst>
            </a:cu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cxnSp>
        <p:nvCxnSpPr>
          <p:cNvPr id="32" name="Straight Arrow Connector 31"/>
          <p:cNvCxnSpPr/>
          <p:nvPr/>
        </p:nvCxnSpPr>
        <p:spPr bwMode="auto">
          <a:xfrm flipH="1">
            <a:off x="5185611" y="3807692"/>
            <a:ext cx="486976" cy="295076"/>
          </a:xfrm>
          <a:prstGeom prst="straightConnector1">
            <a:avLst/>
          </a:prstGeom>
          <a:solidFill>
            <a:schemeClr val="accent1"/>
          </a:solidFill>
          <a:ln w="57150" cap="flat" cmpd="sng" algn="ctr">
            <a:solidFill>
              <a:srgbClr val="FF000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8190041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par>
                          <p:cTn id="23" fill="hold">
                            <p:stCondLst>
                              <p:cond delay="500"/>
                            </p:stCondLst>
                            <p:childTnLst>
                              <p:par>
                                <p:cTn id="24" presetID="2" presetClass="entr" presetSubtype="4" fill="hold" grpId="0"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ppt_x"/>
                                          </p:val>
                                        </p:tav>
                                        <p:tav tm="100000">
                                          <p:val>
                                            <p:strVal val="#ppt_x"/>
                                          </p:val>
                                        </p:tav>
                                      </p:tavLst>
                                    </p:anim>
                                    <p:anim calcmode="lin" valueType="num">
                                      <p:cBhvr additive="base">
                                        <p:cTn id="27"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childTnLst>
                                </p:cTn>
                              </p:par>
                            </p:childTnLst>
                          </p:cTn>
                        </p:par>
                        <p:par>
                          <p:cTn id="42" fill="hold">
                            <p:stCondLst>
                              <p:cond delay="0"/>
                            </p:stCondLst>
                            <p:childTnLst>
                              <p:par>
                                <p:cTn id="43" presetID="22" presetClass="entr" presetSubtype="8"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2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animBg="1"/>
      <p:bldP spid="26" grpId="0" animBg="1"/>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4" name="Rectangle 4"/>
          <p:cNvSpPr>
            <a:spLocks noChangeArrowheads="1"/>
          </p:cNvSpPr>
          <p:nvPr/>
        </p:nvSpPr>
        <p:spPr bwMode="auto">
          <a:xfrm>
            <a:off x="449263" y="1054953"/>
            <a:ext cx="3168650" cy="2400387"/>
          </a:xfrm>
          <a:prstGeom prst="rect">
            <a:avLst/>
          </a:prstGeom>
          <a:solidFill>
            <a:schemeClr val="accent2">
              <a:lumMod val="60000"/>
              <a:lumOff val="40000"/>
            </a:schemeClr>
          </a:solidFill>
          <a:ln w="9525">
            <a:solidFill>
              <a:schemeClr val="tx1"/>
            </a:solidFill>
            <a:miter lim="800000"/>
            <a:headEnd/>
            <a:tailEnd/>
          </a:ln>
          <a:effectLst/>
        </p:spPr>
        <p:txBody>
          <a:bodyPr wrap="none" anchor="ctr"/>
          <a:lstStyle/>
          <a:p>
            <a:endParaRPr lang="en-US" dirty="0"/>
          </a:p>
        </p:txBody>
      </p:sp>
      <p:sp>
        <p:nvSpPr>
          <p:cNvPr id="6" name="Freeform 5"/>
          <p:cNvSpPr/>
          <p:nvPr/>
        </p:nvSpPr>
        <p:spPr bwMode="auto">
          <a:xfrm>
            <a:off x="444843" y="1050324"/>
            <a:ext cx="2730843" cy="2421925"/>
          </a:xfrm>
          <a:custGeom>
            <a:avLst/>
            <a:gdLst>
              <a:gd name="connsiteX0" fmla="*/ 2360141 w 2730843"/>
              <a:gd name="connsiteY0" fmla="*/ 0 h 2421925"/>
              <a:gd name="connsiteX1" fmla="*/ 0 w 2730843"/>
              <a:gd name="connsiteY1" fmla="*/ 0 h 2421925"/>
              <a:gd name="connsiteX2" fmla="*/ 0 w 2730843"/>
              <a:gd name="connsiteY2" fmla="*/ 2421925 h 2421925"/>
              <a:gd name="connsiteX3" fmla="*/ 766119 w 2730843"/>
              <a:gd name="connsiteY3" fmla="*/ 2421925 h 2421925"/>
              <a:gd name="connsiteX4" fmla="*/ 766119 w 2730843"/>
              <a:gd name="connsiteY4" fmla="*/ 2014152 h 2421925"/>
              <a:gd name="connsiteX5" fmla="*/ 864973 w 2730843"/>
              <a:gd name="connsiteY5" fmla="*/ 1705233 h 2421925"/>
              <a:gd name="connsiteX6" fmla="*/ 976184 w 2730843"/>
              <a:gd name="connsiteY6" fmla="*/ 1470454 h 2421925"/>
              <a:gd name="connsiteX7" fmla="*/ 1210962 w 2730843"/>
              <a:gd name="connsiteY7" fmla="*/ 1112108 h 2421925"/>
              <a:gd name="connsiteX8" fmla="*/ 1458098 w 2730843"/>
              <a:gd name="connsiteY8" fmla="*/ 877330 h 2421925"/>
              <a:gd name="connsiteX9" fmla="*/ 1816443 w 2730843"/>
              <a:gd name="connsiteY9" fmla="*/ 568411 h 2421925"/>
              <a:gd name="connsiteX10" fmla="*/ 2001795 w 2730843"/>
              <a:gd name="connsiteY10" fmla="*/ 370703 h 2421925"/>
              <a:gd name="connsiteX11" fmla="*/ 2446638 w 2730843"/>
              <a:gd name="connsiteY11" fmla="*/ 185352 h 2421925"/>
              <a:gd name="connsiteX12" fmla="*/ 2730843 w 2730843"/>
              <a:gd name="connsiteY12" fmla="*/ 86498 h 242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30843" h="2421925">
                <a:moveTo>
                  <a:pt x="2360141" y="0"/>
                </a:moveTo>
                <a:lnTo>
                  <a:pt x="0" y="0"/>
                </a:lnTo>
                <a:lnTo>
                  <a:pt x="0" y="2421925"/>
                </a:lnTo>
                <a:lnTo>
                  <a:pt x="766119" y="2421925"/>
                </a:lnTo>
                <a:lnTo>
                  <a:pt x="766119" y="2014152"/>
                </a:lnTo>
                <a:lnTo>
                  <a:pt x="864973" y="1705233"/>
                </a:lnTo>
                <a:lnTo>
                  <a:pt x="976184" y="1470454"/>
                </a:lnTo>
                <a:lnTo>
                  <a:pt x="1210962" y="1112108"/>
                </a:lnTo>
                <a:lnTo>
                  <a:pt x="1458098" y="877330"/>
                </a:lnTo>
                <a:lnTo>
                  <a:pt x="1816443" y="568411"/>
                </a:lnTo>
                <a:lnTo>
                  <a:pt x="2001795" y="370703"/>
                </a:lnTo>
                <a:lnTo>
                  <a:pt x="2446638" y="185352"/>
                </a:lnTo>
                <a:lnTo>
                  <a:pt x="2730843" y="86498"/>
                </a:lnTo>
              </a:path>
            </a:pathLst>
          </a:custGeom>
          <a:solidFill>
            <a:schemeClr val="accent2">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37602" name="Rectangle 2"/>
          <p:cNvSpPr>
            <a:spLocks noGrp="1" noChangeArrowheads="1"/>
          </p:cNvSpPr>
          <p:nvPr>
            <p:ph type="title"/>
          </p:nvPr>
        </p:nvSpPr>
        <p:spPr/>
        <p:txBody>
          <a:bodyPr/>
          <a:lstStyle/>
          <a:p>
            <a:r>
              <a:rPr lang="en-US" dirty="0" smtClean="0"/>
              <a:t>Cross-Fault Leak Analysis</a:t>
            </a:r>
            <a:endParaRPr lang="en-US" dirty="0"/>
          </a:p>
        </p:txBody>
      </p:sp>
      <p:sp>
        <p:nvSpPr>
          <p:cNvPr id="537605" name="Freeform 5"/>
          <p:cNvSpPr>
            <a:spLocks/>
          </p:cNvSpPr>
          <p:nvPr/>
        </p:nvSpPr>
        <p:spPr bwMode="auto">
          <a:xfrm>
            <a:off x="1196130" y="1100039"/>
            <a:ext cx="2061434" cy="2331856"/>
          </a:xfrm>
          <a:custGeom>
            <a:avLst/>
            <a:gdLst/>
            <a:ahLst/>
            <a:cxnLst>
              <a:cxn ang="0">
                <a:pos x="0" y="1293"/>
              </a:cxn>
              <a:cxn ang="0">
                <a:pos x="90" y="858"/>
              </a:cxn>
              <a:cxn ang="0">
                <a:pos x="448" y="346"/>
              </a:cxn>
              <a:cxn ang="0">
                <a:pos x="691" y="154"/>
              </a:cxn>
              <a:cxn ang="0">
                <a:pos x="1024" y="0"/>
              </a:cxn>
            </a:cxnLst>
            <a:rect l="0" t="0" r="r" b="b"/>
            <a:pathLst>
              <a:path w="1024" h="1293">
                <a:moveTo>
                  <a:pt x="0" y="1293"/>
                </a:moveTo>
                <a:cubicBezTo>
                  <a:pt x="7" y="1154"/>
                  <a:pt x="15" y="1016"/>
                  <a:pt x="90" y="858"/>
                </a:cubicBezTo>
                <a:cubicBezTo>
                  <a:pt x="165" y="700"/>
                  <a:pt x="348" y="463"/>
                  <a:pt x="448" y="346"/>
                </a:cubicBezTo>
                <a:cubicBezTo>
                  <a:pt x="548" y="229"/>
                  <a:pt x="595" y="212"/>
                  <a:pt x="691" y="154"/>
                </a:cubicBezTo>
                <a:cubicBezTo>
                  <a:pt x="787" y="96"/>
                  <a:pt x="905" y="48"/>
                  <a:pt x="1024" y="0"/>
                </a:cubicBezTo>
              </a:path>
            </a:pathLst>
          </a:custGeom>
          <a:noFill/>
          <a:ln w="76200" cmpd="sng">
            <a:solidFill>
              <a:srgbClr val="FF0066"/>
            </a:solidFill>
            <a:round/>
            <a:headEnd/>
            <a:tailEnd/>
          </a:ln>
          <a:effectLst/>
        </p:spPr>
        <p:txBody>
          <a:bodyPr/>
          <a:lstStyle/>
          <a:p>
            <a:endParaRPr lang="en-US" dirty="0"/>
          </a:p>
        </p:txBody>
      </p:sp>
      <p:sp>
        <p:nvSpPr>
          <p:cNvPr id="537606" name="Rectangle 6"/>
          <p:cNvSpPr>
            <a:spLocks noChangeArrowheads="1"/>
          </p:cNvSpPr>
          <p:nvPr/>
        </p:nvSpPr>
        <p:spPr bwMode="auto">
          <a:xfrm rot="18293060">
            <a:off x="1459093" y="2389042"/>
            <a:ext cx="194772" cy="112735"/>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7607" name="Rectangle 7"/>
          <p:cNvSpPr>
            <a:spLocks noChangeArrowheads="1"/>
          </p:cNvSpPr>
          <p:nvPr/>
        </p:nvSpPr>
        <p:spPr bwMode="auto">
          <a:xfrm rot="16630963">
            <a:off x="1177256" y="3038283"/>
            <a:ext cx="194772" cy="112735"/>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7608" name="Rectangle 8"/>
          <p:cNvSpPr>
            <a:spLocks noChangeArrowheads="1"/>
          </p:cNvSpPr>
          <p:nvPr/>
        </p:nvSpPr>
        <p:spPr bwMode="auto">
          <a:xfrm rot="20020269">
            <a:off x="2615380" y="1327273"/>
            <a:ext cx="217417" cy="100993"/>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7609" name="Rectangle 9"/>
          <p:cNvSpPr>
            <a:spLocks noChangeArrowheads="1"/>
          </p:cNvSpPr>
          <p:nvPr/>
        </p:nvSpPr>
        <p:spPr bwMode="auto">
          <a:xfrm rot="18642166">
            <a:off x="1950294" y="1804726"/>
            <a:ext cx="194772" cy="112735"/>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7610" name="Text Box 10"/>
          <p:cNvSpPr txBox="1">
            <a:spLocks noChangeArrowheads="1"/>
          </p:cNvSpPr>
          <p:nvPr/>
        </p:nvSpPr>
        <p:spPr bwMode="auto">
          <a:xfrm>
            <a:off x="453289" y="1065773"/>
            <a:ext cx="1002533" cy="304782"/>
          </a:xfrm>
          <a:prstGeom prst="rect">
            <a:avLst/>
          </a:prstGeom>
          <a:noFill/>
          <a:ln w="9525">
            <a:noFill/>
            <a:miter lim="800000"/>
            <a:headEnd/>
            <a:tailEnd/>
          </a:ln>
          <a:effectLst/>
        </p:spPr>
        <p:txBody>
          <a:bodyPr wrap="none">
            <a:spAutoFit/>
          </a:bodyPr>
          <a:lstStyle/>
          <a:p>
            <a:r>
              <a:rPr lang="en-US" sz="1400" b="1" dirty="0">
                <a:latin typeface="Arial" charset="0"/>
              </a:rPr>
              <a:t>High Side</a:t>
            </a:r>
          </a:p>
        </p:txBody>
      </p:sp>
      <p:sp>
        <p:nvSpPr>
          <p:cNvPr id="537611" name="Text Box 11"/>
          <p:cNvSpPr txBox="1">
            <a:spLocks noChangeArrowheads="1"/>
          </p:cNvSpPr>
          <p:nvPr/>
        </p:nvSpPr>
        <p:spPr bwMode="auto">
          <a:xfrm>
            <a:off x="2401989" y="3107275"/>
            <a:ext cx="962271" cy="304782"/>
          </a:xfrm>
          <a:prstGeom prst="rect">
            <a:avLst/>
          </a:prstGeom>
          <a:noFill/>
          <a:ln w="9525">
            <a:noFill/>
            <a:miter lim="800000"/>
            <a:headEnd/>
            <a:tailEnd/>
          </a:ln>
          <a:effectLst/>
        </p:spPr>
        <p:txBody>
          <a:bodyPr wrap="none">
            <a:spAutoFit/>
          </a:bodyPr>
          <a:lstStyle/>
          <a:p>
            <a:r>
              <a:rPr lang="en-US" sz="1400" b="1" dirty="0">
                <a:latin typeface="Arial" charset="0"/>
              </a:rPr>
              <a:t>Low Side</a:t>
            </a:r>
          </a:p>
        </p:txBody>
      </p:sp>
      <p:sp>
        <p:nvSpPr>
          <p:cNvPr id="537612" name="Line 12"/>
          <p:cNvSpPr>
            <a:spLocks noChangeShapeType="1"/>
          </p:cNvSpPr>
          <p:nvPr/>
        </p:nvSpPr>
        <p:spPr bwMode="auto">
          <a:xfrm>
            <a:off x="521735" y="2914306"/>
            <a:ext cx="2488216" cy="0"/>
          </a:xfrm>
          <a:prstGeom prst="line">
            <a:avLst/>
          </a:prstGeom>
          <a:noFill/>
          <a:ln w="38100">
            <a:solidFill>
              <a:schemeClr val="tx1"/>
            </a:solidFill>
            <a:round/>
            <a:headEnd/>
            <a:tailEnd/>
          </a:ln>
          <a:effectLst/>
        </p:spPr>
        <p:txBody>
          <a:bodyPr/>
          <a:lstStyle/>
          <a:p>
            <a:endParaRPr lang="en-US" dirty="0"/>
          </a:p>
        </p:txBody>
      </p:sp>
      <p:sp>
        <p:nvSpPr>
          <p:cNvPr id="537613" name="Text Box 13"/>
          <p:cNvSpPr txBox="1">
            <a:spLocks noChangeArrowheads="1"/>
          </p:cNvSpPr>
          <p:nvPr/>
        </p:nvSpPr>
        <p:spPr bwMode="auto">
          <a:xfrm>
            <a:off x="499591" y="2486889"/>
            <a:ext cx="342230" cy="367903"/>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7614" name="Text Box 14"/>
          <p:cNvSpPr txBox="1">
            <a:spLocks noChangeArrowheads="1"/>
          </p:cNvSpPr>
          <p:nvPr/>
        </p:nvSpPr>
        <p:spPr bwMode="auto">
          <a:xfrm>
            <a:off x="2701944" y="2522958"/>
            <a:ext cx="404637" cy="366100"/>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7615" name="Freeform 15"/>
          <p:cNvSpPr>
            <a:spLocks/>
          </p:cNvSpPr>
          <p:nvPr/>
        </p:nvSpPr>
        <p:spPr bwMode="auto">
          <a:xfrm>
            <a:off x="1498098" y="1294811"/>
            <a:ext cx="1868175" cy="2158725"/>
          </a:xfrm>
          <a:custGeom>
            <a:avLst/>
            <a:gdLst/>
            <a:ahLst/>
            <a:cxnLst>
              <a:cxn ang="0">
                <a:pos x="0" y="1293"/>
              </a:cxn>
              <a:cxn ang="0">
                <a:pos x="90" y="858"/>
              </a:cxn>
              <a:cxn ang="0">
                <a:pos x="448" y="346"/>
              </a:cxn>
              <a:cxn ang="0">
                <a:pos x="691" y="154"/>
              </a:cxn>
              <a:cxn ang="0">
                <a:pos x="1024" y="0"/>
              </a:cxn>
            </a:cxnLst>
            <a:rect l="0" t="0" r="r" b="b"/>
            <a:pathLst>
              <a:path w="1024" h="1293">
                <a:moveTo>
                  <a:pt x="0" y="1293"/>
                </a:moveTo>
                <a:cubicBezTo>
                  <a:pt x="7" y="1154"/>
                  <a:pt x="15" y="1016"/>
                  <a:pt x="90" y="858"/>
                </a:cubicBezTo>
                <a:cubicBezTo>
                  <a:pt x="165" y="700"/>
                  <a:pt x="348" y="463"/>
                  <a:pt x="448" y="346"/>
                </a:cubicBezTo>
                <a:cubicBezTo>
                  <a:pt x="548" y="229"/>
                  <a:pt x="595" y="212"/>
                  <a:pt x="691" y="154"/>
                </a:cubicBezTo>
                <a:cubicBezTo>
                  <a:pt x="787" y="96"/>
                  <a:pt x="905" y="48"/>
                  <a:pt x="1024" y="0"/>
                </a:cubicBezTo>
              </a:path>
            </a:pathLst>
          </a:custGeom>
          <a:noFill/>
          <a:ln w="38100" cmpd="sng">
            <a:solidFill>
              <a:schemeClr val="tx1"/>
            </a:solidFill>
            <a:round/>
            <a:headEnd/>
            <a:tailEnd/>
          </a:ln>
          <a:effectLst/>
        </p:spPr>
        <p:txBody>
          <a:bodyPr/>
          <a:lstStyle/>
          <a:p>
            <a:endParaRPr lang="en-US" dirty="0"/>
          </a:p>
        </p:txBody>
      </p:sp>
      <p:sp>
        <p:nvSpPr>
          <p:cNvPr id="537616" name="Freeform 16"/>
          <p:cNvSpPr>
            <a:spLocks/>
          </p:cNvSpPr>
          <p:nvPr/>
        </p:nvSpPr>
        <p:spPr bwMode="auto">
          <a:xfrm>
            <a:off x="906241" y="1143321"/>
            <a:ext cx="1783624" cy="2277753"/>
          </a:xfrm>
          <a:custGeom>
            <a:avLst/>
            <a:gdLst/>
            <a:ahLst/>
            <a:cxnLst>
              <a:cxn ang="0">
                <a:pos x="0" y="1293"/>
              </a:cxn>
              <a:cxn ang="0">
                <a:pos x="90" y="858"/>
              </a:cxn>
              <a:cxn ang="0">
                <a:pos x="448" y="346"/>
              </a:cxn>
              <a:cxn ang="0">
                <a:pos x="691" y="154"/>
              </a:cxn>
              <a:cxn ang="0">
                <a:pos x="1024" y="0"/>
              </a:cxn>
            </a:cxnLst>
            <a:rect l="0" t="0" r="r" b="b"/>
            <a:pathLst>
              <a:path w="1024" h="1293">
                <a:moveTo>
                  <a:pt x="0" y="1293"/>
                </a:moveTo>
                <a:cubicBezTo>
                  <a:pt x="7" y="1154"/>
                  <a:pt x="15" y="1016"/>
                  <a:pt x="90" y="858"/>
                </a:cubicBezTo>
                <a:cubicBezTo>
                  <a:pt x="165" y="700"/>
                  <a:pt x="348" y="463"/>
                  <a:pt x="448" y="346"/>
                </a:cubicBezTo>
                <a:cubicBezTo>
                  <a:pt x="548" y="229"/>
                  <a:pt x="595" y="212"/>
                  <a:pt x="691" y="154"/>
                </a:cubicBezTo>
                <a:cubicBezTo>
                  <a:pt x="787" y="96"/>
                  <a:pt x="905" y="48"/>
                  <a:pt x="1024" y="0"/>
                </a:cubicBezTo>
              </a:path>
            </a:pathLst>
          </a:custGeom>
          <a:noFill/>
          <a:ln w="38100" cmpd="sng">
            <a:solidFill>
              <a:schemeClr val="tx1"/>
            </a:solidFill>
            <a:round/>
            <a:headEnd/>
            <a:tailEnd/>
          </a:ln>
          <a:effectLst/>
        </p:spPr>
        <p:txBody>
          <a:bodyPr/>
          <a:lstStyle/>
          <a:p>
            <a:endParaRPr lang="en-US" dirty="0"/>
          </a:p>
        </p:txBody>
      </p:sp>
      <p:sp>
        <p:nvSpPr>
          <p:cNvPr id="537617" name="Text Box 17"/>
          <p:cNvSpPr txBox="1">
            <a:spLocks noChangeArrowheads="1"/>
          </p:cNvSpPr>
          <p:nvPr/>
        </p:nvSpPr>
        <p:spPr bwMode="auto">
          <a:xfrm>
            <a:off x="511670" y="3092847"/>
            <a:ext cx="340217" cy="366100"/>
          </a:xfrm>
          <a:prstGeom prst="rect">
            <a:avLst/>
          </a:prstGeom>
          <a:noFill/>
          <a:ln w="9525">
            <a:noFill/>
            <a:miter lim="800000"/>
            <a:headEnd/>
            <a:tailEnd/>
          </a:ln>
          <a:effectLst/>
        </p:spPr>
        <p:txBody>
          <a:bodyPr wrap="none">
            <a:spAutoFit/>
          </a:bodyPr>
          <a:lstStyle/>
          <a:p>
            <a:r>
              <a:rPr lang="en-US" sz="1800" b="1" dirty="0">
                <a:latin typeface="Tahoma" pitchFamily="34" charset="0"/>
              </a:rPr>
              <a:t>B</a:t>
            </a:r>
          </a:p>
        </p:txBody>
      </p:sp>
      <p:sp>
        <p:nvSpPr>
          <p:cNvPr id="537618" name="Text Box 18"/>
          <p:cNvSpPr txBox="1">
            <a:spLocks noChangeArrowheads="1"/>
          </p:cNvSpPr>
          <p:nvPr/>
        </p:nvSpPr>
        <p:spPr bwMode="auto">
          <a:xfrm>
            <a:off x="1868512" y="1008063"/>
            <a:ext cx="404637" cy="366100"/>
          </a:xfrm>
          <a:prstGeom prst="rect">
            <a:avLst/>
          </a:prstGeom>
          <a:noFill/>
          <a:ln w="9525">
            <a:noFill/>
            <a:miter lim="800000"/>
            <a:headEnd/>
            <a:tailEnd/>
          </a:ln>
          <a:effectLst/>
        </p:spPr>
        <p:txBody>
          <a:bodyPr wrap="none">
            <a:spAutoFit/>
          </a:bodyPr>
          <a:lstStyle/>
          <a:p>
            <a:r>
              <a:rPr lang="en-US" sz="1800" b="1" dirty="0">
                <a:latin typeface="Tahoma" pitchFamily="34" charset="0"/>
              </a:rPr>
              <a:t>B’</a:t>
            </a:r>
          </a:p>
        </p:txBody>
      </p:sp>
      <p:sp>
        <p:nvSpPr>
          <p:cNvPr id="537619" name="Text Box 19"/>
          <p:cNvSpPr txBox="1">
            <a:spLocks noChangeArrowheads="1"/>
          </p:cNvSpPr>
          <p:nvPr/>
        </p:nvSpPr>
        <p:spPr bwMode="auto">
          <a:xfrm>
            <a:off x="1514203" y="3092847"/>
            <a:ext cx="336191" cy="367903"/>
          </a:xfrm>
          <a:prstGeom prst="rect">
            <a:avLst/>
          </a:prstGeom>
          <a:noFill/>
          <a:ln w="9525">
            <a:noFill/>
            <a:miter lim="800000"/>
            <a:headEnd/>
            <a:tailEnd/>
          </a:ln>
          <a:effectLst/>
        </p:spPr>
        <p:txBody>
          <a:bodyPr wrap="none">
            <a:spAutoFit/>
          </a:bodyPr>
          <a:lstStyle/>
          <a:p>
            <a:r>
              <a:rPr lang="en-US" sz="1800" b="1" dirty="0">
                <a:latin typeface="Tahoma" pitchFamily="34" charset="0"/>
              </a:rPr>
              <a:t>C</a:t>
            </a:r>
          </a:p>
        </p:txBody>
      </p:sp>
      <p:sp>
        <p:nvSpPr>
          <p:cNvPr id="537620" name="Text Box 20"/>
          <p:cNvSpPr txBox="1">
            <a:spLocks noChangeArrowheads="1"/>
          </p:cNvSpPr>
          <p:nvPr/>
        </p:nvSpPr>
        <p:spPr bwMode="auto">
          <a:xfrm>
            <a:off x="3064305" y="1354325"/>
            <a:ext cx="400611" cy="366100"/>
          </a:xfrm>
          <a:prstGeom prst="rect">
            <a:avLst/>
          </a:prstGeom>
          <a:noFill/>
          <a:ln w="9525">
            <a:noFill/>
            <a:miter lim="800000"/>
            <a:headEnd/>
            <a:tailEnd/>
          </a:ln>
          <a:effectLst/>
        </p:spPr>
        <p:txBody>
          <a:bodyPr wrap="none">
            <a:spAutoFit/>
          </a:bodyPr>
          <a:lstStyle/>
          <a:p>
            <a:r>
              <a:rPr lang="en-US" sz="1800" b="1" dirty="0">
                <a:latin typeface="Tahoma" pitchFamily="34" charset="0"/>
              </a:rPr>
              <a:t>C’</a:t>
            </a:r>
          </a:p>
        </p:txBody>
      </p:sp>
      <p:grpSp>
        <p:nvGrpSpPr>
          <p:cNvPr id="3" name="Group 27"/>
          <p:cNvGrpSpPr>
            <a:grpSpLocks/>
          </p:cNvGrpSpPr>
          <p:nvPr/>
        </p:nvGrpSpPr>
        <p:grpSpPr bwMode="auto">
          <a:xfrm>
            <a:off x="739775" y="3627438"/>
            <a:ext cx="2528888" cy="2770187"/>
            <a:chOff x="466" y="2285"/>
            <a:chExt cx="1593" cy="1745"/>
          </a:xfrm>
        </p:grpSpPr>
        <p:sp>
          <p:nvSpPr>
            <p:cNvPr id="537628" name="Rectangle 28" descr="Dashed horizontal"/>
            <p:cNvSpPr>
              <a:spLocks noChangeArrowheads="1"/>
            </p:cNvSpPr>
            <p:nvPr/>
          </p:nvSpPr>
          <p:spPr bwMode="auto">
            <a:xfrm>
              <a:off x="498" y="2496"/>
              <a:ext cx="1523" cy="1241"/>
            </a:xfrm>
            <a:prstGeom prst="rect">
              <a:avLst/>
            </a:prstGeom>
            <a:pattFill prst="dashHorz">
              <a:fgClr>
                <a:schemeClr val="tx1"/>
              </a:fgClr>
              <a:bgClr>
                <a:schemeClr val="folHlink"/>
              </a:bgClr>
            </a:pattFill>
            <a:ln w="9525">
              <a:solidFill>
                <a:schemeClr val="tx1"/>
              </a:solidFill>
              <a:miter lim="800000"/>
              <a:headEnd/>
              <a:tailEnd/>
            </a:ln>
            <a:effectLst/>
          </p:spPr>
          <p:txBody>
            <a:bodyPr wrap="none" anchor="ctr"/>
            <a:lstStyle/>
            <a:p>
              <a:endParaRPr lang="en-US" dirty="0"/>
            </a:p>
          </p:txBody>
        </p:sp>
        <p:sp>
          <p:nvSpPr>
            <p:cNvPr id="537629" name="Freeform 29" descr="75%"/>
            <p:cNvSpPr>
              <a:spLocks/>
            </p:cNvSpPr>
            <p:nvPr/>
          </p:nvSpPr>
          <p:spPr bwMode="auto">
            <a:xfrm>
              <a:off x="498" y="2752"/>
              <a:ext cx="652" cy="333"/>
            </a:xfrm>
            <a:custGeom>
              <a:avLst/>
              <a:gdLst/>
              <a:ahLst/>
              <a:cxnLst>
                <a:cxn ang="0">
                  <a:pos x="0" y="13"/>
                </a:cxn>
                <a:cxn ang="0">
                  <a:pos x="422" y="0"/>
                </a:cxn>
                <a:cxn ang="0">
                  <a:pos x="563" y="13"/>
                </a:cxn>
                <a:cxn ang="0">
                  <a:pos x="627" y="192"/>
                </a:cxn>
                <a:cxn ang="0">
                  <a:pos x="729" y="320"/>
                </a:cxn>
                <a:cxn ang="0">
                  <a:pos x="12" y="333"/>
                </a:cxn>
              </a:cxnLst>
              <a:rect l="0" t="0" r="r" b="b"/>
              <a:pathLst>
                <a:path w="729" h="333">
                  <a:moveTo>
                    <a:pt x="0" y="13"/>
                  </a:moveTo>
                  <a:lnTo>
                    <a:pt x="422" y="0"/>
                  </a:lnTo>
                  <a:lnTo>
                    <a:pt x="563" y="13"/>
                  </a:lnTo>
                  <a:lnTo>
                    <a:pt x="627" y="192"/>
                  </a:lnTo>
                  <a:lnTo>
                    <a:pt x="729" y="320"/>
                  </a:lnTo>
                  <a:lnTo>
                    <a:pt x="12" y="333"/>
                  </a:lnTo>
                </a:path>
              </a:pathLst>
            </a:custGeom>
            <a:pattFill prst="pct75">
              <a:fgClr>
                <a:srgbClr val="FFFF00"/>
              </a:fgClr>
              <a:bgClr>
                <a:schemeClr val="tx1"/>
              </a:bgClr>
            </a:pattFill>
            <a:ln w="9525">
              <a:solidFill>
                <a:schemeClr val="tx1"/>
              </a:solidFill>
              <a:round/>
              <a:headEnd/>
              <a:tailEnd/>
            </a:ln>
            <a:effectLst/>
          </p:spPr>
          <p:txBody>
            <a:bodyPr/>
            <a:lstStyle/>
            <a:p>
              <a:endParaRPr lang="en-US" dirty="0"/>
            </a:p>
          </p:txBody>
        </p:sp>
        <p:sp>
          <p:nvSpPr>
            <p:cNvPr id="537630" name="Freeform 30" descr="75%"/>
            <p:cNvSpPr>
              <a:spLocks/>
            </p:cNvSpPr>
            <p:nvPr/>
          </p:nvSpPr>
          <p:spPr bwMode="auto">
            <a:xfrm>
              <a:off x="1228" y="3251"/>
              <a:ext cx="793" cy="448"/>
            </a:xfrm>
            <a:custGeom>
              <a:avLst/>
              <a:gdLst/>
              <a:ahLst/>
              <a:cxnLst>
                <a:cxn ang="0">
                  <a:pos x="0" y="0"/>
                </a:cxn>
                <a:cxn ang="0">
                  <a:pos x="243" y="64"/>
                </a:cxn>
                <a:cxn ang="0">
                  <a:pos x="563" y="102"/>
                </a:cxn>
                <a:cxn ang="0">
                  <a:pos x="793" y="115"/>
                </a:cxn>
                <a:cxn ang="0">
                  <a:pos x="793" y="448"/>
                </a:cxn>
                <a:cxn ang="0">
                  <a:pos x="653" y="410"/>
                </a:cxn>
                <a:cxn ang="0">
                  <a:pos x="409" y="371"/>
                </a:cxn>
                <a:cxn ang="0">
                  <a:pos x="217" y="333"/>
                </a:cxn>
                <a:cxn ang="0">
                  <a:pos x="102" y="179"/>
                </a:cxn>
                <a:cxn ang="0">
                  <a:pos x="38" y="115"/>
                </a:cxn>
              </a:cxnLst>
              <a:rect l="0" t="0" r="r" b="b"/>
              <a:pathLst>
                <a:path w="793" h="448">
                  <a:moveTo>
                    <a:pt x="0" y="0"/>
                  </a:moveTo>
                  <a:lnTo>
                    <a:pt x="243" y="64"/>
                  </a:lnTo>
                  <a:lnTo>
                    <a:pt x="563" y="102"/>
                  </a:lnTo>
                  <a:lnTo>
                    <a:pt x="793" y="115"/>
                  </a:lnTo>
                  <a:lnTo>
                    <a:pt x="793" y="448"/>
                  </a:lnTo>
                  <a:lnTo>
                    <a:pt x="653" y="410"/>
                  </a:lnTo>
                  <a:lnTo>
                    <a:pt x="409" y="371"/>
                  </a:lnTo>
                  <a:lnTo>
                    <a:pt x="217" y="333"/>
                  </a:lnTo>
                  <a:lnTo>
                    <a:pt x="102" y="179"/>
                  </a:lnTo>
                  <a:lnTo>
                    <a:pt x="38" y="115"/>
                  </a:lnTo>
                </a:path>
              </a:pathLst>
            </a:custGeom>
            <a:pattFill prst="pct75">
              <a:fgClr>
                <a:srgbClr val="FFFF00"/>
              </a:fgClr>
              <a:bgClr>
                <a:schemeClr val="tx1"/>
              </a:bgClr>
            </a:pattFill>
            <a:ln w="9525">
              <a:solidFill>
                <a:schemeClr val="tx1"/>
              </a:solidFill>
              <a:round/>
              <a:headEnd/>
              <a:tailEnd/>
            </a:ln>
            <a:effectLst/>
          </p:spPr>
          <p:txBody>
            <a:bodyPr/>
            <a:lstStyle/>
            <a:p>
              <a:endParaRPr lang="en-US" dirty="0"/>
            </a:p>
          </p:txBody>
        </p:sp>
        <p:sp>
          <p:nvSpPr>
            <p:cNvPr id="537631" name="Freeform 31"/>
            <p:cNvSpPr>
              <a:spLocks/>
            </p:cNvSpPr>
            <p:nvPr/>
          </p:nvSpPr>
          <p:spPr bwMode="auto">
            <a:xfrm>
              <a:off x="954" y="2518"/>
              <a:ext cx="623" cy="1209"/>
            </a:xfrm>
            <a:custGeom>
              <a:avLst/>
              <a:gdLst/>
              <a:ahLst/>
              <a:cxnLst>
                <a:cxn ang="0">
                  <a:pos x="0" y="0"/>
                </a:cxn>
                <a:cxn ang="0">
                  <a:pos x="128" y="538"/>
                </a:cxn>
                <a:cxn ang="0">
                  <a:pos x="333" y="948"/>
                </a:cxn>
                <a:cxn ang="0">
                  <a:pos x="627" y="1396"/>
                </a:cxn>
              </a:cxnLst>
              <a:rect l="0" t="0" r="r" b="b"/>
              <a:pathLst>
                <a:path w="627" h="1396">
                  <a:moveTo>
                    <a:pt x="0" y="0"/>
                  </a:moveTo>
                  <a:cubicBezTo>
                    <a:pt x="36" y="190"/>
                    <a:pt x="73" y="380"/>
                    <a:pt x="128" y="538"/>
                  </a:cubicBezTo>
                  <a:cubicBezTo>
                    <a:pt x="183" y="696"/>
                    <a:pt x="250" y="805"/>
                    <a:pt x="333" y="948"/>
                  </a:cubicBezTo>
                  <a:cubicBezTo>
                    <a:pt x="416" y="1091"/>
                    <a:pt x="521" y="1243"/>
                    <a:pt x="627" y="1396"/>
                  </a:cubicBezTo>
                </a:path>
              </a:pathLst>
            </a:custGeom>
            <a:noFill/>
            <a:ln w="76200" cmpd="sng">
              <a:solidFill>
                <a:srgbClr val="FF0066"/>
              </a:solidFill>
              <a:round/>
              <a:headEnd/>
              <a:tailEnd/>
            </a:ln>
            <a:effectLst/>
          </p:spPr>
          <p:txBody>
            <a:bodyPr/>
            <a:lstStyle/>
            <a:p>
              <a:endParaRPr lang="en-US" dirty="0"/>
            </a:p>
          </p:txBody>
        </p:sp>
        <p:sp>
          <p:nvSpPr>
            <p:cNvPr id="537632" name="Text Box 32"/>
            <p:cNvSpPr txBox="1">
              <a:spLocks noChangeArrowheads="1"/>
            </p:cNvSpPr>
            <p:nvPr/>
          </p:nvSpPr>
          <p:spPr bwMode="auto">
            <a:xfrm>
              <a:off x="466" y="2285"/>
              <a:ext cx="215" cy="231"/>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7633" name="Text Box 33"/>
            <p:cNvSpPr txBox="1">
              <a:spLocks noChangeArrowheads="1"/>
            </p:cNvSpPr>
            <p:nvPr/>
          </p:nvSpPr>
          <p:spPr bwMode="auto">
            <a:xfrm>
              <a:off x="1804" y="2305"/>
              <a:ext cx="255" cy="231"/>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7634" name="Line 34"/>
            <p:cNvSpPr>
              <a:spLocks noChangeShapeType="1"/>
            </p:cNvSpPr>
            <p:nvPr/>
          </p:nvSpPr>
          <p:spPr bwMode="auto">
            <a:xfrm>
              <a:off x="754" y="2752"/>
              <a:ext cx="858" cy="0"/>
            </a:xfrm>
            <a:prstGeom prst="line">
              <a:avLst/>
            </a:prstGeom>
            <a:noFill/>
            <a:ln w="38100">
              <a:solidFill>
                <a:srgbClr val="FF00FF"/>
              </a:solidFill>
              <a:prstDash val="sysDot"/>
              <a:round/>
              <a:headEnd/>
              <a:tailEnd/>
            </a:ln>
            <a:effectLst/>
          </p:spPr>
          <p:txBody>
            <a:bodyPr/>
            <a:lstStyle/>
            <a:p>
              <a:endParaRPr lang="en-US" dirty="0"/>
            </a:p>
          </p:txBody>
        </p:sp>
        <p:sp>
          <p:nvSpPr>
            <p:cNvPr id="537635" name="Line 35"/>
            <p:cNvSpPr>
              <a:spLocks noChangeShapeType="1"/>
            </p:cNvSpPr>
            <p:nvPr/>
          </p:nvSpPr>
          <p:spPr bwMode="auto">
            <a:xfrm>
              <a:off x="1264" y="2757"/>
              <a:ext cx="0" cy="500"/>
            </a:xfrm>
            <a:prstGeom prst="line">
              <a:avLst/>
            </a:prstGeom>
            <a:noFill/>
            <a:ln w="28575">
              <a:solidFill>
                <a:schemeClr val="bg1"/>
              </a:solidFill>
              <a:round/>
              <a:headEnd type="triangle" w="med" len="med"/>
              <a:tailEnd type="triangle" w="med" len="med"/>
            </a:ln>
            <a:effectLst/>
          </p:spPr>
          <p:txBody>
            <a:bodyPr/>
            <a:lstStyle/>
            <a:p>
              <a:endParaRPr lang="en-US" dirty="0"/>
            </a:p>
          </p:txBody>
        </p:sp>
        <p:sp>
          <p:nvSpPr>
            <p:cNvPr id="537636" name="Text Box 36"/>
            <p:cNvSpPr txBox="1">
              <a:spLocks noChangeArrowheads="1"/>
            </p:cNvSpPr>
            <p:nvPr/>
          </p:nvSpPr>
          <p:spPr bwMode="auto">
            <a:xfrm>
              <a:off x="1233" y="2910"/>
              <a:ext cx="678" cy="231"/>
            </a:xfrm>
            <a:prstGeom prst="rect">
              <a:avLst/>
            </a:prstGeom>
            <a:noFill/>
            <a:ln w="9525">
              <a:noFill/>
              <a:miter lim="800000"/>
              <a:headEnd/>
              <a:tailEnd/>
            </a:ln>
            <a:effectLst/>
          </p:spPr>
          <p:txBody>
            <a:bodyPr wrap="none">
              <a:spAutoFit/>
            </a:bodyPr>
            <a:lstStyle/>
            <a:p>
              <a:r>
                <a:rPr lang="en-US" sz="1800" b="1" dirty="0">
                  <a:solidFill>
                    <a:srgbClr val="FF00FF"/>
                  </a:solidFill>
                  <a:effectLst>
                    <a:outerShdw blurRad="38100" dist="38100" dir="2700000" algn="tl">
                      <a:srgbClr val="000000"/>
                    </a:outerShdw>
                  </a:effectLst>
                  <a:latin typeface="Tahoma" pitchFamily="34" charset="0"/>
                </a:rPr>
                <a:t>THROW</a:t>
              </a:r>
            </a:p>
          </p:txBody>
        </p:sp>
        <p:sp>
          <p:nvSpPr>
            <p:cNvPr id="537637" name="Text Box 37"/>
            <p:cNvSpPr txBox="1">
              <a:spLocks noChangeArrowheads="1"/>
            </p:cNvSpPr>
            <p:nvPr/>
          </p:nvSpPr>
          <p:spPr bwMode="auto">
            <a:xfrm>
              <a:off x="749" y="3780"/>
              <a:ext cx="1028" cy="250"/>
            </a:xfrm>
            <a:prstGeom prst="rect">
              <a:avLst/>
            </a:prstGeom>
            <a:noFill/>
            <a:ln w="9525">
              <a:noFill/>
              <a:miter lim="800000"/>
              <a:headEnd/>
              <a:tailEnd/>
            </a:ln>
            <a:effectLst/>
          </p:spPr>
          <p:txBody>
            <a:bodyPr wrap="none">
              <a:spAutoFit/>
            </a:bodyPr>
            <a:lstStyle/>
            <a:p>
              <a:r>
                <a:rPr lang="en-US" sz="2000" b="1" dirty="0">
                  <a:latin typeface="Tahoma" pitchFamily="34" charset="0"/>
                </a:rPr>
                <a:t>Dip Section</a:t>
              </a:r>
            </a:p>
          </p:txBody>
        </p:sp>
      </p:grpSp>
      <p:grpSp>
        <p:nvGrpSpPr>
          <p:cNvPr id="2" name="Group 1"/>
          <p:cNvGrpSpPr/>
          <p:nvPr/>
        </p:nvGrpSpPr>
        <p:grpSpPr>
          <a:xfrm>
            <a:off x="4932363" y="874713"/>
            <a:ext cx="3357562" cy="2790825"/>
            <a:chOff x="4932363" y="874713"/>
            <a:chExt cx="3357562" cy="2790825"/>
          </a:xfrm>
        </p:grpSpPr>
        <p:sp>
          <p:nvSpPr>
            <p:cNvPr id="537621" name="Rectangle 21" descr="Dashed horizontal"/>
            <p:cNvSpPr>
              <a:spLocks noChangeArrowheads="1"/>
            </p:cNvSpPr>
            <p:nvPr/>
          </p:nvSpPr>
          <p:spPr bwMode="auto">
            <a:xfrm>
              <a:off x="5000625" y="1228725"/>
              <a:ext cx="3255963" cy="1970088"/>
            </a:xfrm>
            <a:prstGeom prst="rect">
              <a:avLst/>
            </a:prstGeom>
            <a:pattFill prst="dashHorz">
              <a:fgClr>
                <a:schemeClr val="tx1"/>
              </a:fgClr>
              <a:bgClr>
                <a:schemeClr val="folHlink"/>
              </a:bgClr>
            </a:pattFill>
            <a:ln w="9525">
              <a:solidFill>
                <a:schemeClr val="tx1"/>
              </a:solidFill>
              <a:miter lim="800000"/>
              <a:headEnd/>
              <a:tailEnd/>
            </a:ln>
            <a:effectLst/>
          </p:spPr>
          <p:txBody>
            <a:bodyPr wrap="none" anchor="ctr"/>
            <a:lstStyle/>
            <a:p>
              <a:endParaRPr lang="en-US" dirty="0"/>
            </a:p>
          </p:txBody>
        </p:sp>
        <p:sp>
          <p:nvSpPr>
            <p:cNvPr id="537622" name="Text Box 22"/>
            <p:cNvSpPr txBox="1">
              <a:spLocks noChangeArrowheads="1"/>
            </p:cNvSpPr>
            <p:nvPr/>
          </p:nvSpPr>
          <p:spPr bwMode="auto">
            <a:xfrm>
              <a:off x="4932363" y="893763"/>
              <a:ext cx="341312" cy="366712"/>
            </a:xfrm>
            <a:prstGeom prst="rect">
              <a:avLst/>
            </a:prstGeom>
            <a:noFill/>
            <a:ln w="9525">
              <a:noFill/>
              <a:miter lim="800000"/>
              <a:headEnd/>
              <a:tailEnd/>
            </a:ln>
            <a:effectLst/>
          </p:spPr>
          <p:txBody>
            <a:bodyPr wrap="none">
              <a:spAutoFit/>
            </a:bodyPr>
            <a:lstStyle/>
            <a:p>
              <a:r>
                <a:rPr lang="en-US" sz="1800" b="1" dirty="0">
                  <a:latin typeface="Tahoma" pitchFamily="34" charset="0"/>
                </a:rPr>
                <a:t>B</a:t>
              </a:r>
            </a:p>
          </p:txBody>
        </p:sp>
        <p:sp>
          <p:nvSpPr>
            <p:cNvPr id="537623" name="Text Box 23"/>
            <p:cNvSpPr txBox="1">
              <a:spLocks noChangeArrowheads="1"/>
            </p:cNvSpPr>
            <p:nvPr/>
          </p:nvSpPr>
          <p:spPr bwMode="auto">
            <a:xfrm>
              <a:off x="7793038" y="925513"/>
              <a:ext cx="404812" cy="366712"/>
            </a:xfrm>
            <a:prstGeom prst="rect">
              <a:avLst/>
            </a:prstGeom>
            <a:noFill/>
            <a:ln w="9525">
              <a:noFill/>
              <a:miter lim="800000"/>
              <a:headEnd/>
              <a:tailEnd/>
            </a:ln>
            <a:effectLst/>
          </p:spPr>
          <p:txBody>
            <a:bodyPr wrap="none">
              <a:spAutoFit/>
            </a:bodyPr>
            <a:lstStyle/>
            <a:p>
              <a:r>
                <a:rPr lang="en-US" sz="1800" b="1" dirty="0">
                  <a:latin typeface="Tahoma" pitchFamily="34" charset="0"/>
                </a:rPr>
                <a:t>B’</a:t>
              </a:r>
            </a:p>
          </p:txBody>
        </p:sp>
        <p:sp>
          <p:nvSpPr>
            <p:cNvPr id="537638" name="Text Box 38"/>
            <p:cNvSpPr txBox="1">
              <a:spLocks noChangeArrowheads="1"/>
            </p:cNvSpPr>
            <p:nvPr/>
          </p:nvSpPr>
          <p:spPr bwMode="auto">
            <a:xfrm>
              <a:off x="5368925" y="3268663"/>
              <a:ext cx="2452688" cy="396875"/>
            </a:xfrm>
            <a:prstGeom prst="rect">
              <a:avLst/>
            </a:prstGeom>
            <a:noFill/>
            <a:ln w="9525">
              <a:noFill/>
              <a:miter lim="800000"/>
              <a:headEnd/>
              <a:tailEnd/>
            </a:ln>
            <a:effectLst/>
          </p:spPr>
          <p:txBody>
            <a:bodyPr wrap="none">
              <a:spAutoFit/>
            </a:bodyPr>
            <a:lstStyle/>
            <a:p>
              <a:r>
                <a:rPr lang="en-US" sz="2000" b="1" dirty="0">
                  <a:latin typeface="Tahoma" pitchFamily="34" charset="0"/>
                </a:rPr>
                <a:t>High-Side Section</a:t>
              </a:r>
            </a:p>
          </p:txBody>
        </p:sp>
        <p:sp>
          <p:nvSpPr>
            <p:cNvPr id="537640" name="Text Box 40"/>
            <p:cNvSpPr txBox="1">
              <a:spLocks noChangeArrowheads="1"/>
            </p:cNvSpPr>
            <p:nvPr/>
          </p:nvSpPr>
          <p:spPr bwMode="auto">
            <a:xfrm>
              <a:off x="5418138" y="874713"/>
              <a:ext cx="341312" cy="366712"/>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7643" name="Freeform 43" descr="75%"/>
            <p:cNvSpPr>
              <a:spLocks/>
            </p:cNvSpPr>
            <p:nvPr/>
          </p:nvSpPr>
          <p:spPr bwMode="auto">
            <a:xfrm>
              <a:off x="4999038" y="1646238"/>
              <a:ext cx="3290887" cy="1016000"/>
            </a:xfrm>
            <a:custGeom>
              <a:avLst/>
              <a:gdLst/>
              <a:ahLst/>
              <a:cxnLst>
                <a:cxn ang="0">
                  <a:pos x="38" y="0"/>
                </a:cxn>
                <a:cxn ang="0">
                  <a:pos x="320" y="0"/>
                </a:cxn>
                <a:cxn ang="0">
                  <a:pos x="614" y="13"/>
                </a:cxn>
                <a:cxn ang="0">
                  <a:pos x="1152" y="51"/>
                </a:cxn>
                <a:cxn ang="0">
                  <a:pos x="1600" y="166"/>
                </a:cxn>
                <a:cxn ang="0">
                  <a:pos x="2061" y="345"/>
                </a:cxn>
                <a:cxn ang="0">
                  <a:pos x="2073" y="640"/>
                </a:cxn>
                <a:cxn ang="0">
                  <a:pos x="1702" y="486"/>
                </a:cxn>
                <a:cxn ang="0">
                  <a:pos x="1408" y="345"/>
                </a:cxn>
                <a:cxn ang="0">
                  <a:pos x="832" y="243"/>
                </a:cxn>
                <a:cxn ang="0">
                  <a:pos x="384" y="243"/>
                </a:cxn>
                <a:cxn ang="0">
                  <a:pos x="0" y="281"/>
                </a:cxn>
              </a:cxnLst>
              <a:rect l="0" t="0" r="r" b="b"/>
              <a:pathLst>
                <a:path w="2073" h="640">
                  <a:moveTo>
                    <a:pt x="38" y="0"/>
                  </a:moveTo>
                  <a:lnTo>
                    <a:pt x="320" y="0"/>
                  </a:lnTo>
                  <a:lnTo>
                    <a:pt x="614" y="13"/>
                  </a:lnTo>
                  <a:lnTo>
                    <a:pt x="1152" y="51"/>
                  </a:lnTo>
                  <a:lnTo>
                    <a:pt x="1600" y="166"/>
                  </a:lnTo>
                  <a:lnTo>
                    <a:pt x="2061" y="345"/>
                  </a:lnTo>
                  <a:lnTo>
                    <a:pt x="2073" y="640"/>
                  </a:lnTo>
                  <a:lnTo>
                    <a:pt x="1702" y="486"/>
                  </a:lnTo>
                  <a:lnTo>
                    <a:pt x="1408" y="345"/>
                  </a:lnTo>
                  <a:lnTo>
                    <a:pt x="832" y="243"/>
                  </a:lnTo>
                  <a:lnTo>
                    <a:pt x="384" y="243"/>
                  </a:lnTo>
                  <a:lnTo>
                    <a:pt x="0" y="281"/>
                  </a:lnTo>
                </a:path>
              </a:pathLst>
            </a:custGeom>
            <a:pattFill prst="pct75">
              <a:fgClr>
                <a:srgbClr val="FAFD00"/>
              </a:fgClr>
              <a:bgClr>
                <a:schemeClr val="tx1"/>
              </a:bgClr>
            </a:pattFill>
            <a:ln w="9525">
              <a:solidFill>
                <a:schemeClr val="tx1"/>
              </a:solidFill>
              <a:round/>
              <a:headEnd/>
              <a:tailEnd/>
            </a:ln>
            <a:effectLst/>
          </p:spPr>
          <p:txBody>
            <a:bodyPr/>
            <a:lstStyle/>
            <a:p>
              <a:endParaRPr lang="en-US" dirty="0"/>
            </a:p>
          </p:txBody>
        </p:sp>
        <p:sp>
          <p:nvSpPr>
            <p:cNvPr id="537644" name="Line 44"/>
            <p:cNvSpPr>
              <a:spLocks noChangeShapeType="1"/>
            </p:cNvSpPr>
            <p:nvPr/>
          </p:nvSpPr>
          <p:spPr bwMode="auto">
            <a:xfrm>
              <a:off x="5588000" y="1250950"/>
              <a:ext cx="0" cy="1941513"/>
            </a:xfrm>
            <a:prstGeom prst="line">
              <a:avLst/>
            </a:prstGeom>
            <a:noFill/>
            <a:ln w="38100">
              <a:solidFill>
                <a:schemeClr val="tx1"/>
              </a:solidFill>
              <a:round/>
              <a:headEnd/>
              <a:tailEnd/>
            </a:ln>
            <a:effectLst/>
          </p:spPr>
          <p:txBody>
            <a:bodyPr/>
            <a:lstStyle/>
            <a:p>
              <a:endParaRPr lang="en-US" dirty="0"/>
            </a:p>
          </p:txBody>
        </p:sp>
      </p:grpSp>
      <p:grpSp>
        <p:nvGrpSpPr>
          <p:cNvPr id="7" name="Group 6"/>
          <p:cNvGrpSpPr/>
          <p:nvPr/>
        </p:nvGrpSpPr>
        <p:grpSpPr>
          <a:xfrm>
            <a:off x="4924425" y="3719513"/>
            <a:ext cx="3325813" cy="2698750"/>
            <a:chOff x="4924425" y="3719513"/>
            <a:chExt cx="3325813" cy="2698750"/>
          </a:xfrm>
        </p:grpSpPr>
        <p:sp>
          <p:nvSpPr>
            <p:cNvPr id="537624" name="Rectangle 24" descr="Dashed horizontal"/>
            <p:cNvSpPr>
              <a:spLocks noChangeArrowheads="1"/>
            </p:cNvSpPr>
            <p:nvPr/>
          </p:nvSpPr>
          <p:spPr bwMode="auto">
            <a:xfrm>
              <a:off x="4992688" y="4054475"/>
              <a:ext cx="3255962" cy="1970088"/>
            </a:xfrm>
            <a:prstGeom prst="rect">
              <a:avLst/>
            </a:prstGeom>
            <a:pattFill prst="dashHorz">
              <a:fgClr>
                <a:schemeClr val="tx1"/>
              </a:fgClr>
              <a:bgClr>
                <a:schemeClr val="folHlink"/>
              </a:bgClr>
            </a:pattFill>
            <a:ln w="9525">
              <a:solidFill>
                <a:schemeClr val="tx1"/>
              </a:solidFill>
              <a:miter lim="800000"/>
              <a:headEnd/>
              <a:tailEnd/>
            </a:ln>
            <a:effectLst/>
          </p:spPr>
          <p:txBody>
            <a:bodyPr wrap="none" anchor="ctr"/>
            <a:lstStyle/>
            <a:p>
              <a:endParaRPr lang="en-US" dirty="0"/>
            </a:p>
          </p:txBody>
        </p:sp>
        <p:sp>
          <p:nvSpPr>
            <p:cNvPr id="537625" name="Text Box 25"/>
            <p:cNvSpPr txBox="1">
              <a:spLocks noChangeArrowheads="1"/>
            </p:cNvSpPr>
            <p:nvPr/>
          </p:nvSpPr>
          <p:spPr bwMode="auto">
            <a:xfrm>
              <a:off x="4924425" y="3719513"/>
              <a:ext cx="338554" cy="369332"/>
            </a:xfrm>
            <a:prstGeom prst="rect">
              <a:avLst/>
            </a:prstGeom>
            <a:noFill/>
            <a:ln w="9525">
              <a:noFill/>
              <a:miter lim="800000"/>
              <a:headEnd/>
              <a:tailEnd/>
            </a:ln>
            <a:effectLst/>
          </p:spPr>
          <p:txBody>
            <a:bodyPr wrap="none">
              <a:spAutoFit/>
            </a:bodyPr>
            <a:lstStyle/>
            <a:p>
              <a:r>
                <a:rPr lang="en-US" sz="1800" b="1" dirty="0">
                  <a:latin typeface="Tahoma" pitchFamily="34" charset="0"/>
                </a:rPr>
                <a:t>C</a:t>
              </a:r>
            </a:p>
          </p:txBody>
        </p:sp>
        <p:sp>
          <p:nvSpPr>
            <p:cNvPr id="537626" name="Text Box 26"/>
            <p:cNvSpPr txBox="1">
              <a:spLocks noChangeArrowheads="1"/>
            </p:cNvSpPr>
            <p:nvPr/>
          </p:nvSpPr>
          <p:spPr bwMode="auto">
            <a:xfrm>
              <a:off x="7785100" y="3751263"/>
              <a:ext cx="400050" cy="366712"/>
            </a:xfrm>
            <a:prstGeom prst="rect">
              <a:avLst/>
            </a:prstGeom>
            <a:noFill/>
            <a:ln w="9525">
              <a:noFill/>
              <a:miter lim="800000"/>
              <a:headEnd/>
              <a:tailEnd/>
            </a:ln>
            <a:effectLst/>
          </p:spPr>
          <p:txBody>
            <a:bodyPr wrap="none">
              <a:spAutoFit/>
            </a:bodyPr>
            <a:lstStyle/>
            <a:p>
              <a:r>
                <a:rPr lang="en-US" sz="1800" b="1" dirty="0">
                  <a:latin typeface="Tahoma" pitchFamily="34" charset="0"/>
                </a:rPr>
                <a:t>C’</a:t>
              </a:r>
            </a:p>
          </p:txBody>
        </p:sp>
        <p:sp>
          <p:nvSpPr>
            <p:cNvPr id="537639" name="Text Box 39"/>
            <p:cNvSpPr txBox="1">
              <a:spLocks noChangeArrowheads="1"/>
            </p:cNvSpPr>
            <p:nvPr/>
          </p:nvSpPr>
          <p:spPr bwMode="auto">
            <a:xfrm>
              <a:off x="5400675" y="6021388"/>
              <a:ext cx="2389188" cy="396875"/>
            </a:xfrm>
            <a:prstGeom prst="rect">
              <a:avLst/>
            </a:prstGeom>
            <a:noFill/>
            <a:ln w="9525">
              <a:noFill/>
              <a:miter lim="800000"/>
              <a:headEnd/>
              <a:tailEnd/>
            </a:ln>
            <a:effectLst/>
          </p:spPr>
          <p:txBody>
            <a:bodyPr wrap="none">
              <a:spAutoFit/>
            </a:bodyPr>
            <a:lstStyle/>
            <a:p>
              <a:r>
                <a:rPr lang="en-US" sz="2000" b="1" dirty="0">
                  <a:latin typeface="Tahoma" pitchFamily="34" charset="0"/>
                </a:rPr>
                <a:t>Low-Side Section</a:t>
              </a:r>
            </a:p>
          </p:txBody>
        </p:sp>
        <p:sp>
          <p:nvSpPr>
            <p:cNvPr id="537641" name="Text Box 41"/>
            <p:cNvSpPr txBox="1">
              <a:spLocks noChangeArrowheads="1"/>
            </p:cNvSpPr>
            <p:nvPr/>
          </p:nvSpPr>
          <p:spPr bwMode="auto">
            <a:xfrm>
              <a:off x="5418138" y="3749675"/>
              <a:ext cx="341312" cy="366713"/>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7642" name="Freeform 42" descr="75%"/>
            <p:cNvSpPr>
              <a:spLocks/>
            </p:cNvSpPr>
            <p:nvPr/>
          </p:nvSpPr>
          <p:spPr bwMode="auto">
            <a:xfrm>
              <a:off x="4957763" y="4775200"/>
              <a:ext cx="3292475" cy="974725"/>
            </a:xfrm>
            <a:custGeom>
              <a:avLst/>
              <a:gdLst/>
              <a:ahLst/>
              <a:cxnLst>
                <a:cxn ang="0">
                  <a:pos x="26" y="320"/>
                </a:cxn>
                <a:cxn ang="0">
                  <a:pos x="371" y="346"/>
                </a:cxn>
                <a:cxn ang="0">
                  <a:pos x="973" y="307"/>
                </a:cxn>
                <a:cxn ang="0">
                  <a:pos x="1178" y="230"/>
                </a:cxn>
                <a:cxn ang="0">
                  <a:pos x="1408" y="128"/>
                </a:cxn>
                <a:cxn ang="0">
                  <a:pos x="1831" y="38"/>
                </a:cxn>
                <a:cxn ang="0">
                  <a:pos x="2074" y="0"/>
                </a:cxn>
                <a:cxn ang="0">
                  <a:pos x="2074" y="333"/>
                </a:cxn>
                <a:cxn ang="0">
                  <a:pos x="1741" y="320"/>
                </a:cxn>
                <a:cxn ang="0">
                  <a:pos x="1395" y="410"/>
                </a:cxn>
                <a:cxn ang="0">
                  <a:pos x="1050" y="525"/>
                </a:cxn>
                <a:cxn ang="0">
                  <a:pos x="743" y="550"/>
                </a:cxn>
                <a:cxn ang="0">
                  <a:pos x="410" y="589"/>
                </a:cxn>
                <a:cxn ang="0">
                  <a:pos x="0" y="614"/>
                </a:cxn>
              </a:cxnLst>
              <a:rect l="0" t="0" r="r" b="b"/>
              <a:pathLst>
                <a:path w="2074" h="614">
                  <a:moveTo>
                    <a:pt x="26" y="320"/>
                  </a:moveTo>
                  <a:lnTo>
                    <a:pt x="371" y="346"/>
                  </a:lnTo>
                  <a:lnTo>
                    <a:pt x="973" y="307"/>
                  </a:lnTo>
                  <a:lnTo>
                    <a:pt x="1178" y="230"/>
                  </a:lnTo>
                  <a:lnTo>
                    <a:pt x="1408" y="128"/>
                  </a:lnTo>
                  <a:lnTo>
                    <a:pt x="1831" y="38"/>
                  </a:lnTo>
                  <a:lnTo>
                    <a:pt x="2074" y="0"/>
                  </a:lnTo>
                  <a:lnTo>
                    <a:pt x="2074" y="333"/>
                  </a:lnTo>
                  <a:lnTo>
                    <a:pt x="1741" y="320"/>
                  </a:lnTo>
                  <a:lnTo>
                    <a:pt x="1395" y="410"/>
                  </a:lnTo>
                  <a:lnTo>
                    <a:pt x="1050" y="525"/>
                  </a:lnTo>
                  <a:lnTo>
                    <a:pt x="743" y="550"/>
                  </a:lnTo>
                  <a:lnTo>
                    <a:pt x="410" y="589"/>
                  </a:lnTo>
                  <a:lnTo>
                    <a:pt x="0" y="614"/>
                  </a:lnTo>
                </a:path>
              </a:pathLst>
            </a:custGeom>
            <a:pattFill prst="pct75">
              <a:fgClr>
                <a:srgbClr val="FAFD00"/>
              </a:fgClr>
              <a:bgClr>
                <a:schemeClr val="tx1"/>
              </a:bgClr>
            </a:pattFill>
            <a:ln w="9525">
              <a:solidFill>
                <a:schemeClr val="tx1"/>
              </a:solidFill>
              <a:round/>
              <a:headEnd/>
              <a:tailEnd/>
            </a:ln>
            <a:effectLst/>
          </p:spPr>
          <p:txBody>
            <a:bodyPr/>
            <a:lstStyle/>
            <a:p>
              <a:endParaRPr lang="en-US" dirty="0"/>
            </a:p>
          </p:txBody>
        </p:sp>
        <p:sp>
          <p:nvSpPr>
            <p:cNvPr id="537645" name="Line 45"/>
            <p:cNvSpPr>
              <a:spLocks noChangeShapeType="1"/>
            </p:cNvSpPr>
            <p:nvPr/>
          </p:nvSpPr>
          <p:spPr bwMode="auto">
            <a:xfrm>
              <a:off x="5588000" y="4090988"/>
              <a:ext cx="0" cy="1919287"/>
            </a:xfrm>
            <a:prstGeom prst="line">
              <a:avLst/>
            </a:prstGeom>
            <a:noFill/>
            <a:ln w="38100">
              <a:solidFill>
                <a:schemeClr val="tx1"/>
              </a:solidFill>
              <a:round/>
              <a:headEnd/>
              <a:tailEnd/>
            </a:ln>
            <a:effectLst/>
          </p:spPr>
          <p:txBody>
            <a:bodyPr/>
            <a:lstStyle/>
            <a:p>
              <a:endParaRPr lang="en-US" dirty="0"/>
            </a:p>
          </p:txBody>
        </p:sp>
      </p:grpSp>
      <p:sp>
        <p:nvSpPr>
          <p:cNvPr id="4" name="Rectangle 3"/>
          <p:cNvSpPr/>
          <p:nvPr/>
        </p:nvSpPr>
        <p:spPr>
          <a:xfrm>
            <a:off x="3132334" y="1977447"/>
            <a:ext cx="407484" cy="461665"/>
          </a:xfrm>
          <a:prstGeom prst="rect">
            <a:avLst/>
          </a:prstGeom>
          <a:noFill/>
        </p:spPr>
        <p:txBody>
          <a:bodyPr wrap="none" lIns="91440" tIns="45720" rIns="91440" bIns="45720">
            <a:spAutoFit/>
          </a:bodyPr>
          <a:lstStyle/>
          <a:p>
            <a:pPr algn="ctr"/>
            <a:r>
              <a:rPr lang="en-US"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rPr>
              <a:t>N</a:t>
            </a:r>
            <a:endParaRPr lang="en-US"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Arial" panose="020B0604020202020204" pitchFamily="34" charset="0"/>
              <a:cs typeface="Arial" panose="020B0604020202020204" pitchFamily="34" charset="0"/>
            </a:endParaRPr>
          </a:p>
        </p:txBody>
      </p:sp>
      <p:sp>
        <p:nvSpPr>
          <p:cNvPr id="5" name="Down Arrow 4"/>
          <p:cNvSpPr/>
          <p:nvPr/>
        </p:nvSpPr>
        <p:spPr bwMode="auto">
          <a:xfrm flipV="1">
            <a:off x="3264148" y="2384548"/>
            <a:ext cx="143856" cy="316504"/>
          </a:xfrm>
          <a:prstGeom prst="downArrow">
            <a:avLst/>
          </a:prstGeom>
          <a:solidFill>
            <a:srgbClr val="FFFF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99950586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30" name="Rectangle 6"/>
          <p:cNvSpPr>
            <a:spLocks noChangeArrowheads="1"/>
          </p:cNvSpPr>
          <p:nvPr/>
        </p:nvSpPr>
        <p:spPr bwMode="auto">
          <a:xfrm>
            <a:off x="449263" y="1054953"/>
            <a:ext cx="3168650" cy="2400387"/>
          </a:xfrm>
          <a:prstGeom prst="rect">
            <a:avLst/>
          </a:prstGeom>
          <a:solidFill>
            <a:schemeClr val="accent2">
              <a:lumMod val="60000"/>
              <a:lumOff val="40000"/>
            </a:schemeClr>
          </a:solidFill>
          <a:ln w="9525">
            <a:solidFill>
              <a:schemeClr val="tx1"/>
            </a:solidFill>
            <a:miter lim="800000"/>
            <a:headEnd/>
            <a:tailEnd/>
          </a:ln>
          <a:effectLst/>
        </p:spPr>
        <p:txBody>
          <a:bodyPr wrap="none" anchor="ctr"/>
          <a:lstStyle/>
          <a:p>
            <a:endParaRPr lang="en-US" dirty="0"/>
          </a:p>
        </p:txBody>
      </p:sp>
      <p:sp>
        <p:nvSpPr>
          <p:cNvPr id="42" name="Freeform 41"/>
          <p:cNvSpPr/>
          <p:nvPr/>
        </p:nvSpPr>
        <p:spPr bwMode="auto">
          <a:xfrm>
            <a:off x="444843" y="1050324"/>
            <a:ext cx="2730843" cy="2421925"/>
          </a:xfrm>
          <a:custGeom>
            <a:avLst/>
            <a:gdLst>
              <a:gd name="connsiteX0" fmla="*/ 2360141 w 2730843"/>
              <a:gd name="connsiteY0" fmla="*/ 0 h 2421925"/>
              <a:gd name="connsiteX1" fmla="*/ 0 w 2730843"/>
              <a:gd name="connsiteY1" fmla="*/ 0 h 2421925"/>
              <a:gd name="connsiteX2" fmla="*/ 0 w 2730843"/>
              <a:gd name="connsiteY2" fmla="*/ 2421925 h 2421925"/>
              <a:gd name="connsiteX3" fmla="*/ 766119 w 2730843"/>
              <a:gd name="connsiteY3" fmla="*/ 2421925 h 2421925"/>
              <a:gd name="connsiteX4" fmla="*/ 766119 w 2730843"/>
              <a:gd name="connsiteY4" fmla="*/ 2014152 h 2421925"/>
              <a:gd name="connsiteX5" fmla="*/ 864973 w 2730843"/>
              <a:gd name="connsiteY5" fmla="*/ 1705233 h 2421925"/>
              <a:gd name="connsiteX6" fmla="*/ 976184 w 2730843"/>
              <a:gd name="connsiteY6" fmla="*/ 1470454 h 2421925"/>
              <a:gd name="connsiteX7" fmla="*/ 1210962 w 2730843"/>
              <a:gd name="connsiteY7" fmla="*/ 1112108 h 2421925"/>
              <a:gd name="connsiteX8" fmla="*/ 1458098 w 2730843"/>
              <a:gd name="connsiteY8" fmla="*/ 877330 h 2421925"/>
              <a:gd name="connsiteX9" fmla="*/ 1816443 w 2730843"/>
              <a:gd name="connsiteY9" fmla="*/ 568411 h 2421925"/>
              <a:gd name="connsiteX10" fmla="*/ 2001795 w 2730843"/>
              <a:gd name="connsiteY10" fmla="*/ 370703 h 2421925"/>
              <a:gd name="connsiteX11" fmla="*/ 2446638 w 2730843"/>
              <a:gd name="connsiteY11" fmla="*/ 185352 h 2421925"/>
              <a:gd name="connsiteX12" fmla="*/ 2730843 w 2730843"/>
              <a:gd name="connsiteY12" fmla="*/ 86498 h 2421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30843" h="2421925">
                <a:moveTo>
                  <a:pt x="2360141" y="0"/>
                </a:moveTo>
                <a:lnTo>
                  <a:pt x="0" y="0"/>
                </a:lnTo>
                <a:lnTo>
                  <a:pt x="0" y="2421925"/>
                </a:lnTo>
                <a:lnTo>
                  <a:pt x="766119" y="2421925"/>
                </a:lnTo>
                <a:lnTo>
                  <a:pt x="766119" y="2014152"/>
                </a:lnTo>
                <a:lnTo>
                  <a:pt x="864973" y="1705233"/>
                </a:lnTo>
                <a:lnTo>
                  <a:pt x="976184" y="1470454"/>
                </a:lnTo>
                <a:lnTo>
                  <a:pt x="1210962" y="1112108"/>
                </a:lnTo>
                <a:lnTo>
                  <a:pt x="1458098" y="877330"/>
                </a:lnTo>
                <a:lnTo>
                  <a:pt x="1816443" y="568411"/>
                </a:lnTo>
                <a:lnTo>
                  <a:pt x="2001795" y="370703"/>
                </a:lnTo>
                <a:lnTo>
                  <a:pt x="2446638" y="185352"/>
                </a:lnTo>
                <a:lnTo>
                  <a:pt x="2730843" y="86498"/>
                </a:lnTo>
              </a:path>
            </a:pathLst>
          </a:custGeom>
          <a:solidFill>
            <a:schemeClr val="accent2">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38626" name="Rectangle 2" descr="Dashed horizontal"/>
          <p:cNvSpPr>
            <a:spLocks noChangeArrowheads="1"/>
          </p:cNvSpPr>
          <p:nvPr/>
        </p:nvSpPr>
        <p:spPr bwMode="auto">
          <a:xfrm>
            <a:off x="4006850" y="2655888"/>
            <a:ext cx="4813300" cy="3452812"/>
          </a:xfrm>
          <a:prstGeom prst="rect">
            <a:avLst/>
          </a:prstGeom>
          <a:pattFill prst="dashHorz">
            <a:fgClr>
              <a:schemeClr val="tx1"/>
            </a:fgClr>
            <a:bgClr>
              <a:schemeClr val="folHlink"/>
            </a:bgClr>
          </a:pattFill>
          <a:ln w="9525">
            <a:solidFill>
              <a:schemeClr val="tx1"/>
            </a:solidFill>
            <a:miter lim="800000"/>
            <a:headEnd/>
            <a:tailEnd/>
          </a:ln>
          <a:effectLst/>
        </p:spPr>
        <p:txBody>
          <a:bodyPr wrap="none" anchor="ctr"/>
          <a:lstStyle/>
          <a:p>
            <a:endParaRPr lang="en-US" dirty="0"/>
          </a:p>
        </p:txBody>
      </p:sp>
      <p:sp>
        <p:nvSpPr>
          <p:cNvPr id="538627" name="Freeform 3" descr="75%"/>
          <p:cNvSpPr>
            <a:spLocks/>
          </p:cNvSpPr>
          <p:nvPr/>
        </p:nvSpPr>
        <p:spPr bwMode="auto">
          <a:xfrm>
            <a:off x="3943350" y="3332163"/>
            <a:ext cx="4895850" cy="1828800"/>
          </a:xfrm>
          <a:custGeom>
            <a:avLst/>
            <a:gdLst/>
            <a:ahLst/>
            <a:cxnLst>
              <a:cxn ang="0">
                <a:pos x="38" y="0"/>
              </a:cxn>
              <a:cxn ang="0">
                <a:pos x="320" y="0"/>
              </a:cxn>
              <a:cxn ang="0">
                <a:pos x="614" y="13"/>
              </a:cxn>
              <a:cxn ang="0">
                <a:pos x="1152" y="51"/>
              </a:cxn>
              <a:cxn ang="0">
                <a:pos x="1600" y="166"/>
              </a:cxn>
              <a:cxn ang="0">
                <a:pos x="2061" y="345"/>
              </a:cxn>
              <a:cxn ang="0">
                <a:pos x="2073" y="640"/>
              </a:cxn>
              <a:cxn ang="0">
                <a:pos x="1702" y="486"/>
              </a:cxn>
              <a:cxn ang="0">
                <a:pos x="1408" y="345"/>
              </a:cxn>
              <a:cxn ang="0">
                <a:pos x="832" y="243"/>
              </a:cxn>
              <a:cxn ang="0">
                <a:pos x="384" y="243"/>
              </a:cxn>
              <a:cxn ang="0">
                <a:pos x="0" y="281"/>
              </a:cxn>
            </a:cxnLst>
            <a:rect l="0" t="0" r="r" b="b"/>
            <a:pathLst>
              <a:path w="2073" h="640">
                <a:moveTo>
                  <a:pt x="38" y="0"/>
                </a:moveTo>
                <a:lnTo>
                  <a:pt x="320" y="0"/>
                </a:lnTo>
                <a:lnTo>
                  <a:pt x="614" y="13"/>
                </a:lnTo>
                <a:lnTo>
                  <a:pt x="1152" y="51"/>
                </a:lnTo>
                <a:lnTo>
                  <a:pt x="1600" y="166"/>
                </a:lnTo>
                <a:lnTo>
                  <a:pt x="2061" y="345"/>
                </a:lnTo>
                <a:lnTo>
                  <a:pt x="2073" y="640"/>
                </a:lnTo>
                <a:lnTo>
                  <a:pt x="1702" y="486"/>
                </a:lnTo>
                <a:lnTo>
                  <a:pt x="1408" y="345"/>
                </a:lnTo>
                <a:lnTo>
                  <a:pt x="832" y="243"/>
                </a:lnTo>
                <a:lnTo>
                  <a:pt x="384" y="243"/>
                </a:lnTo>
                <a:lnTo>
                  <a:pt x="0" y="281"/>
                </a:lnTo>
              </a:path>
            </a:pathLst>
          </a:custGeom>
          <a:pattFill prst="pct75">
            <a:fgClr>
              <a:srgbClr val="FAFD00"/>
            </a:fgClr>
            <a:bgClr>
              <a:schemeClr val="tx1"/>
            </a:bgClr>
          </a:pattFill>
          <a:ln w="9525">
            <a:solidFill>
              <a:schemeClr val="tx1"/>
            </a:solidFill>
            <a:round/>
            <a:headEnd/>
            <a:tailEnd/>
          </a:ln>
          <a:effectLst/>
        </p:spPr>
        <p:txBody>
          <a:bodyPr/>
          <a:lstStyle/>
          <a:p>
            <a:endParaRPr lang="en-US" dirty="0"/>
          </a:p>
        </p:txBody>
      </p:sp>
      <p:sp>
        <p:nvSpPr>
          <p:cNvPr id="538628" name="Rectangle 4"/>
          <p:cNvSpPr>
            <a:spLocks noGrp="1" noChangeArrowheads="1"/>
          </p:cNvSpPr>
          <p:nvPr>
            <p:ph type="title"/>
          </p:nvPr>
        </p:nvSpPr>
        <p:spPr/>
        <p:txBody>
          <a:bodyPr/>
          <a:lstStyle/>
          <a:p>
            <a:r>
              <a:rPr lang="en-US" dirty="0" smtClean="0"/>
              <a:t>Allan Diagram</a:t>
            </a:r>
            <a:endParaRPr lang="en-US" dirty="0"/>
          </a:p>
        </p:txBody>
      </p:sp>
      <p:sp>
        <p:nvSpPr>
          <p:cNvPr id="538631" name="Freeform 7"/>
          <p:cNvSpPr>
            <a:spLocks/>
          </p:cNvSpPr>
          <p:nvPr/>
        </p:nvSpPr>
        <p:spPr bwMode="auto">
          <a:xfrm>
            <a:off x="1196130" y="1100039"/>
            <a:ext cx="2061434" cy="2331856"/>
          </a:xfrm>
          <a:custGeom>
            <a:avLst/>
            <a:gdLst/>
            <a:ahLst/>
            <a:cxnLst>
              <a:cxn ang="0">
                <a:pos x="0" y="1293"/>
              </a:cxn>
              <a:cxn ang="0">
                <a:pos x="90" y="858"/>
              </a:cxn>
              <a:cxn ang="0">
                <a:pos x="448" y="346"/>
              </a:cxn>
              <a:cxn ang="0">
                <a:pos x="691" y="154"/>
              </a:cxn>
              <a:cxn ang="0">
                <a:pos x="1024" y="0"/>
              </a:cxn>
            </a:cxnLst>
            <a:rect l="0" t="0" r="r" b="b"/>
            <a:pathLst>
              <a:path w="1024" h="1293">
                <a:moveTo>
                  <a:pt x="0" y="1293"/>
                </a:moveTo>
                <a:cubicBezTo>
                  <a:pt x="7" y="1154"/>
                  <a:pt x="15" y="1016"/>
                  <a:pt x="90" y="858"/>
                </a:cubicBezTo>
                <a:cubicBezTo>
                  <a:pt x="165" y="700"/>
                  <a:pt x="348" y="463"/>
                  <a:pt x="448" y="346"/>
                </a:cubicBezTo>
                <a:cubicBezTo>
                  <a:pt x="548" y="229"/>
                  <a:pt x="595" y="212"/>
                  <a:pt x="691" y="154"/>
                </a:cubicBezTo>
                <a:cubicBezTo>
                  <a:pt x="787" y="96"/>
                  <a:pt x="905" y="48"/>
                  <a:pt x="1024" y="0"/>
                </a:cubicBezTo>
              </a:path>
            </a:pathLst>
          </a:custGeom>
          <a:noFill/>
          <a:ln w="38100" cmpd="sng">
            <a:solidFill>
              <a:srgbClr val="FF0066"/>
            </a:solidFill>
            <a:round/>
            <a:headEnd/>
            <a:tailEnd/>
          </a:ln>
          <a:effectLst/>
        </p:spPr>
        <p:txBody>
          <a:bodyPr/>
          <a:lstStyle/>
          <a:p>
            <a:endParaRPr lang="en-US" dirty="0"/>
          </a:p>
        </p:txBody>
      </p:sp>
      <p:sp>
        <p:nvSpPr>
          <p:cNvPr id="538632" name="Rectangle 8"/>
          <p:cNvSpPr>
            <a:spLocks noChangeArrowheads="1"/>
          </p:cNvSpPr>
          <p:nvPr/>
        </p:nvSpPr>
        <p:spPr bwMode="auto">
          <a:xfrm rot="18293060">
            <a:off x="1459093" y="2389042"/>
            <a:ext cx="194772" cy="112735"/>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8633" name="Rectangle 9"/>
          <p:cNvSpPr>
            <a:spLocks noChangeArrowheads="1"/>
          </p:cNvSpPr>
          <p:nvPr/>
        </p:nvSpPr>
        <p:spPr bwMode="auto">
          <a:xfrm rot="16630963">
            <a:off x="1177256" y="3038283"/>
            <a:ext cx="194772" cy="112735"/>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8634" name="Rectangle 10"/>
          <p:cNvSpPr>
            <a:spLocks noChangeArrowheads="1"/>
          </p:cNvSpPr>
          <p:nvPr/>
        </p:nvSpPr>
        <p:spPr bwMode="auto">
          <a:xfrm rot="20020269">
            <a:off x="2615380" y="1327273"/>
            <a:ext cx="217417" cy="100993"/>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8635" name="Rectangle 11"/>
          <p:cNvSpPr>
            <a:spLocks noChangeArrowheads="1"/>
          </p:cNvSpPr>
          <p:nvPr/>
        </p:nvSpPr>
        <p:spPr bwMode="auto">
          <a:xfrm rot="18642166">
            <a:off x="1950294" y="1804726"/>
            <a:ext cx="194772" cy="112735"/>
          </a:xfrm>
          <a:prstGeom prst="rect">
            <a:avLst/>
          </a:prstGeom>
          <a:solidFill>
            <a:srgbClr val="FF0066"/>
          </a:solidFill>
          <a:ln w="9525">
            <a:solidFill>
              <a:srgbClr val="FF0066"/>
            </a:solidFill>
            <a:miter lim="800000"/>
            <a:headEnd/>
            <a:tailEnd/>
          </a:ln>
          <a:effectLst/>
        </p:spPr>
        <p:txBody>
          <a:bodyPr wrap="none" anchor="ctr"/>
          <a:lstStyle/>
          <a:p>
            <a:endParaRPr lang="en-US" dirty="0"/>
          </a:p>
        </p:txBody>
      </p:sp>
      <p:sp>
        <p:nvSpPr>
          <p:cNvPr id="538636" name="Text Box 12"/>
          <p:cNvSpPr txBox="1">
            <a:spLocks noChangeArrowheads="1"/>
          </p:cNvSpPr>
          <p:nvPr/>
        </p:nvSpPr>
        <p:spPr bwMode="auto">
          <a:xfrm>
            <a:off x="453289" y="1065773"/>
            <a:ext cx="1002533" cy="304782"/>
          </a:xfrm>
          <a:prstGeom prst="rect">
            <a:avLst/>
          </a:prstGeom>
          <a:noFill/>
          <a:ln w="9525">
            <a:noFill/>
            <a:miter lim="800000"/>
            <a:headEnd/>
            <a:tailEnd/>
          </a:ln>
          <a:effectLst/>
        </p:spPr>
        <p:txBody>
          <a:bodyPr wrap="none">
            <a:spAutoFit/>
          </a:bodyPr>
          <a:lstStyle/>
          <a:p>
            <a:r>
              <a:rPr lang="en-US" sz="1400" b="1" dirty="0">
                <a:latin typeface="Arial" charset="0"/>
              </a:rPr>
              <a:t>High Side</a:t>
            </a:r>
          </a:p>
        </p:txBody>
      </p:sp>
      <p:sp>
        <p:nvSpPr>
          <p:cNvPr id="538637" name="Text Box 13"/>
          <p:cNvSpPr txBox="1">
            <a:spLocks noChangeArrowheads="1"/>
          </p:cNvSpPr>
          <p:nvPr/>
        </p:nvSpPr>
        <p:spPr bwMode="auto">
          <a:xfrm>
            <a:off x="2401989" y="3107275"/>
            <a:ext cx="962271" cy="304782"/>
          </a:xfrm>
          <a:prstGeom prst="rect">
            <a:avLst/>
          </a:prstGeom>
          <a:noFill/>
          <a:ln w="9525">
            <a:noFill/>
            <a:miter lim="800000"/>
            <a:headEnd/>
            <a:tailEnd/>
          </a:ln>
          <a:effectLst/>
        </p:spPr>
        <p:txBody>
          <a:bodyPr wrap="none">
            <a:spAutoFit/>
          </a:bodyPr>
          <a:lstStyle/>
          <a:p>
            <a:r>
              <a:rPr lang="en-US" sz="1400" b="1" dirty="0">
                <a:latin typeface="Arial" charset="0"/>
              </a:rPr>
              <a:t>Low Side</a:t>
            </a:r>
          </a:p>
        </p:txBody>
      </p:sp>
      <p:sp>
        <p:nvSpPr>
          <p:cNvPr id="538638" name="Line 14"/>
          <p:cNvSpPr>
            <a:spLocks noChangeShapeType="1"/>
          </p:cNvSpPr>
          <p:nvPr/>
        </p:nvSpPr>
        <p:spPr bwMode="auto">
          <a:xfrm>
            <a:off x="521735" y="2914306"/>
            <a:ext cx="2488216" cy="0"/>
          </a:xfrm>
          <a:prstGeom prst="line">
            <a:avLst/>
          </a:prstGeom>
          <a:noFill/>
          <a:ln w="57150">
            <a:solidFill>
              <a:schemeClr val="tx1"/>
            </a:solidFill>
            <a:round/>
            <a:headEnd/>
            <a:tailEnd/>
          </a:ln>
          <a:effectLst/>
        </p:spPr>
        <p:txBody>
          <a:bodyPr/>
          <a:lstStyle/>
          <a:p>
            <a:endParaRPr lang="en-US" dirty="0"/>
          </a:p>
        </p:txBody>
      </p:sp>
      <p:sp>
        <p:nvSpPr>
          <p:cNvPr id="538639" name="Text Box 15"/>
          <p:cNvSpPr txBox="1">
            <a:spLocks noChangeArrowheads="1"/>
          </p:cNvSpPr>
          <p:nvPr/>
        </p:nvSpPr>
        <p:spPr bwMode="auto">
          <a:xfrm>
            <a:off x="499591" y="2486889"/>
            <a:ext cx="342230" cy="367903"/>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8640" name="Text Box 16"/>
          <p:cNvSpPr txBox="1">
            <a:spLocks noChangeArrowheads="1"/>
          </p:cNvSpPr>
          <p:nvPr/>
        </p:nvSpPr>
        <p:spPr bwMode="auto">
          <a:xfrm>
            <a:off x="2701944" y="2522958"/>
            <a:ext cx="404637" cy="366100"/>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8641" name="Freeform 17"/>
          <p:cNvSpPr>
            <a:spLocks/>
          </p:cNvSpPr>
          <p:nvPr/>
        </p:nvSpPr>
        <p:spPr bwMode="auto">
          <a:xfrm>
            <a:off x="1498098" y="1294811"/>
            <a:ext cx="1868175" cy="2158725"/>
          </a:xfrm>
          <a:custGeom>
            <a:avLst/>
            <a:gdLst/>
            <a:ahLst/>
            <a:cxnLst>
              <a:cxn ang="0">
                <a:pos x="0" y="1293"/>
              </a:cxn>
              <a:cxn ang="0">
                <a:pos x="90" y="858"/>
              </a:cxn>
              <a:cxn ang="0">
                <a:pos x="448" y="346"/>
              </a:cxn>
              <a:cxn ang="0">
                <a:pos x="691" y="154"/>
              </a:cxn>
              <a:cxn ang="0">
                <a:pos x="1024" y="0"/>
              </a:cxn>
            </a:cxnLst>
            <a:rect l="0" t="0" r="r" b="b"/>
            <a:pathLst>
              <a:path w="1024" h="1293">
                <a:moveTo>
                  <a:pt x="0" y="1293"/>
                </a:moveTo>
                <a:cubicBezTo>
                  <a:pt x="7" y="1154"/>
                  <a:pt x="15" y="1016"/>
                  <a:pt x="90" y="858"/>
                </a:cubicBezTo>
                <a:cubicBezTo>
                  <a:pt x="165" y="700"/>
                  <a:pt x="348" y="463"/>
                  <a:pt x="448" y="346"/>
                </a:cubicBezTo>
                <a:cubicBezTo>
                  <a:pt x="548" y="229"/>
                  <a:pt x="595" y="212"/>
                  <a:pt x="691" y="154"/>
                </a:cubicBezTo>
                <a:cubicBezTo>
                  <a:pt x="787" y="96"/>
                  <a:pt x="905" y="48"/>
                  <a:pt x="1024" y="0"/>
                </a:cubicBezTo>
              </a:path>
            </a:pathLst>
          </a:custGeom>
          <a:noFill/>
          <a:ln w="57150" cmpd="sng">
            <a:solidFill>
              <a:schemeClr val="tx1"/>
            </a:solidFill>
            <a:round/>
            <a:headEnd/>
            <a:tailEnd/>
          </a:ln>
          <a:effectLst/>
        </p:spPr>
        <p:txBody>
          <a:bodyPr/>
          <a:lstStyle/>
          <a:p>
            <a:endParaRPr lang="en-US" dirty="0"/>
          </a:p>
        </p:txBody>
      </p:sp>
      <p:sp>
        <p:nvSpPr>
          <p:cNvPr id="538642" name="Freeform 18"/>
          <p:cNvSpPr>
            <a:spLocks/>
          </p:cNvSpPr>
          <p:nvPr/>
        </p:nvSpPr>
        <p:spPr bwMode="auto">
          <a:xfrm>
            <a:off x="906241" y="1143321"/>
            <a:ext cx="1783624" cy="2277753"/>
          </a:xfrm>
          <a:custGeom>
            <a:avLst/>
            <a:gdLst/>
            <a:ahLst/>
            <a:cxnLst>
              <a:cxn ang="0">
                <a:pos x="0" y="1293"/>
              </a:cxn>
              <a:cxn ang="0">
                <a:pos x="90" y="858"/>
              </a:cxn>
              <a:cxn ang="0">
                <a:pos x="448" y="346"/>
              </a:cxn>
              <a:cxn ang="0">
                <a:pos x="691" y="154"/>
              </a:cxn>
              <a:cxn ang="0">
                <a:pos x="1024" y="0"/>
              </a:cxn>
            </a:cxnLst>
            <a:rect l="0" t="0" r="r" b="b"/>
            <a:pathLst>
              <a:path w="1024" h="1293">
                <a:moveTo>
                  <a:pt x="0" y="1293"/>
                </a:moveTo>
                <a:cubicBezTo>
                  <a:pt x="7" y="1154"/>
                  <a:pt x="15" y="1016"/>
                  <a:pt x="90" y="858"/>
                </a:cubicBezTo>
                <a:cubicBezTo>
                  <a:pt x="165" y="700"/>
                  <a:pt x="348" y="463"/>
                  <a:pt x="448" y="346"/>
                </a:cubicBezTo>
                <a:cubicBezTo>
                  <a:pt x="548" y="229"/>
                  <a:pt x="595" y="212"/>
                  <a:pt x="691" y="154"/>
                </a:cubicBezTo>
                <a:cubicBezTo>
                  <a:pt x="787" y="96"/>
                  <a:pt x="905" y="48"/>
                  <a:pt x="1024" y="0"/>
                </a:cubicBezTo>
              </a:path>
            </a:pathLst>
          </a:custGeom>
          <a:noFill/>
          <a:ln w="57150" cmpd="sng">
            <a:solidFill>
              <a:schemeClr val="tx1"/>
            </a:solidFill>
            <a:round/>
            <a:headEnd/>
            <a:tailEnd/>
          </a:ln>
          <a:effectLst/>
        </p:spPr>
        <p:txBody>
          <a:bodyPr/>
          <a:lstStyle/>
          <a:p>
            <a:endParaRPr lang="en-US" dirty="0"/>
          </a:p>
        </p:txBody>
      </p:sp>
      <p:sp>
        <p:nvSpPr>
          <p:cNvPr id="538643" name="Text Box 19"/>
          <p:cNvSpPr txBox="1">
            <a:spLocks noChangeArrowheads="1"/>
          </p:cNvSpPr>
          <p:nvPr/>
        </p:nvSpPr>
        <p:spPr bwMode="auto">
          <a:xfrm>
            <a:off x="511670" y="3092847"/>
            <a:ext cx="340217" cy="366100"/>
          </a:xfrm>
          <a:prstGeom prst="rect">
            <a:avLst/>
          </a:prstGeom>
          <a:noFill/>
          <a:ln w="9525">
            <a:noFill/>
            <a:miter lim="800000"/>
            <a:headEnd/>
            <a:tailEnd/>
          </a:ln>
          <a:effectLst/>
        </p:spPr>
        <p:txBody>
          <a:bodyPr wrap="none">
            <a:spAutoFit/>
          </a:bodyPr>
          <a:lstStyle/>
          <a:p>
            <a:r>
              <a:rPr lang="en-US" sz="1800" b="1" dirty="0">
                <a:latin typeface="Tahoma" pitchFamily="34" charset="0"/>
              </a:rPr>
              <a:t>B</a:t>
            </a:r>
          </a:p>
        </p:txBody>
      </p:sp>
      <p:sp>
        <p:nvSpPr>
          <p:cNvPr id="538644" name="Text Box 20"/>
          <p:cNvSpPr txBox="1">
            <a:spLocks noChangeArrowheads="1"/>
          </p:cNvSpPr>
          <p:nvPr/>
        </p:nvSpPr>
        <p:spPr bwMode="auto">
          <a:xfrm>
            <a:off x="1868512" y="1008063"/>
            <a:ext cx="404637" cy="366100"/>
          </a:xfrm>
          <a:prstGeom prst="rect">
            <a:avLst/>
          </a:prstGeom>
          <a:noFill/>
          <a:ln w="9525">
            <a:noFill/>
            <a:miter lim="800000"/>
            <a:headEnd/>
            <a:tailEnd/>
          </a:ln>
          <a:effectLst/>
        </p:spPr>
        <p:txBody>
          <a:bodyPr wrap="none">
            <a:spAutoFit/>
          </a:bodyPr>
          <a:lstStyle/>
          <a:p>
            <a:r>
              <a:rPr lang="en-US" sz="1800" b="1" dirty="0">
                <a:latin typeface="Tahoma" pitchFamily="34" charset="0"/>
              </a:rPr>
              <a:t>B’</a:t>
            </a:r>
          </a:p>
        </p:txBody>
      </p:sp>
      <p:sp>
        <p:nvSpPr>
          <p:cNvPr id="538645" name="Text Box 21"/>
          <p:cNvSpPr txBox="1">
            <a:spLocks noChangeArrowheads="1"/>
          </p:cNvSpPr>
          <p:nvPr/>
        </p:nvSpPr>
        <p:spPr bwMode="auto">
          <a:xfrm>
            <a:off x="1514203" y="3092847"/>
            <a:ext cx="336191" cy="367903"/>
          </a:xfrm>
          <a:prstGeom prst="rect">
            <a:avLst/>
          </a:prstGeom>
          <a:noFill/>
          <a:ln w="9525">
            <a:noFill/>
            <a:miter lim="800000"/>
            <a:headEnd/>
            <a:tailEnd/>
          </a:ln>
          <a:effectLst/>
        </p:spPr>
        <p:txBody>
          <a:bodyPr wrap="none">
            <a:spAutoFit/>
          </a:bodyPr>
          <a:lstStyle/>
          <a:p>
            <a:r>
              <a:rPr lang="en-US" sz="1800" b="1" dirty="0">
                <a:latin typeface="Tahoma" pitchFamily="34" charset="0"/>
              </a:rPr>
              <a:t>C</a:t>
            </a:r>
          </a:p>
        </p:txBody>
      </p:sp>
      <p:sp>
        <p:nvSpPr>
          <p:cNvPr id="538646" name="Text Box 22"/>
          <p:cNvSpPr txBox="1">
            <a:spLocks noChangeArrowheads="1"/>
          </p:cNvSpPr>
          <p:nvPr/>
        </p:nvSpPr>
        <p:spPr bwMode="auto">
          <a:xfrm>
            <a:off x="3064305" y="1354325"/>
            <a:ext cx="400611" cy="366100"/>
          </a:xfrm>
          <a:prstGeom prst="rect">
            <a:avLst/>
          </a:prstGeom>
          <a:noFill/>
          <a:ln w="9525">
            <a:noFill/>
            <a:miter lim="800000"/>
            <a:headEnd/>
            <a:tailEnd/>
          </a:ln>
          <a:effectLst/>
        </p:spPr>
        <p:txBody>
          <a:bodyPr wrap="none">
            <a:spAutoFit/>
          </a:bodyPr>
          <a:lstStyle/>
          <a:p>
            <a:r>
              <a:rPr lang="en-US" sz="1800" b="1" dirty="0">
                <a:latin typeface="Tahoma" pitchFamily="34" charset="0"/>
              </a:rPr>
              <a:t>C’</a:t>
            </a:r>
          </a:p>
        </p:txBody>
      </p:sp>
      <p:sp>
        <p:nvSpPr>
          <p:cNvPr id="538647" name="Text Box 23"/>
          <p:cNvSpPr txBox="1">
            <a:spLocks noChangeArrowheads="1"/>
          </p:cNvSpPr>
          <p:nvPr/>
        </p:nvSpPr>
        <p:spPr bwMode="auto">
          <a:xfrm>
            <a:off x="4725988" y="2270125"/>
            <a:ext cx="343364" cy="369332"/>
          </a:xfrm>
          <a:prstGeom prst="rect">
            <a:avLst/>
          </a:prstGeom>
          <a:noFill/>
          <a:ln w="9525">
            <a:noFill/>
            <a:miter lim="800000"/>
            <a:headEnd/>
            <a:tailEnd/>
          </a:ln>
          <a:effectLst/>
        </p:spPr>
        <p:txBody>
          <a:bodyPr wrap="none">
            <a:spAutoFit/>
          </a:bodyPr>
          <a:lstStyle/>
          <a:p>
            <a:r>
              <a:rPr lang="en-US" sz="1800" b="1" dirty="0">
                <a:latin typeface="Tahoma" pitchFamily="34" charset="0"/>
              </a:rPr>
              <a:t>A</a:t>
            </a:r>
          </a:p>
        </p:txBody>
      </p:sp>
      <p:sp>
        <p:nvSpPr>
          <p:cNvPr id="538648" name="Text Box 24"/>
          <p:cNvSpPr txBox="1">
            <a:spLocks noChangeArrowheads="1"/>
          </p:cNvSpPr>
          <p:nvPr/>
        </p:nvSpPr>
        <p:spPr bwMode="auto">
          <a:xfrm>
            <a:off x="521735" y="3952292"/>
            <a:ext cx="2564634" cy="1477328"/>
          </a:xfrm>
          <a:prstGeom prst="rect">
            <a:avLst/>
          </a:prstGeom>
          <a:noFill/>
          <a:ln w="9525">
            <a:noFill/>
            <a:miter lim="800000"/>
            <a:headEnd/>
            <a:tailEnd/>
          </a:ln>
          <a:effectLst/>
        </p:spPr>
        <p:txBody>
          <a:bodyPr wrap="square">
            <a:spAutoFit/>
          </a:bodyPr>
          <a:lstStyle/>
          <a:p>
            <a:pPr algn="ctr"/>
            <a:r>
              <a:rPr lang="en-US" sz="1800" dirty="0">
                <a:latin typeface="Tahoma" pitchFamily="34" charset="0"/>
              </a:rPr>
              <a:t>Superimpose sands from high-side and low-side sections to check for potential cross-fault leak points</a:t>
            </a:r>
          </a:p>
        </p:txBody>
      </p:sp>
      <p:sp>
        <p:nvSpPr>
          <p:cNvPr id="538649" name="Freeform 25"/>
          <p:cNvSpPr>
            <a:spLocks/>
          </p:cNvSpPr>
          <p:nvPr/>
        </p:nvSpPr>
        <p:spPr bwMode="auto">
          <a:xfrm>
            <a:off x="7658100" y="2743200"/>
            <a:ext cx="995363" cy="1422400"/>
          </a:xfrm>
          <a:custGeom>
            <a:avLst/>
            <a:gdLst/>
            <a:ahLst/>
            <a:cxnLst>
              <a:cxn ang="0">
                <a:pos x="768" y="1114"/>
              </a:cxn>
              <a:cxn ang="0">
                <a:pos x="589" y="448"/>
              </a:cxn>
              <a:cxn ang="0">
                <a:pos x="256" y="564"/>
              </a:cxn>
              <a:cxn ang="0">
                <a:pos x="0" y="0"/>
              </a:cxn>
            </a:cxnLst>
            <a:rect l="0" t="0" r="r" b="b"/>
            <a:pathLst>
              <a:path w="768" h="1114">
                <a:moveTo>
                  <a:pt x="768" y="1114"/>
                </a:moveTo>
                <a:cubicBezTo>
                  <a:pt x="721" y="827"/>
                  <a:pt x="674" y="540"/>
                  <a:pt x="589" y="448"/>
                </a:cubicBezTo>
                <a:cubicBezTo>
                  <a:pt x="504" y="356"/>
                  <a:pt x="354" y="639"/>
                  <a:pt x="256" y="564"/>
                </a:cubicBezTo>
                <a:cubicBezTo>
                  <a:pt x="158" y="489"/>
                  <a:pt x="79" y="244"/>
                  <a:pt x="0" y="0"/>
                </a:cubicBezTo>
              </a:path>
            </a:pathLst>
          </a:custGeom>
          <a:noFill/>
          <a:ln w="57150" cmpd="sng">
            <a:solidFill>
              <a:srgbClr val="FF00FF"/>
            </a:solidFill>
            <a:round/>
            <a:headEnd type="triangle" w="med" len="med"/>
            <a:tailEnd type="none" w="med" len="med"/>
          </a:ln>
          <a:effectLst/>
        </p:spPr>
        <p:txBody>
          <a:bodyPr/>
          <a:lstStyle/>
          <a:p>
            <a:endParaRPr lang="en-US" dirty="0"/>
          </a:p>
        </p:txBody>
      </p:sp>
      <p:sp>
        <p:nvSpPr>
          <p:cNvPr id="538650" name="Freeform 26"/>
          <p:cNvSpPr>
            <a:spLocks/>
          </p:cNvSpPr>
          <p:nvPr/>
        </p:nvSpPr>
        <p:spPr bwMode="auto">
          <a:xfrm>
            <a:off x="3149600" y="1109663"/>
            <a:ext cx="3170238" cy="900112"/>
          </a:xfrm>
          <a:custGeom>
            <a:avLst/>
            <a:gdLst/>
            <a:ahLst/>
            <a:cxnLst>
              <a:cxn ang="0">
                <a:pos x="0" y="94"/>
              </a:cxn>
              <a:cxn ang="0">
                <a:pos x="1613" y="43"/>
              </a:cxn>
              <a:cxn ang="0">
                <a:pos x="1382" y="350"/>
              </a:cxn>
              <a:cxn ang="0">
                <a:pos x="2201" y="465"/>
              </a:cxn>
            </a:cxnLst>
            <a:rect l="0" t="0" r="r" b="b"/>
            <a:pathLst>
              <a:path w="2201" h="465">
                <a:moveTo>
                  <a:pt x="0" y="94"/>
                </a:moveTo>
                <a:cubicBezTo>
                  <a:pt x="691" y="47"/>
                  <a:pt x="1383" y="0"/>
                  <a:pt x="1613" y="43"/>
                </a:cubicBezTo>
                <a:cubicBezTo>
                  <a:pt x="1843" y="86"/>
                  <a:pt x="1284" y="280"/>
                  <a:pt x="1382" y="350"/>
                </a:cubicBezTo>
                <a:cubicBezTo>
                  <a:pt x="1480" y="420"/>
                  <a:pt x="1840" y="442"/>
                  <a:pt x="2201" y="465"/>
                </a:cubicBezTo>
              </a:path>
            </a:pathLst>
          </a:custGeom>
          <a:noFill/>
          <a:ln w="57150" cmpd="sng">
            <a:solidFill>
              <a:srgbClr val="FF00FF"/>
            </a:solidFill>
            <a:round/>
            <a:headEnd type="triangle" w="med" len="med"/>
            <a:tailEnd type="none" w="med" len="med"/>
          </a:ln>
          <a:effectLst/>
        </p:spPr>
        <p:txBody>
          <a:bodyPr/>
          <a:lstStyle/>
          <a:p>
            <a:endParaRPr lang="en-US" dirty="0"/>
          </a:p>
        </p:txBody>
      </p:sp>
      <p:sp>
        <p:nvSpPr>
          <p:cNvPr id="538651" name="Text Box 27"/>
          <p:cNvSpPr txBox="1">
            <a:spLocks noChangeArrowheads="1"/>
          </p:cNvSpPr>
          <p:nvPr/>
        </p:nvSpPr>
        <p:spPr bwMode="auto">
          <a:xfrm>
            <a:off x="6228933" y="1552051"/>
            <a:ext cx="1822485" cy="1200329"/>
          </a:xfrm>
          <a:prstGeom prst="rect">
            <a:avLst/>
          </a:prstGeom>
          <a:solidFill>
            <a:schemeClr val="bg1"/>
          </a:solidFill>
          <a:ln w="28575">
            <a:solidFill>
              <a:srgbClr val="FF00FF"/>
            </a:solidFill>
            <a:miter lim="800000"/>
            <a:headEnd/>
            <a:tailEnd/>
          </a:ln>
          <a:effectLst/>
        </p:spPr>
        <p:txBody>
          <a:bodyPr wrap="square">
            <a:spAutoFit/>
          </a:bodyPr>
          <a:lstStyle/>
          <a:p>
            <a:pPr algn="ctr"/>
            <a:r>
              <a:rPr lang="en-US" sz="1800" dirty="0">
                <a:latin typeface="Tahoma" pitchFamily="34" charset="0"/>
              </a:rPr>
              <a:t>Potential leak point at </a:t>
            </a:r>
            <a:endParaRPr lang="en-US" sz="1800" dirty="0" smtClean="0">
              <a:latin typeface="Tahoma" pitchFamily="34" charset="0"/>
            </a:endParaRPr>
          </a:p>
          <a:p>
            <a:pPr algn="ctr"/>
            <a:r>
              <a:rPr lang="en-US" sz="1800" dirty="0" smtClean="0">
                <a:latin typeface="Tahoma" pitchFamily="34" charset="0"/>
              </a:rPr>
              <a:t>sand-to-sand </a:t>
            </a:r>
            <a:r>
              <a:rPr lang="en-US" sz="1800" dirty="0">
                <a:latin typeface="Tahoma" pitchFamily="34" charset="0"/>
              </a:rPr>
              <a:t>juxtaposition</a:t>
            </a:r>
          </a:p>
        </p:txBody>
      </p:sp>
      <p:sp>
        <p:nvSpPr>
          <p:cNvPr id="538652" name="Oval 28"/>
          <p:cNvSpPr>
            <a:spLocks noChangeArrowheads="1"/>
          </p:cNvSpPr>
          <p:nvPr/>
        </p:nvSpPr>
        <p:spPr bwMode="auto">
          <a:xfrm rot="-2082200">
            <a:off x="2365375" y="1120775"/>
            <a:ext cx="873125" cy="590550"/>
          </a:xfrm>
          <a:prstGeom prst="ellipse">
            <a:avLst/>
          </a:prstGeom>
          <a:noFill/>
          <a:ln w="38100">
            <a:solidFill>
              <a:srgbClr val="FF00FF"/>
            </a:solidFill>
            <a:round/>
            <a:headEnd/>
            <a:tailEnd/>
          </a:ln>
          <a:effectLst/>
        </p:spPr>
        <p:txBody>
          <a:bodyPr wrap="none" anchor="ctr"/>
          <a:lstStyle/>
          <a:p>
            <a:endParaRPr lang="en-US" dirty="0"/>
          </a:p>
        </p:txBody>
      </p:sp>
      <p:sp>
        <p:nvSpPr>
          <p:cNvPr id="538653" name="Freeform 29" descr="75%"/>
          <p:cNvSpPr>
            <a:spLocks/>
          </p:cNvSpPr>
          <p:nvPr/>
        </p:nvSpPr>
        <p:spPr bwMode="auto">
          <a:xfrm>
            <a:off x="3927475" y="4225925"/>
            <a:ext cx="4911725" cy="1584325"/>
          </a:xfrm>
          <a:custGeom>
            <a:avLst/>
            <a:gdLst/>
            <a:ahLst/>
            <a:cxnLst>
              <a:cxn ang="0">
                <a:pos x="26" y="320"/>
              </a:cxn>
              <a:cxn ang="0">
                <a:pos x="371" y="346"/>
              </a:cxn>
              <a:cxn ang="0">
                <a:pos x="973" y="307"/>
              </a:cxn>
              <a:cxn ang="0">
                <a:pos x="1178" y="230"/>
              </a:cxn>
              <a:cxn ang="0">
                <a:pos x="1408" y="128"/>
              </a:cxn>
              <a:cxn ang="0">
                <a:pos x="1831" y="38"/>
              </a:cxn>
              <a:cxn ang="0">
                <a:pos x="2074" y="0"/>
              </a:cxn>
              <a:cxn ang="0">
                <a:pos x="2074" y="333"/>
              </a:cxn>
              <a:cxn ang="0">
                <a:pos x="1741" y="320"/>
              </a:cxn>
              <a:cxn ang="0">
                <a:pos x="1395" y="410"/>
              </a:cxn>
              <a:cxn ang="0">
                <a:pos x="1050" y="525"/>
              </a:cxn>
              <a:cxn ang="0">
                <a:pos x="743" y="550"/>
              </a:cxn>
              <a:cxn ang="0">
                <a:pos x="410" y="589"/>
              </a:cxn>
              <a:cxn ang="0">
                <a:pos x="0" y="614"/>
              </a:cxn>
            </a:cxnLst>
            <a:rect l="0" t="0" r="r" b="b"/>
            <a:pathLst>
              <a:path w="2074" h="614">
                <a:moveTo>
                  <a:pt x="26" y="320"/>
                </a:moveTo>
                <a:lnTo>
                  <a:pt x="371" y="346"/>
                </a:lnTo>
                <a:lnTo>
                  <a:pt x="973" y="307"/>
                </a:lnTo>
                <a:lnTo>
                  <a:pt x="1178" y="230"/>
                </a:lnTo>
                <a:lnTo>
                  <a:pt x="1408" y="128"/>
                </a:lnTo>
                <a:lnTo>
                  <a:pt x="1831" y="38"/>
                </a:lnTo>
                <a:lnTo>
                  <a:pt x="2074" y="0"/>
                </a:lnTo>
                <a:lnTo>
                  <a:pt x="2074" y="333"/>
                </a:lnTo>
                <a:lnTo>
                  <a:pt x="1741" y="320"/>
                </a:lnTo>
                <a:lnTo>
                  <a:pt x="1395" y="410"/>
                </a:lnTo>
                <a:lnTo>
                  <a:pt x="1050" y="525"/>
                </a:lnTo>
                <a:lnTo>
                  <a:pt x="743" y="550"/>
                </a:lnTo>
                <a:lnTo>
                  <a:pt x="410" y="589"/>
                </a:lnTo>
                <a:lnTo>
                  <a:pt x="0" y="614"/>
                </a:lnTo>
              </a:path>
            </a:pathLst>
          </a:custGeom>
          <a:pattFill prst="pct75">
            <a:fgClr>
              <a:srgbClr val="FAFD00"/>
            </a:fgClr>
            <a:bgClr>
              <a:schemeClr val="tx1"/>
            </a:bgClr>
          </a:pattFill>
          <a:ln w="9525">
            <a:solidFill>
              <a:schemeClr val="tx1"/>
            </a:solidFill>
            <a:round/>
            <a:headEnd/>
            <a:tailEnd/>
          </a:ln>
          <a:effectLst/>
        </p:spPr>
        <p:txBody>
          <a:bodyPr/>
          <a:lstStyle/>
          <a:p>
            <a:endParaRPr lang="en-US" dirty="0"/>
          </a:p>
        </p:txBody>
      </p:sp>
      <p:sp>
        <p:nvSpPr>
          <p:cNvPr id="538654" name="Line 30"/>
          <p:cNvSpPr>
            <a:spLocks noChangeShapeType="1"/>
          </p:cNvSpPr>
          <p:nvPr/>
        </p:nvSpPr>
        <p:spPr bwMode="auto">
          <a:xfrm flipH="1">
            <a:off x="3976688" y="4246563"/>
            <a:ext cx="4841875" cy="0"/>
          </a:xfrm>
          <a:prstGeom prst="line">
            <a:avLst/>
          </a:prstGeom>
          <a:noFill/>
          <a:ln w="38100">
            <a:solidFill>
              <a:srgbClr val="FF0000"/>
            </a:solidFill>
            <a:prstDash val="dash"/>
            <a:round/>
            <a:headEnd/>
            <a:tailEnd/>
          </a:ln>
          <a:effectLst/>
        </p:spPr>
        <p:txBody>
          <a:bodyPr/>
          <a:lstStyle/>
          <a:p>
            <a:endParaRPr lang="en-US" dirty="0"/>
          </a:p>
        </p:txBody>
      </p:sp>
      <p:sp>
        <p:nvSpPr>
          <p:cNvPr id="538655" name="Freeform 31"/>
          <p:cNvSpPr>
            <a:spLocks/>
          </p:cNvSpPr>
          <p:nvPr/>
        </p:nvSpPr>
        <p:spPr bwMode="auto">
          <a:xfrm>
            <a:off x="3983038" y="3311525"/>
            <a:ext cx="4692650" cy="955675"/>
          </a:xfrm>
          <a:custGeom>
            <a:avLst/>
            <a:gdLst/>
            <a:ahLst/>
            <a:cxnLst>
              <a:cxn ang="0">
                <a:pos x="13" y="0"/>
              </a:cxn>
              <a:cxn ang="0">
                <a:pos x="0" y="499"/>
              </a:cxn>
              <a:cxn ang="0">
                <a:pos x="384" y="435"/>
              </a:cxn>
              <a:cxn ang="0">
                <a:pos x="781" y="422"/>
              </a:cxn>
              <a:cxn ang="0">
                <a:pos x="1152" y="397"/>
              </a:cxn>
              <a:cxn ang="0">
                <a:pos x="1549" y="499"/>
              </a:cxn>
              <a:cxn ang="0">
                <a:pos x="1881" y="550"/>
              </a:cxn>
              <a:cxn ang="0">
                <a:pos x="2931" y="550"/>
              </a:cxn>
              <a:cxn ang="0">
                <a:pos x="2534" y="384"/>
              </a:cxn>
              <a:cxn ang="0">
                <a:pos x="2189" y="205"/>
              </a:cxn>
              <a:cxn ang="0">
                <a:pos x="1805" y="115"/>
              </a:cxn>
              <a:cxn ang="0">
                <a:pos x="1613" y="64"/>
              </a:cxn>
              <a:cxn ang="0">
                <a:pos x="1331" y="51"/>
              </a:cxn>
              <a:cxn ang="0">
                <a:pos x="832" y="13"/>
              </a:cxn>
              <a:cxn ang="0">
                <a:pos x="512" y="0"/>
              </a:cxn>
              <a:cxn ang="0">
                <a:pos x="13" y="0"/>
              </a:cxn>
            </a:cxnLst>
            <a:rect l="0" t="0" r="r" b="b"/>
            <a:pathLst>
              <a:path w="2931" h="550">
                <a:moveTo>
                  <a:pt x="13" y="0"/>
                </a:moveTo>
                <a:lnTo>
                  <a:pt x="0" y="499"/>
                </a:lnTo>
                <a:lnTo>
                  <a:pt x="384" y="435"/>
                </a:lnTo>
                <a:lnTo>
                  <a:pt x="781" y="422"/>
                </a:lnTo>
                <a:lnTo>
                  <a:pt x="1152" y="397"/>
                </a:lnTo>
                <a:lnTo>
                  <a:pt x="1549" y="499"/>
                </a:lnTo>
                <a:lnTo>
                  <a:pt x="1881" y="550"/>
                </a:lnTo>
                <a:lnTo>
                  <a:pt x="2931" y="550"/>
                </a:lnTo>
                <a:lnTo>
                  <a:pt x="2534" y="384"/>
                </a:lnTo>
                <a:lnTo>
                  <a:pt x="2189" y="205"/>
                </a:lnTo>
                <a:lnTo>
                  <a:pt x="1805" y="115"/>
                </a:lnTo>
                <a:lnTo>
                  <a:pt x="1613" y="64"/>
                </a:lnTo>
                <a:lnTo>
                  <a:pt x="1331" y="51"/>
                </a:lnTo>
                <a:lnTo>
                  <a:pt x="832" y="13"/>
                </a:lnTo>
                <a:lnTo>
                  <a:pt x="512" y="0"/>
                </a:lnTo>
                <a:lnTo>
                  <a:pt x="13" y="0"/>
                </a:lnTo>
                <a:close/>
              </a:path>
            </a:pathLst>
          </a:custGeom>
          <a:solidFill>
            <a:srgbClr val="00B050">
              <a:alpha val="50000"/>
            </a:srgbClr>
          </a:solidFill>
          <a:ln w="9525">
            <a:noFill/>
            <a:round/>
            <a:headEnd/>
            <a:tailEnd/>
          </a:ln>
          <a:effectLst/>
        </p:spPr>
        <p:txBody>
          <a:bodyPr/>
          <a:lstStyle/>
          <a:p>
            <a:endParaRPr lang="en-US" dirty="0"/>
          </a:p>
        </p:txBody>
      </p:sp>
      <p:sp>
        <p:nvSpPr>
          <p:cNvPr id="538656" name="Freeform 32"/>
          <p:cNvSpPr>
            <a:spLocks/>
          </p:cNvSpPr>
          <p:nvPr/>
        </p:nvSpPr>
        <p:spPr bwMode="auto">
          <a:xfrm>
            <a:off x="5692775" y="4733925"/>
            <a:ext cx="1866900" cy="1301750"/>
          </a:xfrm>
          <a:custGeom>
            <a:avLst/>
            <a:gdLst/>
            <a:ahLst/>
            <a:cxnLst>
              <a:cxn ang="0">
                <a:pos x="62" y="871"/>
              </a:cxn>
              <a:cxn ang="0">
                <a:pos x="164" y="807"/>
              </a:cxn>
              <a:cxn ang="0">
                <a:pos x="62" y="755"/>
              </a:cxn>
              <a:cxn ang="0">
                <a:pos x="177" y="717"/>
              </a:cxn>
              <a:cxn ang="0">
                <a:pos x="36" y="627"/>
              </a:cxn>
              <a:cxn ang="0">
                <a:pos x="139" y="499"/>
              </a:cxn>
              <a:cxn ang="0">
                <a:pos x="36" y="320"/>
              </a:cxn>
              <a:cxn ang="0">
                <a:pos x="356" y="282"/>
              </a:cxn>
              <a:cxn ang="0">
                <a:pos x="817" y="128"/>
              </a:cxn>
              <a:cxn ang="0">
                <a:pos x="1035" y="26"/>
              </a:cxn>
              <a:cxn ang="0">
                <a:pos x="1176" y="0"/>
              </a:cxn>
            </a:cxnLst>
            <a:rect l="0" t="0" r="r" b="b"/>
            <a:pathLst>
              <a:path w="1176" h="871">
                <a:moveTo>
                  <a:pt x="62" y="871"/>
                </a:moveTo>
                <a:cubicBezTo>
                  <a:pt x="113" y="848"/>
                  <a:pt x="164" y="826"/>
                  <a:pt x="164" y="807"/>
                </a:cubicBezTo>
                <a:cubicBezTo>
                  <a:pt x="164" y="788"/>
                  <a:pt x="60" y="770"/>
                  <a:pt x="62" y="755"/>
                </a:cubicBezTo>
                <a:cubicBezTo>
                  <a:pt x="64" y="740"/>
                  <a:pt x="181" y="738"/>
                  <a:pt x="177" y="717"/>
                </a:cubicBezTo>
                <a:cubicBezTo>
                  <a:pt x="173" y="696"/>
                  <a:pt x="42" y="663"/>
                  <a:pt x="36" y="627"/>
                </a:cubicBezTo>
                <a:cubicBezTo>
                  <a:pt x="30" y="591"/>
                  <a:pt x="139" y="550"/>
                  <a:pt x="139" y="499"/>
                </a:cubicBezTo>
                <a:cubicBezTo>
                  <a:pt x="139" y="448"/>
                  <a:pt x="0" y="356"/>
                  <a:pt x="36" y="320"/>
                </a:cubicBezTo>
                <a:cubicBezTo>
                  <a:pt x="72" y="284"/>
                  <a:pt x="226" y="314"/>
                  <a:pt x="356" y="282"/>
                </a:cubicBezTo>
                <a:cubicBezTo>
                  <a:pt x="486" y="250"/>
                  <a:pt x="704" y="171"/>
                  <a:pt x="817" y="128"/>
                </a:cubicBezTo>
                <a:cubicBezTo>
                  <a:pt x="930" y="85"/>
                  <a:pt x="975" y="47"/>
                  <a:pt x="1035" y="26"/>
                </a:cubicBezTo>
                <a:cubicBezTo>
                  <a:pt x="1095" y="5"/>
                  <a:pt x="1153" y="6"/>
                  <a:pt x="1176" y="0"/>
                </a:cubicBezTo>
              </a:path>
            </a:pathLst>
          </a:custGeom>
          <a:noFill/>
          <a:ln w="57150" cmpd="sng">
            <a:solidFill>
              <a:srgbClr val="00B050"/>
            </a:solidFill>
            <a:round/>
            <a:headEnd type="none" w="med" len="med"/>
            <a:tailEnd type="triangle" w="med" len="med"/>
          </a:ln>
          <a:effectLst/>
        </p:spPr>
        <p:txBody>
          <a:bodyPr/>
          <a:lstStyle/>
          <a:p>
            <a:endParaRPr lang="en-US" dirty="0"/>
          </a:p>
        </p:txBody>
      </p:sp>
      <p:sp>
        <p:nvSpPr>
          <p:cNvPr id="538657" name="Freeform 33"/>
          <p:cNvSpPr>
            <a:spLocks/>
          </p:cNvSpPr>
          <p:nvPr/>
        </p:nvSpPr>
        <p:spPr bwMode="auto">
          <a:xfrm>
            <a:off x="7497763" y="4267200"/>
            <a:ext cx="346075" cy="385763"/>
          </a:xfrm>
          <a:custGeom>
            <a:avLst/>
            <a:gdLst/>
            <a:ahLst/>
            <a:cxnLst>
              <a:cxn ang="0">
                <a:pos x="0" y="0"/>
              </a:cxn>
              <a:cxn ang="0">
                <a:pos x="218" y="128"/>
              </a:cxn>
              <a:cxn ang="0">
                <a:pos x="90" y="243"/>
              </a:cxn>
            </a:cxnLst>
            <a:rect l="0" t="0" r="r" b="b"/>
            <a:pathLst>
              <a:path w="218" h="243">
                <a:moveTo>
                  <a:pt x="0" y="0"/>
                </a:moveTo>
                <a:lnTo>
                  <a:pt x="218" y="128"/>
                </a:lnTo>
                <a:lnTo>
                  <a:pt x="90" y="243"/>
                </a:lnTo>
              </a:path>
            </a:pathLst>
          </a:custGeom>
          <a:noFill/>
          <a:ln w="57150" cmpd="sng">
            <a:solidFill>
              <a:srgbClr val="00B050"/>
            </a:solidFill>
            <a:round/>
            <a:headEnd type="triangle" w="med" len="med"/>
            <a:tailEnd type="none" w="med" len="med"/>
          </a:ln>
          <a:effectLst/>
        </p:spPr>
        <p:txBody>
          <a:bodyPr/>
          <a:lstStyle/>
          <a:p>
            <a:endParaRPr lang="en-US" dirty="0"/>
          </a:p>
        </p:txBody>
      </p:sp>
      <p:sp>
        <p:nvSpPr>
          <p:cNvPr id="538658" name="Freeform 34"/>
          <p:cNvSpPr>
            <a:spLocks/>
          </p:cNvSpPr>
          <p:nvPr/>
        </p:nvSpPr>
        <p:spPr bwMode="auto">
          <a:xfrm>
            <a:off x="7742238" y="4351338"/>
            <a:ext cx="1076325" cy="322262"/>
          </a:xfrm>
          <a:custGeom>
            <a:avLst/>
            <a:gdLst/>
            <a:ahLst/>
            <a:cxnLst>
              <a:cxn ang="0">
                <a:pos x="0" y="203"/>
              </a:cxn>
              <a:cxn ang="0">
                <a:pos x="243" y="88"/>
              </a:cxn>
              <a:cxn ang="0">
                <a:pos x="576" y="11"/>
              </a:cxn>
              <a:cxn ang="0">
                <a:pos x="678" y="24"/>
              </a:cxn>
            </a:cxnLst>
            <a:rect l="0" t="0" r="r" b="b"/>
            <a:pathLst>
              <a:path w="678" h="203">
                <a:moveTo>
                  <a:pt x="0" y="203"/>
                </a:moveTo>
                <a:cubicBezTo>
                  <a:pt x="73" y="161"/>
                  <a:pt x="147" y="120"/>
                  <a:pt x="243" y="88"/>
                </a:cubicBezTo>
                <a:cubicBezTo>
                  <a:pt x="339" y="56"/>
                  <a:pt x="504" y="22"/>
                  <a:pt x="576" y="11"/>
                </a:cubicBezTo>
                <a:cubicBezTo>
                  <a:pt x="648" y="0"/>
                  <a:pt x="663" y="12"/>
                  <a:pt x="678" y="24"/>
                </a:cubicBezTo>
              </a:path>
            </a:pathLst>
          </a:custGeom>
          <a:noFill/>
          <a:ln w="57150" cmpd="sng">
            <a:solidFill>
              <a:srgbClr val="00B050"/>
            </a:solidFill>
            <a:round/>
            <a:headEnd type="none" w="med" len="med"/>
            <a:tailEnd type="triangle" w="med" len="med"/>
          </a:ln>
          <a:effectLst/>
        </p:spPr>
        <p:txBody>
          <a:bodyPr/>
          <a:lstStyle/>
          <a:p>
            <a:endParaRPr lang="en-US" dirty="0"/>
          </a:p>
        </p:txBody>
      </p:sp>
      <p:sp>
        <p:nvSpPr>
          <p:cNvPr id="538659" name="Rectangle 35"/>
          <p:cNvSpPr>
            <a:spLocks noChangeArrowheads="1"/>
          </p:cNvSpPr>
          <p:nvPr/>
        </p:nvSpPr>
        <p:spPr bwMode="auto">
          <a:xfrm>
            <a:off x="3887788" y="2557463"/>
            <a:ext cx="142875" cy="3592512"/>
          </a:xfrm>
          <a:prstGeom prst="rect">
            <a:avLst/>
          </a:prstGeom>
          <a:solidFill>
            <a:srgbClr val="CCECFF"/>
          </a:solidFill>
          <a:ln w="9525">
            <a:noFill/>
            <a:miter lim="800000"/>
            <a:headEnd/>
            <a:tailEnd/>
          </a:ln>
          <a:effectLst/>
        </p:spPr>
        <p:txBody>
          <a:bodyPr wrap="none" anchor="ctr"/>
          <a:lstStyle/>
          <a:p>
            <a:endParaRPr lang="en-US" dirty="0"/>
          </a:p>
        </p:txBody>
      </p:sp>
      <p:sp>
        <p:nvSpPr>
          <p:cNvPr id="538660" name="Line 36"/>
          <p:cNvSpPr>
            <a:spLocks noChangeShapeType="1"/>
          </p:cNvSpPr>
          <p:nvPr/>
        </p:nvSpPr>
        <p:spPr bwMode="auto">
          <a:xfrm>
            <a:off x="4875213" y="2649538"/>
            <a:ext cx="0" cy="3470275"/>
          </a:xfrm>
          <a:prstGeom prst="line">
            <a:avLst/>
          </a:prstGeom>
          <a:noFill/>
          <a:ln w="38100">
            <a:solidFill>
              <a:schemeClr val="tx1"/>
            </a:solidFill>
            <a:round/>
            <a:headEnd/>
            <a:tailEnd/>
          </a:ln>
          <a:effectLst/>
        </p:spPr>
        <p:txBody>
          <a:bodyPr/>
          <a:lstStyle/>
          <a:p>
            <a:endParaRPr lang="en-US" dirty="0"/>
          </a:p>
        </p:txBody>
      </p:sp>
      <p:sp>
        <p:nvSpPr>
          <p:cNvPr id="3" name="TextBox 2"/>
          <p:cNvSpPr txBox="1"/>
          <p:nvPr/>
        </p:nvSpPr>
        <p:spPr>
          <a:xfrm>
            <a:off x="3958539" y="2016125"/>
            <a:ext cx="1818126" cy="369332"/>
          </a:xfrm>
          <a:prstGeom prst="rect">
            <a:avLst/>
          </a:prstGeom>
          <a:noFill/>
        </p:spPr>
        <p:txBody>
          <a:bodyPr wrap="none" rtlCol="0">
            <a:spAutoFit/>
          </a:bodyPr>
          <a:lstStyle/>
          <a:p>
            <a:r>
              <a:rPr lang="en-US" sz="1800" b="1" dirty="0" smtClean="0">
                <a:latin typeface="Tahoma" panose="020B0604030504040204" pitchFamily="34" charset="0"/>
                <a:ea typeface="Tahoma" panose="020B0604030504040204" pitchFamily="34" charset="0"/>
                <a:cs typeface="Tahoma" panose="020B0604030504040204" pitchFamily="34" charset="0"/>
              </a:rPr>
              <a:t>Allan Diagram</a:t>
            </a:r>
            <a:endParaRPr lang="en-US" sz="1800" b="1" dirty="0">
              <a:latin typeface="Tahoma" panose="020B0604030504040204" pitchFamily="34" charset="0"/>
              <a:ea typeface="Tahoma" panose="020B0604030504040204" pitchFamily="34" charset="0"/>
              <a:cs typeface="Tahoma" panose="020B0604030504040204" pitchFamily="34" charset="0"/>
            </a:endParaRPr>
          </a:p>
        </p:txBody>
      </p:sp>
      <p:sp>
        <p:nvSpPr>
          <p:cNvPr id="5" name="Freeform 4"/>
          <p:cNvSpPr/>
          <p:nvPr/>
        </p:nvSpPr>
        <p:spPr bwMode="auto">
          <a:xfrm>
            <a:off x="453762" y="1320036"/>
            <a:ext cx="2227561" cy="2131308"/>
          </a:xfrm>
          <a:custGeom>
            <a:avLst/>
            <a:gdLst>
              <a:gd name="connsiteX0" fmla="*/ 2227561 w 2227561"/>
              <a:gd name="connsiteY0" fmla="*/ 0 h 2131308"/>
              <a:gd name="connsiteX1" fmla="*/ 1691297 w 2227561"/>
              <a:gd name="connsiteY1" fmla="*/ 0 h 2131308"/>
              <a:gd name="connsiteX2" fmla="*/ 1141282 w 2227561"/>
              <a:gd name="connsiteY2" fmla="*/ 82502 h 2131308"/>
              <a:gd name="connsiteX3" fmla="*/ 632518 w 2227561"/>
              <a:gd name="connsiteY3" fmla="*/ 323134 h 2131308"/>
              <a:gd name="connsiteX4" fmla="*/ 268133 w 2227561"/>
              <a:gd name="connsiteY4" fmla="*/ 543140 h 2131308"/>
              <a:gd name="connsiteX5" fmla="*/ 0 w 2227561"/>
              <a:gd name="connsiteY5" fmla="*/ 859399 h 2131308"/>
              <a:gd name="connsiteX6" fmla="*/ 0 w 2227561"/>
              <a:gd name="connsiteY6" fmla="*/ 2131308 h 2131308"/>
              <a:gd name="connsiteX7" fmla="*/ 756271 w 2227561"/>
              <a:gd name="connsiteY7" fmla="*/ 2131308 h 2131308"/>
              <a:gd name="connsiteX8" fmla="*/ 790647 w 2227561"/>
              <a:gd name="connsiteY8" fmla="*/ 1698172 h 2131308"/>
              <a:gd name="connsiteX9" fmla="*/ 955652 w 2227561"/>
              <a:gd name="connsiteY9" fmla="*/ 1230659 h 2131308"/>
              <a:gd name="connsiteX10" fmla="*/ 1347537 w 2227561"/>
              <a:gd name="connsiteY10" fmla="*/ 715020 h 2131308"/>
              <a:gd name="connsiteX11" fmla="*/ 1677546 w 2227561"/>
              <a:gd name="connsiteY11" fmla="*/ 364385 h 2131308"/>
              <a:gd name="connsiteX12" fmla="*/ 1890677 w 2227561"/>
              <a:gd name="connsiteY12" fmla="*/ 178755 h 2131308"/>
              <a:gd name="connsiteX13" fmla="*/ 2227561 w 2227561"/>
              <a:gd name="connsiteY13" fmla="*/ 0 h 2131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27561" h="2131308">
                <a:moveTo>
                  <a:pt x="2227561" y="0"/>
                </a:moveTo>
                <a:lnTo>
                  <a:pt x="1691297" y="0"/>
                </a:lnTo>
                <a:lnTo>
                  <a:pt x="1141282" y="82502"/>
                </a:lnTo>
                <a:lnTo>
                  <a:pt x="632518" y="323134"/>
                </a:lnTo>
                <a:lnTo>
                  <a:pt x="268133" y="543140"/>
                </a:lnTo>
                <a:lnTo>
                  <a:pt x="0" y="859399"/>
                </a:lnTo>
                <a:lnTo>
                  <a:pt x="0" y="2131308"/>
                </a:lnTo>
                <a:lnTo>
                  <a:pt x="756271" y="2131308"/>
                </a:lnTo>
                <a:lnTo>
                  <a:pt x="790647" y="1698172"/>
                </a:lnTo>
                <a:lnTo>
                  <a:pt x="955652" y="1230659"/>
                </a:lnTo>
                <a:lnTo>
                  <a:pt x="1347537" y="715020"/>
                </a:lnTo>
                <a:lnTo>
                  <a:pt x="1677546" y="364385"/>
                </a:lnTo>
                <a:lnTo>
                  <a:pt x="1890677" y="178755"/>
                </a:lnTo>
                <a:lnTo>
                  <a:pt x="2227561" y="0"/>
                </a:lnTo>
                <a:close/>
              </a:path>
            </a:pathLst>
          </a:custGeom>
          <a:solidFill>
            <a:srgbClr val="00B050">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 name="Right Arrow 5"/>
          <p:cNvSpPr/>
          <p:nvPr/>
        </p:nvSpPr>
        <p:spPr bwMode="auto">
          <a:xfrm rot="-1380000">
            <a:off x="2727220" y="1213845"/>
            <a:ext cx="433137" cy="218523"/>
          </a:xfrm>
          <a:prstGeom prst="rightArrow">
            <a:avLst/>
          </a:pr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0" name="Text Box 38"/>
          <p:cNvSpPr txBox="1">
            <a:spLocks noChangeArrowheads="1"/>
          </p:cNvSpPr>
          <p:nvPr/>
        </p:nvSpPr>
        <p:spPr bwMode="auto">
          <a:xfrm>
            <a:off x="3524617" y="3353904"/>
            <a:ext cx="1233353" cy="707886"/>
          </a:xfrm>
          <a:prstGeom prst="rect">
            <a:avLst/>
          </a:prstGeom>
          <a:noFill/>
          <a:ln w="9525">
            <a:noFill/>
            <a:miter lim="800000"/>
            <a:headEnd/>
            <a:tailEnd/>
          </a:ln>
          <a:effectLst/>
        </p:spPr>
        <p:txBody>
          <a:bodyPr wrap="square">
            <a:spAutoFit/>
          </a:bodyPr>
          <a:lstStyle/>
          <a:p>
            <a:pPr algn="ctr"/>
            <a:r>
              <a:rPr lang="en-US" sz="2000" b="1" dirty="0" smtClean="0">
                <a:latin typeface="Tahoma" pitchFamily="34" charset="0"/>
              </a:rPr>
              <a:t>High Side</a:t>
            </a:r>
            <a:endParaRPr lang="en-US" sz="2000" b="1" dirty="0">
              <a:latin typeface="Tahoma" pitchFamily="34" charset="0"/>
            </a:endParaRPr>
          </a:p>
        </p:txBody>
      </p:sp>
      <p:sp>
        <p:nvSpPr>
          <p:cNvPr id="41" name="Text Box 39"/>
          <p:cNvSpPr txBox="1">
            <a:spLocks noChangeArrowheads="1"/>
          </p:cNvSpPr>
          <p:nvPr/>
        </p:nvSpPr>
        <p:spPr bwMode="auto">
          <a:xfrm>
            <a:off x="3571870" y="5114737"/>
            <a:ext cx="969128" cy="707886"/>
          </a:xfrm>
          <a:prstGeom prst="rect">
            <a:avLst/>
          </a:prstGeom>
          <a:noFill/>
          <a:ln w="9525">
            <a:noFill/>
            <a:miter lim="800000"/>
            <a:headEnd/>
            <a:tailEnd/>
          </a:ln>
          <a:effectLst/>
        </p:spPr>
        <p:txBody>
          <a:bodyPr wrap="square">
            <a:spAutoFit/>
          </a:bodyPr>
          <a:lstStyle/>
          <a:p>
            <a:pPr algn="ctr"/>
            <a:r>
              <a:rPr lang="en-US" sz="2000" b="1" dirty="0" smtClean="0">
                <a:latin typeface="Tahoma" pitchFamily="34" charset="0"/>
              </a:rPr>
              <a:t>Low Side</a:t>
            </a:r>
            <a:endParaRPr lang="en-US" sz="2000" b="1" dirty="0">
              <a:latin typeface="Tahoma" pitchFamily="34" charset="0"/>
            </a:endParaRPr>
          </a:p>
        </p:txBody>
      </p:sp>
    </p:spTree>
    <p:extLst>
      <p:ext uri="{BB962C8B-B14F-4D97-AF65-F5344CB8AC3E}">
        <p14:creationId xmlns:p14="http://schemas.microsoft.com/office/powerpoint/2010/main" val="278418406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Fault Smear Gouge</a:t>
            </a:r>
            <a:endParaRPr lang="en-US" dirty="0"/>
          </a:p>
        </p:txBody>
      </p:sp>
      <p:sp>
        <p:nvSpPr>
          <p:cNvPr id="3" name="Rectangle 3"/>
          <p:cNvSpPr txBox="1">
            <a:spLocks noChangeArrowheads="1"/>
          </p:cNvSpPr>
          <p:nvPr/>
        </p:nvSpPr>
        <p:spPr bwMode="auto">
          <a:xfrm>
            <a:off x="547256" y="1154435"/>
            <a:ext cx="8004419" cy="1287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As a fault moves, rock material may be pulverized and dragged within the fault zone forming a gouge.  If a lot of shale gets incorporated within the fault gouge, it may form a seal.</a:t>
            </a:r>
            <a:endParaRPr lang="en-US" altLang="en-US" sz="2000" kern="0" dirty="0">
              <a:latin typeface="+mn-lt"/>
            </a:endParaRPr>
          </a:p>
        </p:txBody>
      </p:sp>
      <p:pic>
        <p:nvPicPr>
          <p:cNvPr id="4" name="Picture 3"/>
          <p:cNvPicPr>
            <a:picLocks noChangeAspect="1"/>
          </p:cNvPicPr>
          <p:nvPr/>
        </p:nvPicPr>
        <p:blipFill>
          <a:blip r:embed="rId3" cstate="print"/>
          <a:stretch>
            <a:fillRect/>
          </a:stretch>
        </p:blipFill>
        <p:spPr>
          <a:xfrm>
            <a:off x="547256" y="2196445"/>
            <a:ext cx="2771775" cy="3798119"/>
          </a:xfrm>
          <a:prstGeom prst="rect">
            <a:avLst/>
          </a:prstGeom>
        </p:spPr>
      </p:pic>
      <p:sp>
        <p:nvSpPr>
          <p:cNvPr id="5" name="TextBox 4"/>
          <p:cNvSpPr txBox="1"/>
          <p:nvPr/>
        </p:nvSpPr>
        <p:spPr>
          <a:xfrm>
            <a:off x="368616" y="6120325"/>
            <a:ext cx="8753269"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http://wiki.aapg.org/Fault_seal_quantitative_prediction:_shale_smear_factor,_shale_gouge_ratio,_and_smear_gouge_ratio</a:t>
            </a:r>
          </a:p>
        </p:txBody>
      </p:sp>
      <p:sp>
        <p:nvSpPr>
          <p:cNvPr id="6" name="TextBox 5"/>
          <p:cNvSpPr txBox="1"/>
          <p:nvPr/>
        </p:nvSpPr>
        <p:spPr>
          <a:xfrm>
            <a:off x="3632228" y="2910408"/>
            <a:ext cx="4729347" cy="2308324"/>
          </a:xfrm>
          <a:prstGeom prst="rect">
            <a:avLst/>
          </a:prstGeom>
          <a:noFill/>
        </p:spPr>
        <p:txBody>
          <a:bodyPr wrap="square" rtlCol="0">
            <a:spAutoFit/>
          </a:bodyPr>
          <a:lstStyle/>
          <a:p>
            <a:pPr marL="227013" indent="-227013"/>
            <a:r>
              <a:rPr lang="en-US" sz="1800" dirty="0" smtClean="0">
                <a:latin typeface="Arial" panose="020B0604020202020204" pitchFamily="34" charset="0"/>
                <a:cs typeface="Arial" panose="020B0604020202020204" pitchFamily="34" charset="0"/>
              </a:rPr>
              <a:t>Clay (black) smears </a:t>
            </a:r>
            <a:r>
              <a:rPr lang="en-US" sz="1800" dirty="0">
                <a:latin typeface="Arial" panose="020B0604020202020204" pitchFamily="34" charset="0"/>
                <a:cs typeface="Arial" panose="020B0604020202020204" pitchFamily="34" charset="0"/>
              </a:rPr>
              <a:t>separating sandstones from </a:t>
            </a:r>
            <a:r>
              <a:rPr lang="en-US" sz="1800" dirty="0" smtClean="0">
                <a:latin typeface="Arial" panose="020B0604020202020204" pitchFamily="34" charset="0"/>
                <a:cs typeface="Arial" panose="020B0604020202020204" pitchFamily="34" charset="0"/>
              </a:rPr>
              <a:t>a </a:t>
            </a:r>
            <a:r>
              <a:rPr lang="en-US" sz="1800" dirty="0">
                <a:latin typeface="Arial" panose="020B0604020202020204" pitchFamily="34" charset="0"/>
                <a:cs typeface="Arial" panose="020B0604020202020204" pitchFamily="34" charset="0"/>
              </a:rPr>
              <a:t>lignite </a:t>
            </a:r>
            <a:r>
              <a:rPr lang="en-US" sz="1800" dirty="0" smtClean="0">
                <a:latin typeface="Arial" panose="020B0604020202020204" pitchFamily="34" charset="0"/>
                <a:cs typeface="Arial" panose="020B0604020202020204" pitchFamily="34" charset="0"/>
              </a:rPr>
              <a:t>mine in Germany.  Note </a:t>
            </a:r>
            <a:r>
              <a:rPr lang="en-US" sz="1800" dirty="0">
                <a:latin typeface="Arial" panose="020B0604020202020204" pitchFamily="34" charset="0"/>
                <a:cs typeface="Arial" panose="020B0604020202020204" pitchFamily="34" charset="0"/>
              </a:rPr>
              <a:t>tapering of clay </a:t>
            </a:r>
            <a:r>
              <a:rPr lang="en-US" sz="1800" dirty="0" smtClean="0">
                <a:latin typeface="Arial" panose="020B0604020202020204" pitchFamily="34" charset="0"/>
                <a:cs typeface="Arial" panose="020B0604020202020204" pitchFamily="34" charset="0"/>
              </a:rPr>
              <a:t>within the fault zone and </a:t>
            </a:r>
            <a:r>
              <a:rPr lang="en-US" sz="1800" dirty="0">
                <a:latin typeface="Arial" panose="020B0604020202020204" pitchFamily="34" charset="0"/>
                <a:cs typeface="Arial" panose="020B0604020202020204" pitchFamily="34" charset="0"/>
              </a:rPr>
              <a:t>the compound nature of the clay smear in the fault zone. </a:t>
            </a:r>
            <a:r>
              <a:rPr lang="en-US" sz="1800" dirty="0" smtClean="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No scale on original figure.) </a:t>
            </a:r>
            <a:endParaRPr lang="en-US" sz="1800" dirty="0" smtClean="0">
              <a:latin typeface="Arial" panose="020B0604020202020204" pitchFamily="34" charset="0"/>
              <a:cs typeface="Arial" panose="020B0604020202020204" pitchFamily="34" charset="0"/>
            </a:endParaRPr>
          </a:p>
          <a:p>
            <a:pPr marL="227013" indent="-227013"/>
            <a:endParaRPr lang="en-US" sz="1800" dirty="0">
              <a:latin typeface="Arial" panose="020B0604020202020204" pitchFamily="34" charset="0"/>
              <a:cs typeface="Arial" panose="020B0604020202020204" pitchFamily="34" charset="0"/>
            </a:endParaRPr>
          </a:p>
          <a:p>
            <a:pPr marL="227013" indent="-227013"/>
            <a:r>
              <a:rPr lang="en-US" sz="1800" dirty="0" smtClean="0">
                <a:latin typeface="Arial" panose="020B0604020202020204" pitchFamily="34" charset="0"/>
                <a:cs typeface="Arial" panose="020B0604020202020204" pitchFamily="34" charset="0"/>
              </a:rPr>
              <a:t>Modified </a:t>
            </a:r>
            <a:r>
              <a:rPr lang="en-US" sz="1800" dirty="0">
                <a:latin typeface="Arial" panose="020B0604020202020204" pitchFamily="34" charset="0"/>
                <a:cs typeface="Arial" panose="020B0604020202020204" pitchFamily="34" charset="0"/>
              </a:rPr>
              <a:t>from Weber et al</a:t>
            </a:r>
            <a:r>
              <a:rPr lang="en-US" sz="1800" dirty="0" smtClean="0">
                <a:latin typeface="Arial" panose="020B0604020202020204" pitchFamily="34" charset="0"/>
                <a:cs typeface="Arial" panose="020B0604020202020204" pitchFamily="34" charset="0"/>
              </a:rPr>
              <a:t>., 1978</a:t>
            </a:r>
            <a:endParaRPr lang="en-US" sz="1800" dirty="0">
              <a:latin typeface="Arial" panose="020B0604020202020204" pitchFamily="34" charset="0"/>
              <a:cs typeface="Arial" panose="020B0604020202020204" pitchFamily="34" charset="0"/>
            </a:endParaRPr>
          </a:p>
        </p:txBody>
      </p:sp>
      <p:grpSp>
        <p:nvGrpSpPr>
          <p:cNvPr id="9" name="Group 8"/>
          <p:cNvGrpSpPr/>
          <p:nvPr/>
        </p:nvGrpSpPr>
        <p:grpSpPr>
          <a:xfrm>
            <a:off x="1284225" y="3207355"/>
            <a:ext cx="282450" cy="253916"/>
            <a:chOff x="-908222" y="2601097"/>
            <a:chExt cx="282450" cy="253916"/>
          </a:xfrm>
        </p:grpSpPr>
        <p:sp>
          <p:nvSpPr>
            <p:cNvPr id="7" name="Oval 6"/>
            <p:cNvSpPr/>
            <p:nvPr/>
          </p:nvSpPr>
          <p:spPr bwMode="auto">
            <a:xfrm>
              <a:off x="-878207" y="2616845"/>
              <a:ext cx="222421" cy="222421"/>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8" name="TextBox 7"/>
            <p:cNvSpPr txBox="1"/>
            <p:nvPr/>
          </p:nvSpPr>
          <p:spPr>
            <a:xfrm>
              <a:off x="-908222" y="2601097"/>
              <a:ext cx="282450" cy="253916"/>
            </a:xfrm>
            <a:prstGeom prst="rect">
              <a:avLst/>
            </a:prstGeom>
            <a:noFill/>
          </p:spPr>
          <p:txBody>
            <a:bodyPr wrap="none" rtlCol="0">
              <a:spAutoFit/>
            </a:bodyPr>
            <a:lstStyle/>
            <a:p>
              <a:r>
                <a:rPr lang="en-US" sz="1050" b="1" dirty="0" smtClean="0">
                  <a:latin typeface="Comic Sans MS" panose="030F0702030302020204" pitchFamily="66" charset="0"/>
                </a:rPr>
                <a:t>A</a:t>
              </a:r>
              <a:endParaRPr lang="en-US" sz="1050" b="1" dirty="0">
                <a:latin typeface="Comic Sans MS" panose="030F0702030302020204" pitchFamily="66" charset="0"/>
              </a:endParaRPr>
            </a:p>
          </p:txBody>
        </p:sp>
      </p:grpSp>
      <p:grpSp>
        <p:nvGrpSpPr>
          <p:cNvPr id="10" name="Group 9"/>
          <p:cNvGrpSpPr/>
          <p:nvPr/>
        </p:nvGrpSpPr>
        <p:grpSpPr>
          <a:xfrm>
            <a:off x="726914" y="5471863"/>
            <a:ext cx="282450" cy="253916"/>
            <a:chOff x="-908222" y="2601097"/>
            <a:chExt cx="282450" cy="253916"/>
          </a:xfrm>
        </p:grpSpPr>
        <p:sp>
          <p:nvSpPr>
            <p:cNvPr id="11" name="Oval 10"/>
            <p:cNvSpPr/>
            <p:nvPr/>
          </p:nvSpPr>
          <p:spPr bwMode="auto">
            <a:xfrm>
              <a:off x="-878207" y="2616845"/>
              <a:ext cx="222421" cy="222421"/>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2" name="TextBox 11"/>
            <p:cNvSpPr txBox="1"/>
            <p:nvPr/>
          </p:nvSpPr>
          <p:spPr>
            <a:xfrm>
              <a:off x="-908222" y="2601097"/>
              <a:ext cx="282450" cy="253916"/>
            </a:xfrm>
            <a:prstGeom prst="rect">
              <a:avLst/>
            </a:prstGeom>
            <a:noFill/>
          </p:spPr>
          <p:txBody>
            <a:bodyPr wrap="none" rtlCol="0">
              <a:spAutoFit/>
            </a:bodyPr>
            <a:lstStyle/>
            <a:p>
              <a:r>
                <a:rPr lang="en-US" sz="1050" b="1" dirty="0" smtClean="0">
                  <a:latin typeface="Comic Sans MS" panose="030F0702030302020204" pitchFamily="66" charset="0"/>
                </a:rPr>
                <a:t>D</a:t>
              </a:r>
              <a:endParaRPr lang="en-US" sz="1050" b="1" dirty="0">
                <a:latin typeface="Comic Sans MS" panose="030F0702030302020204" pitchFamily="66" charset="0"/>
              </a:endParaRPr>
            </a:p>
          </p:txBody>
        </p:sp>
      </p:grpSp>
      <p:grpSp>
        <p:nvGrpSpPr>
          <p:cNvPr id="13" name="Group 12"/>
          <p:cNvGrpSpPr/>
          <p:nvPr/>
        </p:nvGrpSpPr>
        <p:grpSpPr>
          <a:xfrm>
            <a:off x="875353" y="4849358"/>
            <a:ext cx="268022" cy="253916"/>
            <a:chOff x="-908222" y="2601097"/>
            <a:chExt cx="268022" cy="253916"/>
          </a:xfrm>
        </p:grpSpPr>
        <p:sp>
          <p:nvSpPr>
            <p:cNvPr id="14" name="Oval 13"/>
            <p:cNvSpPr/>
            <p:nvPr/>
          </p:nvSpPr>
          <p:spPr bwMode="auto">
            <a:xfrm>
              <a:off x="-878207" y="2616845"/>
              <a:ext cx="222421" cy="222421"/>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5" name="TextBox 14"/>
            <p:cNvSpPr txBox="1"/>
            <p:nvPr/>
          </p:nvSpPr>
          <p:spPr>
            <a:xfrm>
              <a:off x="-908222" y="2601097"/>
              <a:ext cx="268022" cy="253916"/>
            </a:xfrm>
            <a:prstGeom prst="rect">
              <a:avLst/>
            </a:prstGeom>
            <a:noFill/>
          </p:spPr>
          <p:txBody>
            <a:bodyPr wrap="none" rtlCol="0">
              <a:spAutoFit/>
            </a:bodyPr>
            <a:lstStyle/>
            <a:p>
              <a:r>
                <a:rPr lang="en-US" sz="1050" b="1" dirty="0" smtClean="0">
                  <a:latin typeface="Comic Sans MS" panose="030F0702030302020204" pitchFamily="66" charset="0"/>
                </a:rPr>
                <a:t>C</a:t>
              </a:r>
              <a:endParaRPr lang="en-US" sz="1050" b="1" dirty="0">
                <a:latin typeface="Comic Sans MS" panose="030F0702030302020204" pitchFamily="66" charset="0"/>
              </a:endParaRPr>
            </a:p>
          </p:txBody>
        </p:sp>
      </p:grpSp>
      <p:grpSp>
        <p:nvGrpSpPr>
          <p:cNvPr id="16" name="Group 15"/>
          <p:cNvGrpSpPr/>
          <p:nvPr/>
        </p:nvGrpSpPr>
        <p:grpSpPr>
          <a:xfrm>
            <a:off x="1031789" y="4226853"/>
            <a:ext cx="269626" cy="253916"/>
            <a:chOff x="-908222" y="2601097"/>
            <a:chExt cx="269626" cy="253916"/>
          </a:xfrm>
        </p:grpSpPr>
        <p:sp>
          <p:nvSpPr>
            <p:cNvPr id="17" name="Oval 16"/>
            <p:cNvSpPr/>
            <p:nvPr/>
          </p:nvSpPr>
          <p:spPr bwMode="auto">
            <a:xfrm>
              <a:off x="-878207" y="2616845"/>
              <a:ext cx="222421" cy="222421"/>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8" name="TextBox 17"/>
            <p:cNvSpPr txBox="1"/>
            <p:nvPr/>
          </p:nvSpPr>
          <p:spPr>
            <a:xfrm>
              <a:off x="-908222" y="2601097"/>
              <a:ext cx="269626" cy="253916"/>
            </a:xfrm>
            <a:prstGeom prst="rect">
              <a:avLst/>
            </a:prstGeom>
            <a:noFill/>
          </p:spPr>
          <p:txBody>
            <a:bodyPr wrap="none" rtlCol="0">
              <a:spAutoFit/>
            </a:bodyPr>
            <a:lstStyle/>
            <a:p>
              <a:r>
                <a:rPr lang="en-US" sz="1050" b="1" dirty="0" smtClean="0">
                  <a:latin typeface="Comic Sans MS" panose="030F0702030302020204" pitchFamily="66" charset="0"/>
                </a:rPr>
                <a:t>B</a:t>
              </a:r>
              <a:endParaRPr lang="en-US" sz="1050" b="1" dirty="0">
                <a:latin typeface="Comic Sans MS" panose="030F0702030302020204" pitchFamily="66" charset="0"/>
              </a:endParaRPr>
            </a:p>
          </p:txBody>
        </p:sp>
      </p:grpSp>
      <p:grpSp>
        <p:nvGrpSpPr>
          <p:cNvPr id="19" name="Group 18"/>
          <p:cNvGrpSpPr/>
          <p:nvPr/>
        </p:nvGrpSpPr>
        <p:grpSpPr>
          <a:xfrm>
            <a:off x="2363686" y="4259541"/>
            <a:ext cx="268022" cy="253916"/>
            <a:chOff x="-908222" y="2601097"/>
            <a:chExt cx="268022" cy="253916"/>
          </a:xfrm>
        </p:grpSpPr>
        <p:sp>
          <p:nvSpPr>
            <p:cNvPr id="20" name="Oval 19"/>
            <p:cNvSpPr/>
            <p:nvPr/>
          </p:nvSpPr>
          <p:spPr bwMode="auto">
            <a:xfrm>
              <a:off x="-878207" y="2616845"/>
              <a:ext cx="222421" cy="222421"/>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 name="TextBox 20"/>
            <p:cNvSpPr txBox="1"/>
            <p:nvPr/>
          </p:nvSpPr>
          <p:spPr>
            <a:xfrm>
              <a:off x="-908222" y="2601097"/>
              <a:ext cx="268022" cy="253916"/>
            </a:xfrm>
            <a:prstGeom prst="rect">
              <a:avLst/>
            </a:prstGeom>
            <a:noFill/>
          </p:spPr>
          <p:txBody>
            <a:bodyPr wrap="none" rtlCol="0">
              <a:spAutoFit/>
            </a:bodyPr>
            <a:lstStyle/>
            <a:p>
              <a:r>
                <a:rPr lang="en-US" sz="1050" b="1" dirty="0" smtClean="0">
                  <a:latin typeface="Comic Sans MS" panose="030F0702030302020204" pitchFamily="66" charset="0"/>
                </a:rPr>
                <a:t>E</a:t>
              </a:r>
              <a:endParaRPr lang="en-US" sz="1050" b="1" dirty="0">
                <a:latin typeface="Comic Sans MS" panose="030F0702030302020204" pitchFamily="66" charset="0"/>
              </a:endParaRPr>
            </a:p>
          </p:txBody>
        </p:sp>
      </p:grpSp>
      <p:grpSp>
        <p:nvGrpSpPr>
          <p:cNvPr id="22" name="Group 21"/>
          <p:cNvGrpSpPr/>
          <p:nvPr/>
        </p:nvGrpSpPr>
        <p:grpSpPr>
          <a:xfrm>
            <a:off x="2631708" y="3021837"/>
            <a:ext cx="282450" cy="253916"/>
            <a:chOff x="-908222" y="2601097"/>
            <a:chExt cx="282450" cy="253916"/>
          </a:xfrm>
        </p:grpSpPr>
        <p:sp>
          <p:nvSpPr>
            <p:cNvPr id="23" name="Oval 22"/>
            <p:cNvSpPr/>
            <p:nvPr/>
          </p:nvSpPr>
          <p:spPr bwMode="auto">
            <a:xfrm>
              <a:off x="-878207" y="2616845"/>
              <a:ext cx="222421" cy="222421"/>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4" name="TextBox 23"/>
            <p:cNvSpPr txBox="1"/>
            <p:nvPr/>
          </p:nvSpPr>
          <p:spPr>
            <a:xfrm>
              <a:off x="-908222" y="2601097"/>
              <a:ext cx="282450" cy="253916"/>
            </a:xfrm>
            <a:prstGeom prst="rect">
              <a:avLst/>
            </a:prstGeom>
            <a:noFill/>
          </p:spPr>
          <p:txBody>
            <a:bodyPr wrap="none" rtlCol="0">
              <a:spAutoFit/>
            </a:bodyPr>
            <a:lstStyle/>
            <a:p>
              <a:r>
                <a:rPr lang="en-US" sz="1050" b="1" dirty="0" smtClean="0">
                  <a:latin typeface="Comic Sans MS" panose="030F0702030302020204" pitchFamily="66" charset="0"/>
                </a:rPr>
                <a:t>D</a:t>
              </a:r>
              <a:endParaRPr lang="en-US" sz="1050" b="1" dirty="0">
                <a:latin typeface="Comic Sans MS" panose="030F0702030302020204" pitchFamily="66" charset="0"/>
              </a:endParaRPr>
            </a:p>
          </p:txBody>
        </p:sp>
      </p:grpSp>
      <p:grpSp>
        <p:nvGrpSpPr>
          <p:cNvPr id="28" name="Group 27"/>
          <p:cNvGrpSpPr/>
          <p:nvPr/>
        </p:nvGrpSpPr>
        <p:grpSpPr>
          <a:xfrm>
            <a:off x="1933143" y="5217947"/>
            <a:ext cx="269626" cy="253916"/>
            <a:chOff x="-908222" y="2601097"/>
            <a:chExt cx="269626" cy="253916"/>
          </a:xfrm>
        </p:grpSpPr>
        <p:sp>
          <p:nvSpPr>
            <p:cNvPr id="29" name="Oval 28"/>
            <p:cNvSpPr/>
            <p:nvPr/>
          </p:nvSpPr>
          <p:spPr bwMode="auto">
            <a:xfrm>
              <a:off x="-878207" y="2616845"/>
              <a:ext cx="222421" cy="222421"/>
            </a:xfrm>
            <a:prstGeom prst="ellipse">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0" name="TextBox 29"/>
            <p:cNvSpPr txBox="1"/>
            <p:nvPr/>
          </p:nvSpPr>
          <p:spPr>
            <a:xfrm>
              <a:off x="-908222" y="2601097"/>
              <a:ext cx="269626" cy="253916"/>
            </a:xfrm>
            <a:prstGeom prst="rect">
              <a:avLst/>
            </a:prstGeom>
            <a:noFill/>
          </p:spPr>
          <p:txBody>
            <a:bodyPr wrap="none" rtlCol="0">
              <a:spAutoFit/>
            </a:bodyPr>
            <a:lstStyle/>
            <a:p>
              <a:r>
                <a:rPr lang="en-US" sz="1050" b="1" dirty="0" smtClean="0">
                  <a:latin typeface="Comic Sans MS" panose="030F0702030302020204" pitchFamily="66" charset="0"/>
                </a:rPr>
                <a:t>F</a:t>
              </a:r>
              <a:endParaRPr lang="en-US" sz="1050" b="1" dirty="0">
                <a:latin typeface="Comic Sans MS" panose="030F0702030302020204" pitchFamily="66" charset="0"/>
              </a:endParaRPr>
            </a:p>
          </p:txBody>
        </p:sp>
      </p:grpSp>
    </p:spTree>
    <p:extLst>
      <p:ext uri="{BB962C8B-B14F-4D97-AF65-F5344CB8AC3E}">
        <p14:creationId xmlns:p14="http://schemas.microsoft.com/office/powerpoint/2010/main" val="10794098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and Processes</a:t>
            </a:r>
            <a:endParaRPr lang="en-US" dirty="0"/>
          </a:p>
        </p:txBody>
      </p:sp>
      <p:sp>
        <p:nvSpPr>
          <p:cNvPr id="3" name="TextBox 2"/>
          <p:cNvSpPr txBox="1"/>
          <p:nvPr/>
        </p:nvSpPr>
        <p:spPr>
          <a:xfrm>
            <a:off x="311728" y="1150938"/>
            <a:ext cx="3969328" cy="4893647"/>
          </a:xfrm>
          <a:prstGeom prst="rect">
            <a:avLst/>
          </a:prstGeom>
          <a:noFill/>
        </p:spPr>
        <p:txBody>
          <a:bodyPr wrap="square" rtlCol="0">
            <a:spAutoFit/>
          </a:bodyPr>
          <a:lstStyle/>
          <a:p>
            <a:r>
              <a:rPr lang="en-US" b="1" dirty="0" smtClean="0">
                <a:latin typeface="Tahoma" panose="020B0604030504040204" pitchFamily="34" charset="0"/>
                <a:ea typeface="Tahoma" panose="020B0604030504040204" pitchFamily="34" charset="0"/>
                <a:cs typeface="Tahoma" panose="020B0604030504040204" pitchFamily="34" charset="0"/>
              </a:rPr>
              <a:t>Essential Elements </a:t>
            </a:r>
          </a:p>
          <a:p>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Source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Reservoir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Seal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Overburden rocks</a:t>
            </a:r>
          </a:p>
          <a:p>
            <a:pPr marL="519113"/>
            <a:endParaRPr lang="en-US" dirty="0">
              <a:latin typeface="Tahoma" panose="020B0604030504040204" pitchFamily="34" charset="0"/>
              <a:ea typeface="Tahoma" panose="020B0604030504040204" pitchFamily="34" charset="0"/>
              <a:cs typeface="Tahoma" panose="020B0604030504040204" pitchFamily="34" charset="0"/>
            </a:endParaRPr>
          </a:p>
          <a:p>
            <a:r>
              <a:rPr lang="en-US" b="1" dirty="0" smtClean="0">
                <a:latin typeface="Tahoma" panose="020B0604030504040204" pitchFamily="34" charset="0"/>
                <a:ea typeface="Tahoma" panose="020B0604030504040204" pitchFamily="34" charset="0"/>
                <a:cs typeface="Tahoma" panose="020B0604030504040204" pitchFamily="34" charset="0"/>
              </a:rPr>
              <a:t>Major Processes</a:t>
            </a:r>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Trap formation</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Hydrocarbon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Generation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Migration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Accumulation</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Freeform 40"/>
          <p:cNvSpPr>
            <a:spLocks noChangeAspect="1"/>
          </p:cNvSpPr>
          <p:nvPr/>
        </p:nvSpPr>
        <p:spPr bwMode="auto">
          <a:xfrm>
            <a:off x="4125610" y="4798688"/>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6" name="Freeform 41"/>
          <p:cNvSpPr>
            <a:spLocks noChangeAspect="1"/>
          </p:cNvSpPr>
          <p:nvPr/>
        </p:nvSpPr>
        <p:spPr bwMode="auto">
          <a:xfrm>
            <a:off x="4265266" y="4871494"/>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7" name="Freeform 42"/>
          <p:cNvSpPr>
            <a:spLocks noChangeAspect="1"/>
          </p:cNvSpPr>
          <p:nvPr/>
        </p:nvSpPr>
        <p:spPr bwMode="auto">
          <a:xfrm>
            <a:off x="4403674" y="4794230"/>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 name="Object 43"/>
          <p:cNvGraphicFramePr>
            <a:graphicFrameLocks noChangeAspect="1"/>
          </p:cNvGraphicFramePr>
          <p:nvPr>
            <p:extLst>
              <p:ext uri="{D42A27DB-BD31-4B8C-83A1-F6EECF244321}">
                <p14:modId xmlns:p14="http://schemas.microsoft.com/office/powerpoint/2010/main" val="2436826661"/>
              </p:ext>
            </p:extLst>
          </p:nvPr>
        </p:nvGraphicFramePr>
        <p:xfrm>
          <a:off x="3917374" y="4736282"/>
          <a:ext cx="817982" cy="1264454"/>
        </p:xfrm>
        <a:graphic>
          <a:graphicData uri="http://schemas.openxmlformats.org/presentationml/2006/ole">
            <mc:AlternateContent xmlns:mc="http://schemas.openxmlformats.org/markup-compatibility/2006">
              <mc:Choice xmlns:v="urn:schemas-microsoft-com:vml" Requires="v">
                <p:oleObj spid="_x0000_s6416" name="Clip" r:id="rId4" imgW="1042416" imgH="1352398" progId="">
                  <p:embed/>
                </p:oleObj>
              </mc:Choice>
              <mc:Fallback>
                <p:oleObj name="Clip" r:id="rId4" imgW="1042416" imgH="1352398" progId="">
                  <p:embed/>
                  <p:pic>
                    <p:nvPicPr>
                      <p:cNvPr id="0" name="Picture 1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7374" y="4736282"/>
                        <a:ext cx="817982" cy="1264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AutoShape 47"/>
          <p:cNvSpPr>
            <a:spLocks noChangeArrowheads="1"/>
          </p:cNvSpPr>
          <p:nvPr/>
        </p:nvSpPr>
        <p:spPr bwMode="auto">
          <a:xfrm>
            <a:off x="7794059" y="3373762"/>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1" name="AutoShape 48"/>
          <p:cNvSpPr>
            <a:spLocks noChangeArrowheads="1"/>
          </p:cNvSpPr>
          <p:nvPr/>
        </p:nvSpPr>
        <p:spPr bwMode="auto">
          <a:xfrm>
            <a:off x="7794059" y="3026074"/>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2" name="AutoShape 49"/>
          <p:cNvSpPr>
            <a:spLocks noChangeArrowheads="1"/>
          </p:cNvSpPr>
          <p:nvPr/>
        </p:nvSpPr>
        <p:spPr bwMode="auto">
          <a:xfrm>
            <a:off x="7794059" y="2663528"/>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3" name="AutoShape 52"/>
          <p:cNvSpPr>
            <a:spLocks noChangeArrowheads="1"/>
          </p:cNvSpPr>
          <p:nvPr/>
        </p:nvSpPr>
        <p:spPr bwMode="auto">
          <a:xfrm>
            <a:off x="3979720" y="4338076"/>
            <a:ext cx="670845" cy="417523"/>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pSp>
        <p:nvGrpSpPr>
          <p:cNvPr id="14" name="Group 53"/>
          <p:cNvGrpSpPr>
            <a:grpSpLocks/>
          </p:cNvGrpSpPr>
          <p:nvPr/>
        </p:nvGrpSpPr>
        <p:grpSpPr bwMode="auto">
          <a:xfrm>
            <a:off x="4270253" y="3635272"/>
            <a:ext cx="3965216" cy="1732496"/>
            <a:chOff x="857" y="2341"/>
            <a:chExt cx="3180" cy="1166"/>
          </a:xfrm>
        </p:grpSpPr>
        <p:graphicFrame>
          <p:nvGraphicFramePr>
            <p:cNvPr id="35" name="Object 54"/>
            <p:cNvGraphicFramePr>
              <a:graphicFrameLocks noChangeAspect="1"/>
            </p:cNvGraphicFramePr>
            <p:nvPr/>
          </p:nvGraphicFramePr>
          <p:xfrm>
            <a:off x="2245" y="2341"/>
            <a:ext cx="846" cy="690"/>
          </p:xfrm>
          <a:graphic>
            <a:graphicData uri="http://schemas.openxmlformats.org/presentationml/2006/ole">
              <mc:AlternateContent xmlns:mc="http://schemas.openxmlformats.org/markup-compatibility/2006">
                <mc:Choice xmlns:v="urn:schemas-microsoft-com:vml" Requires="v">
                  <p:oleObj spid="_x0000_s6417" name="Clip" r:id="rId6" imgW="811073" imgH="781812" progId="">
                    <p:embed/>
                  </p:oleObj>
                </mc:Choice>
                <mc:Fallback>
                  <p:oleObj name="Clip" r:id="rId6" imgW="811073" imgH="781812" progId="">
                    <p:embed/>
                    <p:pic>
                      <p:nvPicPr>
                        <p:cNvPr id="0" name="Picture 17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5" y="2341"/>
                          <a:ext cx="846" cy="69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Freeform 55"/>
            <p:cNvSpPr>
              <a:spLocks/>
            </p:cNvSpPr>
            <p:nvPr/>
          </p:nvSpPr>
          <p:spPr bwMode="auto">
            <a:xfrm>
              <a:off x="857" y="2509"/>
              <a:ext cx="1441" cy="366"/>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7" name="Freeform 56"/>
            <p:cNvSpPr>
              <a:spLocks/>
            </p:cNvSpPr>
            <p:nvPr/>
          </p:nvSpPr>
          <p:spPr bwMode="auto">
            <a:xfrm>
              <a:off x="2876" y="2447"/>
              <a:ext cx="1161" cy="106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5" name="Freeform 61"/>
          <p:cNvSpPr>
            <a:spLocks noChangeAspect="1"/>
          </p:cNvSpPr>
          <p:nvPr/>
        </p:nvSpPr>
        <p:spPr bwMode="auto">
          <a:xfrm flipV="1">
            <a:off x="8665657" y="175716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6" name="Freeform 62"/>
          <p:cNvSpPr>
            <a:spLocks noChangeAspect="1"/>
          </p:cNvSpPr>
          <p:nvPr/>
        </p:nvSpPr>
        <p:spPr bwMode="auto">
          <a:xfrm flipV="1">
            <a:off x="8853942" y="1898318"/>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7" name="Freeform 63"/>
          <p:cNvSpPr>
            <a:spLocks noChangeAspect="1"/>
          </p:cNvSpPr>
          <p:nvPr/>
        </p:nvSpPr>
        <p:spPr bwMode="auto">
          <a:xfrm flipV="1">
            <a:off x="8769152" y="162492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8" name="Freeform 64"/>
          <p:cNvSpPr>
            <a:spLocks/>
          </p:cNvSpPr>
          <p:nvPr/>
        </p:nvSpPr>
        <p:spPr bwMode="auto">
          <a:xfrm>
            <a:off x="8136962" y="1150938"/>
            <a:ext cx="577325" cy="429410"/>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19" name="Group 65"/>
          <p:cNvGrpSpPr>
            <a:grpSpLocks/>
          </p:cNvGrpSpPr>
          <p:nvPr/>
        </p:nvGrpSpPr>
        <p:grpSpPr bwMode="auto">
          <a:xfrm>
            <a:off x="8004788" y="1511999"/>
            <a:ext cx="316718" cy="855847"/>
            <a:chOff x="1982" y="990"/>
            <a:chExt cx="254" cy="576"/>
          </a:xfrm>
        </p:grpSpPr>
        <p:grpSp>
          <p:nvGrpSpPr>
            <p:cNvPr id="25" name="Group 66"/>
            <p:cNvGrpSpPr>
              <a:grpSpLocks/>
            </p:cNvGrpSpPr>
            <p:nvPr/>
          </p:nvGrpSpPr>
          <p:grpSpPr bwMode="auto">
            <a:xfrm>
              <a:off x="1982" y="990"/>
              <a:ext cx="254" cy="576"/>
              <a:chOff x="1982" y="935"/>
              <a:chExt cx="519" cy="631"/>
            </a:xfrm>
          </p:grpSpPr>
          <p:sp>
            <p:nvSpPr>
              <p:cNvPr id="30"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1"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2"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3"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4"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6"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7"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8"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9"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0" name="Line 76"/>
          <p:cNvSpPr>
            <a:spLocks noChangeShapeType="1"/>
          </p:cNvSpPr>
          <p:nvPr/>
        </p:nvSpPr>
        <p:spPr bwMode="auto">
          <a:xfrm>
            <a:off x="8168135" y="1558060"/>
            <a:ext cx="0" cy="134320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1" name="Line 77"/>
          <p:cNvSpPr>
            <a:spLocks noChangeShapeType="1"/>
          </p:cNvSpPr>
          <p:nvPr/>
        </p:nvSpPr>
        <p:spPr bwMode="auto">
          <a:xfrm>
            <a:off x="8099554" y="1523886"/>
            <a:ext cx="13591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2" name="WordArt 79"/>
          <p:cNvSpPr>
            <a:spLocks noChangeArrowheads="1" noChangeShapeType="1" noTextEdit="1"/>
          </p:cNvSpPr>
          <p:nvPr/>
        </p:nvSpPr>
        <p:spPr bwMode="auto">
          <a:xfrm>
            <a:off x="3944806" y="5263757"/>
            <a:ext cx="937686" cy="407122"/>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39" name="Right Arrow 38"/>
          <p:cNvSpPr/>
          <p:nvPr/>
        </p:nvSpPr>
        <p:spPr bwMode="auto">
          <a:xfrm>
            <a:off x="178299" y="2706812"/>
            <a:ext cx="529937" cy="314999"/>
          </a:xfrm>
          <a:prstGeom prst="right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0" name="Right Arrow 39"/>
          <p:cNvSpPr/>
          <p:nvPr/>
        </p:nvSpPr>
        <p:spPr bwMode="auto">
          <a:xfrm>
            <a:off x="409360" y="5262616"/>
            <a:ext cx="529937" cy="314999"/>
          </a:xfrm>
          <a:prstGeom prst="right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 name="Oval 37"/>
          <p:cNvSpPr/>
          <p:nvPr/>
        </p:nvSpPr>
        <p:spPr bwMode="auto">
          <a:xfrm>
            <a:off x="5598921" y="4467285"/>
            <a:ext cx="1759377" cy="626284"/>
          </a:xfrm>
          <a:prstGeom prst="ellipse">
            <a:avLst/>
          </a:prstGeom>
          <a:solidFill>
            <a:schemeClr val="bg1"/>
          </a:solidFill>
          <a:ln w="57150" cap="flat" cmpd="sng" algn="ctr">
            <a:solidFill>
              <a:srgbClr val="0070C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1" name="Oval 40"/>
          <p:cNvSpPr/>
          <p:nvPr/>
        </p:nvSpPr>
        <p:spPr bwMode="auto">
          <a:xfrm>
            <a:off x="7697301" y="3480229"/>
            <a:ext cx="859876" cy="465520"/>
          </a:xfrm>
          <a:prstGeom prst="ellipse">
            <a:avLst/>
          </a:prstGeom>
          <a:solidFill>
            <a:schemeClr val="bg1"/>
          </a:solidFill>
          <a:ln w="57150" cap="flat" cmpd="sng" algn="ctr">
            <a:solidFill>
              <a:srgbClr val="0070C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2" name="Rectangle 41"/>
          <p:cNvSpPr/>
          <p:nvPr/>
        </p:nvSpPr>
        <p:spPr>
          <a:xfrm>
            <a:off x="3824380" y="1501790"/>
            <a:ext cx="1871025" cy="683264"/>
          </a:xfrm>
          <a:prstGeom prst="rect">
            <a:avLst/>
          </a:prstGeom>
          <a:noFill/>
        </p:spPr>
        <p:txBody>
          <a:bodyPr wrap="none" lIns="91440" tIns="45720" rIns="91440" bIns="45720">
            <a:spAutoFit/>
          </a:bodyPr>
          <a:lstStyle/>
          <a:p>
            <a:pPr algn="ctr">
              <a:lnSpc>
                <a:spcPct val="80000"/>
              </a:lnSpc>
            </a:pPr>
            <a:r>
              <a:rPr lang="en-US" sz="2000" b="1" cap="none" spc="0" dirty="0" smtClean="0">
                <a:ln w="12700">
                  <a:solidFill>
                    <a:srgbClr val="C00000"/>
                  </a:solidFill>
                  <a:prstDash val="solid"/>
                </a:ln>
                <a:solidFill>
                  <a:srgbClr val="FFE697"/>
                </a:solidFill>
                <a:effectLst>
                  <a:innerShdw blurRad="177800">
                    <a:schemeClr val="accent3">
                      <a:lumMod val="50000"/>
                    </a:schemeClr>
                  </a:innerShdw>
                </a:effectLst>
                <a:latin typeface="Comic Sans MS" panose="030F0702030302020204" pitchFamily="66" charset="0"/>
              </a:rPr>
              <a:t>From </a:t>
            </a:r>
          </a:p>
          <a:p>
            <a:pPr algn="ctr">
              <a:lnSpc>
                <a:spcPct val="80000"/>
              </a:lnSpc>
            </a:pPr>
            <a:r>
              <a:rPr lang="en-US" sz="2800" b="1" cap="none" spc="0" dirty="0" smtClean="0">
                <a:ln w="12700">
                  <a:solidFill>
                    <a:srgbClr val="C00000"/>
                  </a:solidFill>
                  <a:prstDash val="solid"/>
                </a:ln>
                <a:solidFill>
                  <a:srgbClr val="FFE697"/>
                </a:solidFill>
                <a:effectLst>
                  <a:innerShdw blurRad="177800">
                    <a:schemeClr val="accent3">
                      <a:lumMod val="50000"/>
                    </a:schemeClr>
                  </a:innerShdw>
                </a:effectLst>
                <a:latin typeface="Comic Sans MS" panose="030F0702030302020204" pitchFamily="66" charset="0"/>
              </a:rPr>
              <a:t>Lecture 7</a:t>
            </a:r>
            <a:endParaRPr lang="en-US" sz="2800" b="1" cap="none" spc="0" dirty="0">
              <a:ln w="12700">
                <a:solidFill>
                  <a:srgbClr val="C00000"/>
                </a:solidFill>
                <a:prstDash val="solid"/>
              </a:ln>
              <a:solidFill>
                <a:srgbClr val="FFE697"/>
              </a:solidFill>
              <a:effectLst>
                <a:innerShdw blurRad="177800">
                  <a:schemeClr val="accent3">
                    <a:lumMod val="50000"/>
                  </a:schemeClr>
                </a:innerShdw>
              </a:effectLst>
              <a:latin typeface="Comic Sans MS" panose="030F0702030302020204" pitchFamily="66" charset="0"/>
            </a:endParaRPr>
          </a:p>
        </p:txBody>
      </p:sp>
      <p:sp>
        <p:nvSpPr>
          <p:cNvPr id="24" name="WordArt 81"/>
          <p:cNvSpPr>
            <a:spLocks noChangeArrowheads="1" noChangeShapeType="1" noTextEdit="1"/>
          </p:cNvSpPr>
          <p:nvPr/>
        </p:nvSpPr>
        <p:spPr bwMode="auto">
          <a:xfrm>
            <a:off x="7557143" y="2846288"/>
            <a:ext cx="1246923" cy="967285"/>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
        <p:nvSpPr>
          <p:cNvPr id="23" name="WordArt 80"/>
          <p:cNvSpPr>
            <a:spLocks noChangeArrowheads="1" noChangeShapeType="1" noTextEdit="1"/>
          </p:cNvSpPr>
          <p:nvPr/>
        </p:nvSpPr>
        <p:spPr bwMode="auto">
          <a:xfrm>
            <a:off x="6017193" y="4526778"/>
            <a:ext cx="1054897" cy="534904"/>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Tree>
    <p:extLst>
      <p:ext uri="{BB962C8B-B14F-4D97-AF65-F5344CB8AC3E}">
        <p14:creationId xmlns:p14="http://schemas.microsoft.com/office/powerpoint/2010/main" val="111294042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Shale Gouge Ratio (SGR)</a:t>
            </a:r>
            <a:endParaRPr lang="en-US" dirty="0"/>
          </a:p>
        </p:txBody>
      </p:sp>
      <p:pic>
        <p:nvPicPr>
          <p:cNvPr id="3" name="Picture 2"/>
          <p:cNvPicPr>
            <a:picLocks noChangeAspect="1"/>
          </p:cNvPicPr>
          <p:nvPr/>
        </p:nvPicPr>
        <p:blipFill rotWithShape="1">
          <a:blip r:embed="rId3" cstate="print"/>
          <a:srcRect t="2360"/>
          <a:stretch/>
        </p:blipFill>
        <p:spPr>
          <a:xfrm>
            <a:off x="507262" y="1272272"/>
            <a:ext cx="3659385" cy="3616021"/>
          </a:xfrm>
          <a:prstGeom prst="rect">
            <a:avLst/>
          </a:prstGeom>
          <a:ln w="28575">
            <a:solidFill>
              <a:schemeClr val="tx1"/>
            </a:solidFill>
          </a:ln>
        </p:spPr>
      </p:pic>
      <p:sp>
        <p:nvSpPr>
          <p:cNvPr id="24" name="Freeform 23"/>
          <p:cNvSpPr/>
          <p:nvPr/>
        </p:nvSpPr>
        <p:spPr bwMode="auto">
          <a:xfrm>
            <a:off x="501511" y="2912097"/>
            <a:ext cx="1961994" cy="438277"/>
          </a:xfrm>
          <a:custGeom>
            <a:avLst/>
            <a:gdLst>
              <a:gd name="connsiteX0" fmla="*/ 0 w 1740477"/>
              <a:gd name="connsiteY0" fmla="*/ 311727 h 628650"/>
              <a:gd name="connsiteX1" fmla="*/ 644236 w 1740477"/>
              <a:gd name="connsiteY1" fmla="*/ 483177 h 628650"/>
              <a:gd name="connsiteX2" fmla="*/ 1059873 w 1740477"/>
              <a:gd name="connsiteY2" fmla="*/ 587087 h 628650"/>
              <a:gd name="connsiteX3" fmla="*/ 1231323 w 1740477"/>
              <a:gd name="connsiteY3" fmla="*/ 587087 h 628650"/>
              <a:gd name="connsiteX4" fmla="*/ 1418359 w 1740477"/>
              <a:gd name="connsiteY4" fmla="*/ 628650 h 628650"/>
              <a:gd name="connsiteX5" fmla="*/ 1683327 w 1740477"/>
              <a:gd name="connsiteY5" fmla="*/ 602673 h 628650"/>
              <a:gd name="connsiteX6" fmla="*/ 1740477 w 1740477"/>
              <a:gd name="connsiteY6" fmla="*/ 306532 h 628650"/>
              <a:gd name="connsiteX7" fmla="*/ 1309254 w 1740477"/>
              <a:gd name="connsiteY7" fmla="*/ 254577 h 628650"/>
              <a:gd name="connsiteX8" fmla="*/ 794904 w 1740477"/>
              <a:gd name="connsiteY8" fmla="*/ 213014 h 628650"/>
              <a:gd name="connsiteX9" fmla="*/ 358486 w 1740477"/>
              <a:gd name="connsiteY9" fmla="*/ 83127 h 628650"/>
              <a:gd name="connsiteX10" fmla="*/ 5195 w 1740477"/>
              <a:gd name="connsiteY10" fmla="*/ 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477" h="628650">
                <a:moveTo>
                  <a:pt x="0" y="311727"/>
                </a:moveTo>
                <a:lnTo>
                  <a:pt x="644236" y="483177"/>
                </a:lnTo>
                <a:lnTo>
                  <a:pt x="1059873" y="587087"/>
                </a:lnTo>
                <a:lnTo>
                  <a:pt x="1231323" y="587087"/>
                </a:lnTo>
                <a:lnTo>
                  <a:pt x="1418359" y="628650"/>
                </a:lnTo>
                <a:lnTo>
                  <a:pt x="1683327" y="602673"/>
                </a:lnTo>
                <a:lnTo>
                  <a:pt x="1740477" y="306532"/>
                </a:lnTo>
                <a:lnTo>
                  <a:pt x="1309254" y="254577"/>
                </a:lnTo>
                <a:lnTo>
                  <a:pt x="794904" y="213014"/>
                </a:lnTo>
                <a:lnTo>
                  <a:pt x="358486" y="83127"/>
                </a:lnTo>
                <a:lnTo>
                  <a:pt x="5195" y="0"/>
                </a:lnTo>
              </a:path>
            </a:pathLst>
          </a:custGeom>
          <a:solidFill>
            <a:schemeClr val="bg1">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Times New Roman" pitchFamily="18" charset="0"/>
            </a:endParaRPr>
          </a:p>
        </p:txBody>
      </p:sp>
      <p:sp>
        <p:nvSpPr>
          <p:cNvPr id="25" name="Freeform 24"/>
          <p:cNvSpPr/>
          <p:nvPr/>
        </p:nvSpPr>
        <p:spPr bwMode="auto">
          <a:xfrm>
            <a:off x="495759" y="2498452"/>
            <a:ext cx="2040611" cy="489976"/>
          </a:xfrm>
          <a:custGeom>
            <a:avLst/>
            <a:gdLst>
              <a:gd name="connsiteX0" fmla="*/ 0 w 1740477"/>
              <a:gd name="connsiteY0" fmla="*/ 311727 h 628650"/>
              <a:gd name="connsiteX1" fmla="*/ 644236 w 1740477"/>
              <a:gd name="connsiteY1" fmla="*/ 483177 h 628650"/>
              <a:gd name="connsiteX2" fmla="*/ 1059873 w 1740477"/>
              <a:gd name="connsiteY2" fmla="*/ 587087 h 628650"/>
              <a:gd name="connsiteX3" fmla="*/ 1231323 w 1740477"/>
              <a:gd name="connsiteY3" fmla="*/ 587087 h 628650"/>
              <a:gd name="connsiteX4" fmla="*/ 1418359 w 1740477"/>
              <a:gd name="connsiteY4" fmla="*/ 628650 h 628650"/>
              <a:gd name="connsiteX5" fmla="*/ 1683327 w 1740477"/>
              <a:gd name="connsiteY5" fmla="*/ 602673 h 628650"/>
              <a:gd name="connsiteX6" fmla="*/ 1740477 w 1740477"/>
              <a:gd name="connsiteY6" fmla="*/ 306532 h 628650"/>
              <a:gd name="connsiteX7" fmla="*/ 1309254 w 1740477"/>
              <a:gd name="connsiteY7" fmla="*/ 254577 h 628650"/>
              <a:gd name="connsiteX8" fmla="*/ 794904 w 1740477"/>
              <a:gd name="connsiteY8" fmla="*/ 213014 h 628650"/>
              <a:gd name="connsiteX9" fmla="*/ 358486 w 1740477"/>
              <a:gd name="connsiteY9" fmla="*/ 83127 h 628650"/>
              <a:gd name="connsiteX10" fmla="*/ 5195 w 1740477"/>
              <a:gd name="connsiteY10" fmla="*/ 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477" h="628650">
                <a:moveTo>
                  <a:pt x="0" y="311727"/>
                </a:moveTo>
                <a:lnTo>
                  <a:pt x="644236" y="483177"/>
                </a:lnTo>
                <a:lnTo>
                  <a:pt x="1059873" y="587087"/>
                </a:lnTo>
                <a:lnTo>
                  <a:pt x="1231323" y="587087"/>
                </a:lnTo>
                <a:lnTo>
                  <a:pt x="1418359" y="628650"/>
                </a:lnTo>
                <a:lnTo>
                  <a:pt x="1683327" y="602673"/>
                </a:lnTo>
                <a:lnTo>
                  <a:pt x="1740477" y="306532"/>
                </a:lnTo>
                <a:lnTo>
                  <a:pt x="1309254" y="254577"/>
                </a:lnTo>
                <a:lnTo>
                  <a:pt x="794904" y="213014"/>
                </a:lnTo>
                <a:lnTo>
                  <a:pt x="358486" y="83127"/>
                </a:lnTo>
                <a:lnTo>
                  <a:pt x="5195" y="0"/>
                </a:lnTo>
              </a:path>
            </a:pathLst>
          </a:custGeom>
          <a:solidFill>
            <a:schemeClr val="bg1">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Times New Roman" pitchFamily="18" charset="0"/>
            </a:endParaRPr>
          </a:p>
        </p:txBody>
      </p:sp>
      <p:sp>
        <p:nvSpPr>
          <p:cNvPr id="26" name="Freeform 25"/>
          <p:cNvSpPr/>
          <p:nvPr/>
        </p:nvSpPr>
        <p:spPr bwMode="auto">
          <a:xfrm>
            <a:off x="478983" y="2136506"/>
            <a:ext cx="2140795" cy="440735"/>
          </a:xfrm>
          <a:custGeom>
            <a:avLst/>
            <a:gdLst>
              <a:gd name="connsiteX0" fmla="*/ 0 w 1740477"/>
              <a:gd name="connsiteY0" fmla="*/ 311727 h 628650"/>
              <a:gd name="connsiteX1" fmla="*/ 644236 w 1740477"/>
              <a:gd name="connsiteY1" fmla="*/ 483177 h 628650"/>
              <a:gd name="connsiteX2" fmla="*/ 1059873 w 1740477"/>
              <a:gd name="connsiteY2" fmla="*/ 587087 h 628650"/>
              <a:gd name="connsiteX3" fmla="*/ 1231323 w 1740477"/>
              <a:gd name="connsiteY3" fmla="*/ 587087 h 628650"/>
              <a:gd name="connsiteX4" fmla="*/ 1418359 w 1740477"/>
              <a:gd name="connsiteY4" fmla="*/ 628650 h 628650"/>
              <a:gd name="connsiteX5" fmla="*/ 1683327 w 1740477"/>
              <a:gd name="connsiteY5" fmla="*/ 602673 h 628650"/>
              <a:gd name="connsiteX6" fmla="*/ 1740477 w 1740477"/>
              <a:gd name="connsiteY6" fmla="*/ 306532 h 628650"/>
              <a:gd name="connsiteX7" fmla="*/ 1309254 w 1740477"/>
              <a:gd name="connsiteY7" fmla="*/ 254577 h 628650"/>
              <a:gd name="connsiteX8" fmla="*/ 794904 w 1740477"/>
              <a:gd name="connsiteY8" fmla="*/ 213014 h 628650"/>
              <a:gd name="connsiteX9" fmla="*/ 358486 w 1740477"/>
              <a:gd name="connsiteY9" fmla="*/ 83127 h 628650"/>
              <a:gd name="connsiteX10" fmla="*/ 5195 w 1740477"/>
              <a:gd name="connsiteY10" fmla="*/ 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0477" h="628650">
                <a:moveTo>
                  <a:pt x="0" y="311727"/>
                </a:moveTo>
                <a:lnTo>
                  <a:pt x="644236" y="483177"/>
                </a:lnTo>
                <a:lnTo>
                  <a:pt x="1059873" y="587087"/>
                </a:lnTo>
                <a:lnTo>
                  <a:pt x="1231323" y="587087"/>
                </a:lnTo>
                <a:lnTo>
                  <a:pt x="1418359" y="628650"/>
                </a:lnTo>
                <a:lnTo>
                  <a:pt x="1683327" y="602673"/>
                </a:lnTo>
                <a:lnTo>
                  <a:pt x="1740477" y="306532"/>
                </a:lnTo>
                <a:lnTo>
                  <a:pt x="1309254" y="254577"/>
                </a:lnTo>
                <a:lnTo>
                  <a:pt x="794904" y="213014"/>
                </a:lnTo>
                <a:lnTo>
                  <a:pt x="358486" y="83127"/>
                </a:lnTo>
                <a:lnTo>
                  <a:pt x="5195" y="0"/>
                </a:lnTo>
              </a:path>
            </a:pathLst>
          </a:custGeom>
          <a:solidFill>
            <a:schemeClr val="bg1">
              <a:lumMod val="6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Times New Roman" pitchFamily="18" charset="0"/>
            </a:endParaRPr>
          </a:p>
        </p:txBody>
      </p:sp>
      <p:sp>
        <p:nvSpPr>
          <p:cNvPr id="29" name="Freeform 28"/>
          <p:cNvSpPr/>
          <p:nvPr/>
        </p:nvSpPr>
        <p:spPr bwMode="auto">
          <a:xfrm>
            <a:off x="2177591" y="1291472"/>
            <a:ext cx="537328" cy="3572759"/>
          </a:xfrm>
          <a:custGeom>
            <a:avLst/>
            <a:gdLst>
              <a:gd name="connsiteX0" fmla="*/ 537328 w 537328"/>
              <a:gd name="connsiteY0" fmla="*/ 0 h 3572759"/>
              <a:gd name="connsiteX1" fmla="*/ 329939 w 537328"/>
              <a:gd name="connsiteY1" fmla="*/ 1583703 h 3572759"/>
              <a:gd name="connsiteX2" fmla="*/ 141402 w 537328"/>
              <a:gd name="connsiteY2" fmla="*/ 2771481 h 3572759"/>
              <a:gd name="connsiteX3" fmla="*/ 0 w 537328"/>
              <a:gd name="connsiteY3" fmla="*/ 3572759 h 3572759"/>
            </a:gdLst>
            <a:ahLst/>
            <a:cxnLst>
              <a:cxn ang="0">
                <a:pos x="connsiteX0" y="connsiteY0"/>
              </a:cxn>
              <a:cxn ang="0">
                <a:pos x="connsiteX1" y="connsiteY1"/>
              </a:cxn>
              <a:cxn ang="0">
                <a:pos x="connsiteX2" y="connsiteY2"/>
              </a:cxn>
              <a:cxn ang="0">
                <a:pos x="connsiteX3" y="connsiteY3"/>
              </a:cxn>
            </a:cxnLst>
            <a:rect l="l" t="t" r="r" b="b"/>
            <a:pathLst>
              <a:path w="537328" h="3572759">
                <a:moveTo>
                  <a:pt x="537328" y="0"/>
                </a:moveTo>
                <a:cubicBezTo>
                  <a:pt x="466627" y="560894"/>
                  <a:pt x="395927" y="1121789"/>
                  <a:pt x="329939" y="1583703"/>
                </a:cubicBezTo>
                <a:cubicBezTo>
                  <a:pt x="263951" y="2045617"/>
                  <a:pt x="196392" y="2439972"/>
                  <a:pt x="141402" y="2771481"/>
                </a:cubicBezTo>
                <a:cubicBezTo>
                  <a:pt x="86412" y="3102990"/>
                  <a:pt x="43206" y="3337874"/>
                  <a:pt x="0" y="3572759"/>
                </a:cubicBezTo>
              </a:path>
            </a:pathLst>
          </a:custGeom>
          <a:no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0" name="TextBox 29"/>
          <p:cNvSpPr txBox="1"/>
          <p:nvPr/>
        </p:nvSpPr>
        <p:spPr>
          <a:xfrm>
            <a:off x="1675904" y="2336207"/>
            <a:ext cx="601447" cy="215444"/>
          </a:xfrm>
          <a:prstGeom prst="rect">
            <a:avLst/>
          </a:prstGeom>
          <a:noFill/>
        </p:spPr>
        <p:txBody>
          <a:bodyPr wrap="none" rtlCol="0">
            <a:spAutoFit/>
          </a:bodyPr>
          <a:lstStyle/>
          <a:p>
            <a:r>
              <a:rPr lang="en-US" sz="800" dirty="0" smtClean="0">
                <a:solidFill>
                  <a:schemeClr val="bg1"/>
                </a:solidFill>
                <a:latin typeface="Arial Black" panose="020B0A04020102020204" pitchFamily="34" charset="0"/>
              </a:rPr>
              <a:t>Layer 1</a:t>
            </a:r>
            <a:endParaRPr lang="en-US" sz="800" dirty="0">
              <a:solidFill>
                <a:schemeClr val="bg1"/>
              </a:solidFill>
              <a:latin typeface="Arial Black" panose="020B0A04020102020204" pitchFamily="34" charset="0"/>
            </a:endParaRPr>
          </a:p>
        </p:txBody>
      </p:sp>
      <p:sp>
        <p:nvSpPr>
          <p:cNvPr id="27" name="Freeform 26"/>
          <p:cNvSpPr/>
          <p:nvPr/>
        </p:nvSpPr>
        <p:spPr bwMode="auto">
          <a:xfrm>
            <a:off x="2187203" y="3112526"/>
            <a:ext cx="483188" cy="1255728"/>
          </a:xfrm>
          <a:custGeom>
            <a:avLst/>
            <a:gdLst>
              <a:gd name="connsiteX0" fmla="*/ 841664 w 841664"/>
              <a:gd name="connsiteY0" fmla="*/ 0 h 800100"/>
              <a:gd name="connsiteX1" fmla="*/ 0 w 841664"/>
              <a:gd name="connsiteY1" fmla="*/ 0 h 800100"/>
              <a:gd name="connsiteX2" fmla="*/ 0 w 841664"/>
              <a:gd name="connsiteY2" fmla="*/ 800100 h 800100"/>
            </a:gdLst>
            <a:ahLst/>
            <a:cxnLst>
              <a:cxn ang="0">
                <a:pos x="connsiteX0" y="connsiteY0"/>
              </a:cxn>
              <a:cxn ang="0">
                <a:pos x="connsiteX1" y="connsiteY1"/>
              </a:cxn>
              <a:cxn ang="0">
                <a:pos x="connsiteX2" y="connsiteY2"/>
              </a:cxn>
            </a:cxnLst>
            <a:rect l="l" t="t" r="r" b="b"/>
            <a:pathLst>
              <a:path w="841664" h="800100">
                <a:moveTo>
                  <a:pt x="841664" y="0"/>
                </a:moveTo>
                <a:lnTo>
                  <a:pt x="0" y="0"/>
                </a:lnTo>
                <a:lnTo>
                  <a:pt x="0" y="800100"/>
                </a:lnTo>
              </a:path>
            </a:pathLst>
          </a:custGeom>
          <a:noFill/>
          <a:ln w="38100" cap="flat" cmpd="sng" algn="ctr">
            <a:solidFill>
              <a:srgbClr val="FF0000"/>
            </a:solidFill>
            <a:prstDash val="solid"/>
            <a:round/>
            <a:headEnd type="none" w="med" len="med"/>
            <a:tailEnd type="arrow"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1" name="Oval 30"/>
          <p:cNvSpPr/>
          <p:nvPr/>
        </p:nvSpPr>
        <p:spPr bwMode="auto">
          <a:xfrm>
            <a:off x="2404307" y="3019062"/>
            <a:ext cx="141402" cy="141402"/>
          </a:xfrm>
          <a:prstGeom prst="ellipse">
            <a:avLst/>
          </a:prstGeom>
          <a:solidFill>
            <a:srgbClr val="FF00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bg1"/>
              </a:solidFill>
              <a:effectLst/>
              <a:latin typeface="Times New Roman" pitchFamily="18" charset="0"/>
            </a:endParaRPr>
          </a:p>
        </p:txBody>
      </p:sp>
      <p:sp>
        <p:nvSpPr>
          <p:cNvPr id="32" name="TextBox 31"/>
          <p:cNvSpPr txBox="1"/>
          <p:nvPr/>
        </p:nvSpPr>
        <p:spPr>
          <a:xfrm>
            <a:off x="1215340" y="3648654"/>
            <a:ext cx="601447" cy="215444"/>
          </a:xfrm>
          <a:prstGeom prst="rect">
            <a:avLst/>
          </a:prstGeom>
          <a:noFill/>
        </p:spPr>
        <p:txBody>
          <a:bodyPr wrap="none" rtlCol="0">
            <a:spAutoFit/>
          </a:bodyPr>
          <a:lstStyle/>
          <a:p>
            <a:r>
              <a:rPr lang="en-US" sz="800" dirty="0" smtClean="0">
                <a:latin typeface="Arial Black" panose="020B0A04020102020204" pitchFamily="34" charset="0"/>
              </a:rPr>
              <a:t>Layer 7</a:t>
            </a:r>
            <a:endParaRPr lang="en-US" sz="800" dirty="0">
              <a:latin typeface="Arial Black" panose="020B0A04020102020204" pitchFamily="34" charset="0"/>
            </a:endParaRPr>
          </a:p>
        </p:txBody>
      </p:sp>
      <p:sp>
        <p:nvSpPr>
          <p:cNvPr id="33" name="TextBox 32"/>
          <p:cNvSpPr txBox="1"/>
          <p:nvPr/>
        </p:nvSpPr>
        <p:spPr>
          <a:xfrm>
            <a:off x="1606249" y="3331821"/>
            <a:ext cx="601447" cy="215444"/>
          </a:xfrm>
          <a:prstGeom prst="rect">
            <a:avLst/>
          </a:prstGeom>
          <a:noFill/>
        </p:spPr>
        <p:txBody>
          <a:bodyPr wrap="none" rtlCol="0">
            <a:spAutoFit/>
          </a:bodyPr>
          <a:lstStyle/>
          <a:p>
            <a:r>
              <a:rPr lang="en-US" sz="800" dirty="0" smtClean="0">
                <a:solidFill>
                  <a:schemeClr val="bg1"/>
                </a:solidFill>
                <a:latin typeface="Arial Black" panose="020B0A04020102020204" pitchFamily="34" charset="0"/>
              </a:rPr>
              <a:t>Layer 6</a:t>
            </a:r>
            <a:endParaRPr lang="en-US" sz="800" dirty="0">
              <a:solidFill>
                <a:schemeClr val="bg1"/>
              </a:solidFill>
              <a:latin typeface="Arial Black" panose="020B0A04020102020204" pitchFamily="34" charset="0"/>
            </a:endParaRPr>
          </a:p>
        </p:txBody>
      </p:sp>
      <p:sp>
        <p:nvSpPr>
          <p:cNvPr id="34" name="TextBox 33"/>
          <p:cNvSpPr txBox="1"/>
          <p:nvPr/>
        </p:nvSpPr>
        <p:spPr>
          <a:xfrm>
            <a:off x="1675904" y="3122710"/>
            <a:ext cx="601447" cy="215444"/>
          </a:xfrm>
          <a:prstGeom prst="rect">
            <a:avLst/>
          </a:prstGeom>
          <a:noFill/>
        </p:spPr>
        <p:txBody>
          <a:bodyPr wrap="none" rtlCol="0">
            <a:spAutoFit/>
          </a:bodyPr>
          <a:lstStyle/>
          <a:p>
            <a:r>
              <a:rPr lang="en-US" sz="800" dirty="0" smtClean="0">
                <a:solidFill>
                  <a:schemeClr val="bg1"/>
                </a:solidFill>
                <a:latin typeface="Arial Black" panose="020B0A04020102020204" pitchFamily="34" charset="0"/>
              </a:rPr>
              <a:t>Layer 5</a:t>
            </a:r>
            <a:endParaRPr lang="en-US" sz="800" dirty="0">
              <a:solidFill>
                <a:schemeClr val="bg1"/>
              </a:solidFill>
              <a:latin typeface="Arial Black" panose="020B0A04020102020204" pitchFamily="34" charset="0"/>
            </a:endParaRPr>
          </a:p>
        </p:txBody>
      </p:sp>
      <p:sp>
        <p:nvSpPr>
          <p:cNvPr id="35" name="TextBox 34"/>
          <p:cNvSpPr txBox="1"/>
          <p:nvPr/>
        </p:nvSpPr>
        <p:spPr>
          <a:xfrm>
            <a:off x="1743783" y="2926967"/>
            <a:ext cx="601447" cy="215444"/>
          </a:xfrm>
          <a:prstGeom prst="rect">
            <a:avLst/>
          </a:prstGeom>
          <a:noFill/>
        </p:spPr>
        <p:txBody>
          <a:bodyPr wrap="none" rtlCol="0">
            <a:spAutoFit/>
          </a:bodyPr>
          <a:lstStyle/>
          <a:p>
            <a:r>
              <a:rPr lang="en-US" sz="800" dirty="0" smtClean="0">
                <a:solidFill>
                  <a:schemeClr val="bg1"/>
                </a:solidFill>
                <a:latin typeface="Arial Black" panose="020B0A04020102020204" pitchFamily="34" charset="0"/>
              </a:rPr>
              <a:t>Layer 4</a:t>
            </a:r>
            <a:endParaRPr lang="en-US" sz="800" dirty="0">
              <a:solidFill>
                <a:schemeClr val="bg1"/>
              </a:solidFill>
              <a:latin typeface="Arial Black" panose="020B0A04020102020204" pitchFamily="34" charset="0"/>
            </a:endParaRPr>
          </a:p>
        </p:txBody>
      </p:sp>
      <p:sp>
        <p:nvSpPr>
          <p:cNvPr id="37" name="TextBox 36"/>
          <p:cNvSpPr txBox="1"/>
          <p:nvPr/>
        </p:nvSpPr>
        <p:spPr>
          <a:xfrm>
            <a:off x="1712079" y="2711523"/>
            <a:ext cx="601447" cy="215444"/>
          </a:xfrm>
          <a:prstGeom prst="rect">
            <a:avLst/>
          </a:prstGeom>
          <a:noFill/>
        </p:spPr>
        <p:txBody>
          <a:bodyPr wrap="none" rtlCol="0">
            <a:spAutoFit/>
          </a:bodyPr>
          <a:lstStyle/>
          <a:p>
            <a:r>
              <a:rPr lang="en-US" sz="800" dirty="0" smtClean="0">
                <a:solidFill>
                  <a:schemeClr val="bg1"/>
                </a:solidFill>
                <a:latin typeface="Arial Black" panose="020B0A04020102020204" pitchFamily="34" charset="0"/>
              </a:rPr>
              <a:t>Layer 3</a:t>
            </a:r>
            <a:endParaRPr lang="en-US" sz="800" dirty="0">
              <a:solidFill>
                <a:schemeClr val="bg1"/>
              </a:solidFill>
              <a:latin typeface="Arial Black" panose="020B0A04020102020204" pitchFamily="34" charset="0"/>
            </a:endParaRPr>
          </a:p>
        </p:txBody>
      </p:sp>
      <p:sp>
        <p:nvSpPr>
          <p:cNvPr id="38" name="TextBox 37"/>
          <p:cNvSpPr txBox="1"/>
          <p:nvPr/>
        </p:nvSpPr>
        <p:spPr>
          <a:xfrm>
            <a:off x="1700576" y="2535908"/>
            <a:ext cx="601447" cy="215444"/>
          </a:xfrm>
          <a:prstGeom prst="rect">
            <a:avLst/>
          </a:prstGeom>
          <a:noFill/>
        </p:spPr>
        <p:txBody>
          <a:bodyPr wrap="none" rtlCol="0">
            <a:spAutoFit/>
          </a:bodyPr>
          <a:lstStyle/>
          <a:p>
            <a:r>
              <a:rPr lang="en-US" sz="800" dirty="0" smtClean="0">
                <a:solidFill>
                  <a:schemeClr val="bg1"/>
                </a:solidFill>
                <a:latin typeface="Arial Black" panose="020B0A04020102020204" pitchFamily="34" charset="0"/>
              </a:rPr>
              <a:t>Layer 2</a:t>
            </a:r>
            <a:endParaRPr lang="en-US" sz="800" dirty="0">
              <a:solidFill>
                <a:schemeClr val="bg1"/>
              </a:solidFill>
              <a:latin typeface="Arial Black" panose="020B0A04020102020204" pitchFamily="34" charset="0"/>
            </a:endParaRPr>
          </a:p>
        </p:txBody>
      </p:sp>
      <p:sp>
        <p:nvSpPr>
          <p:cNvPr id="39" name="Rectangle 3"/>
          <p:cNvSpPr txBox="1">
            <a:spLocks noChangeArrowheads="1"/>
          </p:cNvSpPr>
          <p:nvPr/>
        </p:nvSpPr>
        <p:spPr bwMode="auto">
          <a:xfrm>
            <a:off x="4385248" y="1154435"/>
            <a:ext cx="4541935" cy="1287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If we know the amount of fault offset and the lithologies that “rubbed each other,” we can calculate a shale gouge ratio.</a:t>
            </a:r>
          </a:p>
          <a:p>
            <a:pPr marL="225425" lvl="0" indent="-225425" eaLnBrk="1" hangingPunct="1">
              <a:lnSpc>
                <a:spcPct val="90000"/>
              </a:lnSpc>
              <a:spcBef>
                <a:spcPts val="2000"/>
              </a:spcBef>
              <a:defRPr/>
            </a:pPr>
            <a:r>
              <a:rPr lang="en-US" altLang="en-US" sz="2000" kern="0" dirty="0" smtClean="0">
                <a:latin typeface="+mn-lt"/>
              </a:rPr>
              <a:t>For this example,</a:t>
            </a:r>
            <a:endParaRPr lang="en-US" altLang="en-US" sz="2000" kern="0" dirty="0">
              <a:latin typeface="+mn-lt"/>
            </a:endParaRPr>
          </a:p>
          <a:p>
            <a:pPr marL="225425" lvl="0" indent="-225425" eaLnBrk="1" hangingPunct="1">
              <a:spcBef>
                <a:spcPts val="0"/>
              </a:spcBef>
              <a:tabLst>
                <a:tab pos="801688" algn="l"/>
              </a:tabLst>
              <a:defRPr/>
            </a:pPr>
            <a:r>
              <a:rPr lang="en-US" altLang="en-US" sz="1600" kern="0" dirty="0" smtClean="0">
                <a:latin typeface="+mn-lt"/>
              </a:rPr>
              <a:t>  SGR =	(</a:t>
            </a:r>
            <a:r>
              <a:rPr lang="en-US" altLang="en-US" sz="1600" kern="0" dirty="0" err="1" smtClean="0">
                <a:latin typeface="+mn-lt"/>
              </a:rPr>
              <a:t>V</a:t>
            </a:r>
            <a:r>
              <a:rPr lang="en-US" altLang="en-US" sz="1600" kern="0" baseline="-25000" dirty="0" err="1" smtClean="0">
                <a:latin typeface="+mn-lt"/>
              </a:rPr>
              <a:t>sh</a:t>
            </a:r>
            <a:r>
              <a:rPr lang="en-US" altLang="en-US" sz="1600" kern="0" dirty="0" smtClean="0">
                <a:latin typeface="+mn-lt"/>
              </a:rPr>
              <a:t> for Layer 5 * thickness Layer 5) + </a:t>
            </a:r>
          </a:p>
          <a:p>
            <a:pPr marL="225425" lvl="0" indent="-225425" eaLnBrk="1" hangingPunct="1">
              <a:spcBef>
                <a:spcPts val="0"/>
              </a:spcBef>
              <a:tabLst>
                <a:tab pos="801688" algn="l"/>
              </a:tabLst>
              <a:defRPr/>
            </a:pPr>
            <a:r>
              <a:rPr lang="en-US" altLang="en-US" sz="1600" kern="0" dirty="0" smtClean="0">
                <a:latin typeface="+mn-lt"/>
              </a:rPr>
              <a:t>	</a:t>
            </a:r>
            <a:r>
              <a:rPr lang="en-US" altLang="en-US" sz="1600" kern="0" dirty="0">
                <a:latin typeface="+mn-lt"/>
              </a:rPr>
              <a:t>	(</a:t>
            </a:r>
            <a:r>
              <a:rPr lang="en-US" altLang="en-US" sz="1600" kern="0" dirty="0" err="1">
                <a:latin typeface="+mn-lt"/>
              </a:rPr>
              <a:t>V</a:t>
            </a:r>
            <a:r>
              <a:rPr lang="en-US" altLang="en-US" sz="1600" kern="0" baseline="-25000" dirty="0" err="1">
                <a:latin typeface="+mn-lt"/>
              </a:rPr>
              <a:t>sh</a:t>
            </a:r>
            <a:r>
              <a:rPr lang="en-US" altLang="en-US" sz="1600" kern="0" dirty="0">
                <a:latin typeface="+mn-lt"/>
              </a:rPr>
              <a:t> for Layer </a:t>
            </a:r>
            <a:r>
              <a:rPr lang="en-US" altLang="en-US" sz="1600" kern="0" dirty="0" smtClean="0">
                <a:latin typeface="+mn-lt"/>
              </a:rPr>
              <a:t>6 </a:t>
            </a:r>
            <a:r>
              <a:rPr lang="en-US" altLang="en-US" sz="1600" kern="0" dirty="0">
                <a:latin typeface="+mn-lt"/>
              </a:rPr>
              <a:t>* thickness Layer </a:t>
            </a:r>
            <a:r>
              <a:rPr lang="en-US" altLang="en-US" sz="1600" kern="0" dirty="0" smtClean="0">
                <a:latin typeface="+mn-lt"/>
              </a:rPr>
              <a:t>6) </a:t>
            </a:r>
            <a:r>
              <a:rPr lang="en-US" altLang="en-US" sz="1600" kern="0" dirty="0">
                <a:latin typeface="+mn-lt"/>
              </a:rPr>
              <a:t>+ </a:t>
            </a:r>
            <a:endParaRPr lang="en-US" altLang="en-US" sz="1600" kern="0" dirty="0" smtClean="0">
              <a:latin typeface="+mn-lt"/>
            </a:endParaRPr>
          </a:p>
          <a:p>
            <a:pPr marL="225425" lvl="0" indent="-225425" eaLnBrk="1" hangingPunct="1">
              <a:spcBef>
                <a:spcPts val="0"/>
              </a:spcBef>
              <a:tabLst>
                <a:tab pos="801688" algn="l"/>
              </a:tabLst>
              <a:defRPr/>
            </a:pPr>
            <a:r>
              <a:rPr lang="en-US" altLang="en-US" sz="1600" kern="0" dirty="0">
                <a:latin typeface="+mn-lt"/>
              </a:rPr>
              <a:t>		(</a:t>
            </a:r>
            <a:r>
              <a:rPr lang="en-US" altLang="en-US" sz="1600" kern="0" dirty="0" err="1">
                <a:latin typeface="+mn-lt"/>
              </a:rPr>
              <a:t>V</a:t>
            </a:r>
            <a:r>
              <a:rPr lang="en-US" altLang="en-US" sz="1600" kern="0" baseline="-25000" dirty="0" err="1">
                <a:latin typeface="+mn-lt"/>
              </a:rPr>
              <a:t>sh</a:t>
            </a:r>
            <a:r>
              <a:rPr lang="en-US" altLang="en-US" sz="1600" kern="0" dirty="0">
                <a:latin typeface="+mn-lt"/>
              </a:rPr>
              <a:t> for Layer </a:t>
            </a:r>
            <a:r>
              <a:rPr lang="en-US" altLang="en-US" sz="1600" kern="0" dirty="0" smtClean="0">
                <a:latin typeface="+mn-lt"/>
              </a:rPr>
              <a:t>7 </a:t>
            </a:r>
            <a:r>
              <a:rPr lang="en-US" altLang="en-US" sz="1600" kern="0" dirty="0">
                <a:latin typeface="+mn-lt"/>
              </a:rPr>
              <a:t>* thickness Layer </a:t>
            </a:r>
            <a:r>
              <a:rPr lang="en-US" altLang="en-US" sz="1600" kern="0" dirty="0" smtClean="0">
                <a:latin typeface="+mn-lt"/>
              </a:rPr>
              <a:t>7) </a:t>
            </a:r>
          </a:p>
          <a:p>
            <a:pPr marL="225425" lvl="0" indent="-225425" eaLnBrk="1" hangingPunct="1">
              <a:spcBef>
                <a:spcPts val="0"/>
              </a:spcBef>
              <a:tabLst>
                <a:tab pos="801688" algn="l"/>
              </a:tabLst>
              <a:defRPr/>
            </a:pPr>
            <a:r>
              <a:rPr lang="en-US" altLang="en-US" sz="500" kern="0" dirty="0">
                <a:latin typeface="+mn-lt"/>
              </a:rPr>
              <a:t>	</a:t>
            </a:r>
            <a:r>
              <a:rPr lang="en-US" altLang="en-US" sz="500" kern="0" dirty="0" smtClean="0">
                <a:latin typeface="+mn-lt"/>
              </a:rPr>
              <a:t>	  </a:t>
            </a:r>
          </a:p>
          <a:p>
            <a:pPr marL="225425" lvl="0" indent="-225425" eaLnBrk="1" hangingPunct="1">
              <a:spcBef>
                <a:spcPts val="0"/>
              </a:spcBef>
              <a:tabLst>
                <a:tab pos="801688" algn="l"/>
              </a:tabLst>
              <a:defRPr/>
            </a:pPr>
            <a:r>
              <a:rPr lang="en-US" altLang="en-US" sz="1600" kern="0" dirty="0">
                <a:latin typeface="+mn-lt"/>
              </a:rPr>
              <a:t>	</a:t>
            </a:r>
            <a:r>
              <a:rPr lang="en-US" altLang="en-US" sz="1600" kern="0" dirty="0" smtClean="0">
                <a:latin typeface="+mn-lt"/>
              </a:rPr>
              <a:t>	                Vertical Offset </a:t>
            </a:r>
          </a:p>
          <a:p>
            <a:pPr marL="225425" lvl="0" indent="-225425" eaLnBrk="1" hangingPunct="1">
              <a:spcBef>
                <a:spcPts val="0"/>
              </a:spcBef>
              <a:tabLst>
                <a:tab pos="801688" algn="l"/>
              </a:tabLst>
              <a:defRPr/>
            </a:pPr>
            <a:endParaRPr lang="en-US" altLang="en-US" sz="1600" kern="0" dirty="0">
              <a:latin typeface="+mn-lt"/>
            </a:endParaRPr>
          </a:p>
          <a:p>
            <a:pPr marL="225425" lvl="0" indent="-225425" eaLnBrk="1" hangingPunct="1">
              <a:spcBef>
                <a:spcPts val="0"/>
              </a:spcBef>
              <a:tabLst>
                <a:tab pos="801688" algn="l"/>
              </a:tabLst>
              <a:defRPr/>
            </a:pPr>
            <a:r>
              <a:rPr lang="en-US" altLang="en-US" sz="1600" kern="0" dirty="0" smtClean="0">
                <a:latin typeface="+mn-lt"/>
              </a:rPr>
              <a:t>	Or </a:t>
            </a:r>
          </a:p>
          <a:p>
            <a:pPr marL="225425" lvl="0" indent="-225425" eaLnBrk="1" hangingPunct="1">
              <a:spcBef>
                <a:spcPts val="0"/>
              </a:spcBef>
              <a:tabLst>
                <a:tab pos="801688" algn="l"/>
              </a:tabLst>
              <a:defRPr/>
            </a:pPr>
            <a:r>
              <a:rPr lang="en-US" altLang="en-US" sz="1600" kern="0" dirty="0">
                <a:latin typeface="+mn-lt"/>
              </a:rPr>
              <a:t>	</a:t>
            </a:r>
            <a:r>
              <a:rPr lang="en-US" altLang="en-US" sz="1600" kern="0" dirty="0" smtClean="0">
                <a:latin typeface="+mn-lt"/>
              </a:rPr>
              <a:t>	SGR = </a:t>
            </a:r>
            <a:r>
              <a:rPr lang="el-GR" altLang="en-US" sz="1600" kern="0" dirty="0" smtClean="0">
                <a:latin typeface="+mn-lt"/>
              </a:rPr>
              <a:t>Σ</a:t>
            </a:r>
            <a:r>
              <a:rPr lang="en-US" altLang="en-US" sz="1600" kern="0" dirty="0" smtClean="0">
                <a:latin typeface="+mn-lt"/>
              </a:rPr>
              <a:t> (</a:t>
            </a:r>
            <a:r>
              <a:rPr lang="en-US" altLang="en-US" sz="1600" kern="0" dirty="0" err="1" smtClean="0">
                <a:latin typeface="+mn-lt"/>
              </a:rPr>
              <a:t>Vsh</a:t>
            </a:r>
            <a:r>
              <a:rPr lang="en-US" altLang="en-US" sz="1600" kern="0" dirty="0" smtClean="0">
                <a:latin typeface="+mn-lt"/>
              </a:rPr>
              <a:t> * </a:t>
            </a:r>
            <a:r>
              <a:rPr lang="el-GR" altLang="en-US" sz="1600" kern="0" dirty="0" smtClean="0">
                <a:latin typeface="+mn-lt"/>
              </a:rPr>
              <a:t>Δ</a:t>
            </a:r>
            <a:r>
              <a:rPr lang="en-US" altLang="en-US" sz="1600" kern="0" dirty="0" smtClean="0">
                <a:latin typeface="+mn-lt"/>
              </a:rPr>
              <a:t>z) / VO</a:t>
            </a:r>
          </a:p>
          <a:p>
            <a:pPr marL="225425" lvl="0" indent="-225425" eaLnBrk="1" hangingPunct="1">
              <a:spcBef>
                <a:spcPts val="0"/>
              </a:spcBef>
              <a:tabLst>
                <a:tab pos="801688" algn="l"/>
              </a:tabLst>
              <a:defRPr/>
            </a:pPr>
            <a:endParaRPr lang="en-US" altLang="en-US" sz="1600" kern="0" dirty="0">
              <a:latin typeface="+mn-lt"/>
            </a:endParaRPr>
          </a:p>
          <a:p>
            <a:pPr marL="225425" lvl="0" indent="-225425" eaLnBrk="1" hangingPunct="1">
              <a:spcBef>
                <a:spcPts val="0"/>
              </a:spcBef>
              <a:tabLst>
                <a:tab pos="801688" algn="l"/>
              </a:tabLst>
              <a:defRPr/>
            </a:pPr>
            <a:r>
              <a:rPr lang="en-US" altLang="en-US" sz="1600" kern="0" dirty="0" smtClean="0">
                <a:latin typeface="+mn-lt"/>
              </a:rPr>
              <a:t>	Where	</a:t>
            </a:r>
            <a:r>
              <a:rPr lang="en-US" altLang="en-US" sz="1600" kern="0" dirty="0" err="1" smtClean="0">
                <a:latin typeface="+mn-lt"/>
              </a:rPr>
              <a:t>V</a:t>
            </a:r>
            <a:r>
              <a:rPr lang="en-US" altLang="en-US" sz="1600" kern="0" baseline="-25000" dirty="0" err="1" smtClean="0">
                <a:latin typeface="+mn-lt"/>
              </a:rPr>
              <a:t>sh</a:t>
            </a:r>
            <a:r>
              <a:rPr lang="en-US" altLang="en-US" sz="1600" kern="0" baseline="-25000" dirty="0" smtClean="0">
                <a:latin typeface="+mn-lt"/>
              </a:rPr>
              <a:t> </a:t>
            </a:r>
            <a:r>
              <a:rPr lang="en-US" altLang="en-US" sz="1600" kern="0" dirty="0" smtClean="0">
                <a:latin typeface="+mn-lt"/>
              </a:rPr>
              <a:t>= Volume of Shale</a:t>
            </a:r>
          </a:p>
          <a:p>
            <a:pPr marL="225425" indent="-225425" eaLnBrk="1" hangingPunct="1">
              <a:spcBef>
                <a:spcPts val="0"/>
              </a:spcBef>
              <a:tabLst>
                <a:tab pos="801688" algn="l"/>
              </a:tabLst>
              <a:defRPr/>
            </a:pPr>
            <a:r>
              <a:rPr lang="en-US" altLang="en-US" sz="1600" kern="0" dirty="0">
                <a:latin typeface="+mn-lt"/>
              </a:rPr>
              <a:t>	</a:t>
            </a:r>
            <a:r>
              <a:rPr lang="en-US" altLang="en-US" sz="1600" kern="0" dirty="0" smtClean="0">
                <a:latin typeface="+mn-lt"/>
              </a:rPr>
              <a:t>		</a:t>
            </a:r>
            <a:r>
              <a:rPr lang="el-GR" altLang="en-US" sz="1600" kern="0" dirty="0" smtClean="0">
                <a:latin typeface="+mn-lt"/>
              </a:rPr>
              <a:t>Δ</a:t>
            </a:r>
            <a:r>
              <a:rPr lang="en-US" altLang="en-US" sz="1600" kern="0" dirty="0" smtClean="0">
                <a:latin typeface="+mn-lt"/>
              </a:rPr>
              <a:t>z   = Layer Thickness</a:t>
            </a:r>
          </a:p>
          <a:p>
            <a:pPr marL="225425" indent="-225425" eaLnBrk="1" hangingPunct="1">
              <a:spcBef>
                <a:spcPts val="0"/>
              </a:spcBef>
              <a:tabLst>
                <a:tab pos="801688" algn="l"/>
              </a:tabLst>
              <a:defRPr/>
            </a:pPr>
            <a:r>
              <a:rPr lang="en-US" altLang="en-US" sz="1600" kern="0" dirty="0">
                <a:latin typeface="+mn-lt"/>
              </a:rPr>
              <a:t>	</a:t>
            </a:r>
            <a:r>
              <a:rPr lang="en-US" altLang="en-US" sz="1600" kern="0" dirty="0" smtClean="0">
                <a:latin typeface="+mn-lt"/>
              </a:rPr>
              <a:t>		VO  = Vertical Offset</a:t>
            </a:r>
            <a:endParaRPr lang="en-US" altLang="en-US" sz="1600" kern="0" dirty="0">
              <a:latin typeface="+mn-lt"/>
            </a:endParaRPr>
          </a:p>
          <a:p>
            <a:pPr marL="225425" lvl="0" indent="-225425" eaLnBrk="1" hangingPunct="1">
              <a:spcBef>
                <a:spcPts val="0"/>
              </a:spcBef>
              <a:tabLst>
                <a:tab pos="801688" algn="l"/>
              </a:tabLst>
              <a:defRPr/>
            </a:pPr>
            <a:r>
              <a:rPr lang="en-US" altLang="en-US" sz="1600" kern="0" dirty="0">
                <a:latin typeface="+mn-lt"/>
              </a:rPr>
              <a:t>	</a:t>
            </a:r>
            <a:r>
              <a:rPr lang="en-US" altLang="en-US" sz="1600" kern="0" dirty="0" smtClean="0">
                <a:latin typeface="+mn-lt"/>
              </a:rPr>
              <a:t>	</a:t>
            </a:r>
            <a:endParaRPr lang="en-US" altLang="en-US" sz="1600" kern="0" dirty="0">
              <a:latin typeface="+mn-lt"/>
            </a:endParaRPr>
          </a:p>
        </p:txBody>
      </p:sp>
      <p:cxnSp>
        <p:nvCxnSpPr>
          <p:cNvPr id="41" name="Straight Connector 40"/>
          <p:cNvCxnSpPr/>
          <p:nvPr/>
        </p:nvCxnSpPr>
        <p:spPr bwMode="auto">
          <a:xfrm>
            <a:off x="5335289" y="3648654"/>
            <a:ext cx="3365651"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TextBox 18"/>
          <p:cNvSpPr txBox="1"/>
          <p:nvPr/>
        </p:nvSpPr>
        <p:spPr>
          <a:xfrm>
            <a:off x="728418" y="5811864"/>
            <a:ext cx="7677102" cy="400110"/>
          </a:xfrm>
          <a:prstGeom prst="rect">
            <a:avLst/>
          </a:prstGeom>
          <a:noFill/>
        </p:spPr>
        <p:txBody>
          <a:bodyPr wrap="none" rtlCol="0">
            <a:spAutoFit/>
          </a:bodyPr>
          <a:lstStyle/>
          <a:p>
            <a:r>
              <a:rPr lang="en-US" sz="2000" b="1" dirty="0" smtClean="0">
                <a:solidFill>
                  <a:srgbClr val="FF0000"/>
                </a:solidFill>
                <a:latin typeface="Comic Sans MS" pitchFamily="66" charset="0"/>
              </a:rPr>
              <a:t>The higher the SGR, the more likely the fault will seal HCs</a:t>
            </a:r>
            <a:endParaRPr lang="en-US" sz="2000" b="1" dirty="0">
              <a:solidFill>
                <a:srgbClr val="FF0000"/>
              </a:solidFill>
              <a:latin typeface="Comic Sans MS" pitchFamily="66" charset="0"/>
            </a:endParaRPr>
          </a:p>
        </p:txBody>
      </p:sp>
    </p:spTree>
    <p:extLst>
      <p:ext uri="{BB962C8B-B14F-4D97-AF65-F5344CB8AC3E}">
        <p14:creationId xmlns:p14="http://schemas.microsoft.com/office/powerpoint/2010/main" val="51661505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Geophysical Evidence</a:t>
            </a:r>
            <a:endParaRPr lang="en-US" dirty="0"/>
          </a:p>
        </p:txBody>
      </p:sp>
      <p:pic>
        <p:nvPicPr>
          <p:cNvPr id="4" name="Content Placeholder 3"/>
          <p:cNvPicPr>
            <a:picLocks noGrp="1" noChangeAspect="1"/>
          </p:cNvPicPr>
          <p:nvPr>
            <p:ph idx="1"/>
          </p:nvPr>
        </p:nvPicPr>
        <p:blipFill>
          <a:blip r:embed="rId3" cstate="print">
            <a:lum bright="-12000" contrast="23000"/>
            <a:extLst>
              <a:ext uri="{28A0092B-C50C-407E-A947-70E740481C1C}">
                <a14:useLocalDpi xmlns:a14="http://schemas.microsoft.com/office/drawing/2010/main" val="0"/>
              </a:ext>
            </a:extLst>
          </a:blip>
          <a:srcRect l="39053"/>
          <a:stretch>
            <a:fillRect/>
          </a:stretch>
        </p:blipFill>
        <p:spPr>
          <a:xfrm>
            <a:off x="4246053" y="2373232"/>
            <a:ext cx="3618063" cy="3694113"/>
          </a:xfrm>
        </p:spPr>
      </p:pic>
      <p:sp>
        <p:nvSpPr>
          <p:cNvPr id="5" name="TextBox 4"/>
          <p:cNvSpPr txBox="1"/>
          <p:nvPr/>
        </p:nvSpPr>
        <p:spPr>
          <a:xfrm>
            <a:off x="4236723" y="6094495"/>
            <a:ext cx="3983360"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http://www.premierminerals.net/projects.php?proj=12</a:t>
            </a:r>
          </a:p>
        </p:txBody>
      </p:sp>
      <p:sp>
        <p:nvSpPr>
          <p:cNvPr id="6" name="Rectangle 3"/>
          <p:cNvSpPr txBox="1">
            <a:spLocks noChangeArrowheads="1"/>
          </p:cNvSpPr>
          <p:nvPr/>
        </p:nvSpPr>
        <p:spPr bwMode="auto">
          <a:xfrm>
            <a:off x="431801" y="1154435"/>
            <a:ext cx="8004419" cy="1287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A sand filled with gas or oil will have a significantly higher reflection coefficient than water sands, silts or shales.  In some cases, high seismic amplitudes will indicate the HC fill of a trap.  In such cases, we can tell a lot about the sealing capacity of faults.</a:t>
            </a:r>
            <a:endParaRPr lang="en-US" altLang="en-US" sz="2000" kern="0" dirty="0">
              <a:latin typeface="+mn-lt"/>
            </a:endParaRPr>
          </a:p>
        </p:txBody>
      </p:sp>
      <p:sp>
        <p:nvSpPr>
          <p:cNvPr id="8" name="Rectangle 3"/>
          <p:cNvSpPr txBox="1">
            <a:spLocks noChangeArrowheads="1"/>
          </p:cNvSpPr>
          <p:nvPr/>
        </p:nvSpPr>
        <p:spPr bwMode="auto">
          <a:xfrm>
            <a:off x="8099938" y="4266850"/>
            <a:ext cx="1044062" cy="6004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eaLnBrk="1" hangingPunct="1">
              <a:lnSpc>
                <a:spcPct val="90000"/>
              </a:lnSpc>
              <a:spcBef>
                <a:spcPts val="2000"/>
              </a:spcBef>
              <a:defRPr/>
            </a:pPr>
            <a:r>
              <a:rPr lang="en-US" altLang="en-US" sz="1100" b="1" kern="0" dirty="0" smtClean="0">
                <a:latin typeface="+mn-lt"/>
              </a:rPr>
              <a:t>High Seismic Amplitudes</a:t>
            </a:r>
            <a:endParaRPr lang="en-US" altLang="en-US" sz="1100" b="1" kern="0" dirty="0">
              <a:latin typeface="+mn-lt"/>
            </a:endParaRPr>
          </a:p>
        </p:txBody>
      </p:sp>
      <p:sp>
        <p:nvSpPr>
          <p:cNvPr id="9" name="Rectangle 3"/>
          <p:cNvSpPr txBox="1">
            <a:spLocks noChangeArrowheads="1"/>
          </p:cNvSpPr>
          <p:nvPr/>
        </p:nvSpPr>
        <p:spPr bwMode="auto">
          <a:xfrm>
            <a:off x="370829" y="2906551"/>
            <a:ext cx="3467746" cy="107990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lvl="0" indent="-228600" eaLnBrk="1" hangingPunct="1">
              <a:lnSpc>
                <a:spcPct val="90000"/>
              </a:lnSpc>
              <a:spcBef>
                <a:spcPts val="2000"/>
              </a:spcBef>
              <a:defRPr/>
            </a:pPr>
            <a:r>
              <a:rPr lang="en-US" altLang="en-US" sz="1800" kern="0" dirty="0" smtClean="0">
                <a:latin typeface="+mn-lt"/>
              </a:rPr>
              <a:t>High seismic amplitude values on the crest of the anticline that conform to a depth contour.  </a:t>
            </a:r>
          </a:p>
          <a:p>
            <a:pPr marL="228600" lvl="0" indent="-228600" eaLnBrk="1" hangingPunct="1">
              <a:lnSpc>
                <a:spcPct val="90000"/>
              </a:lnSpc>
              <a:spcBef>
                <a:spcPts val="2000"/>
              </a:spcBef>
              <a:defRPr/>
            </a:pPr>
            <a:r>
              <a:rPr lang="en-US" altLang="en-US" sz="1800" kern="0" dirty="0" smtClean="0">
                <a:latin typeface="+mn-lt"/>
              </a:rPr>
              <a:t>Gas was found west of the fault.  </a:t>
            </a:r>
          </a:p>
          <a:p>
            <a:pPr marL="228600" lvl="0" indent="-228600" eaLnBrk="1" hangingPunct="1">
              <a:lnSpc>
                <a:spcPct val="90000"/>
              </a:lnSpc>
              <a:spcBef>
                <a:spcPts val="2000"/>
              </a:spcBef>
              <a:defRPr/>
            </a:pPr>
            <a:r>
              <a:rPr lang="en-US" altLang="en-US" sz="1800" kern="0" dirty="0" smtClean="0">
                <a:latin typeface="+mn-lt"/>
              </a:rPr>
              <a:t>There is a high chance of success for a well to the east of the fault.</a:t>
            </a:r>
          </a:p>
          <a:p>
            <a:pPr lvl="0" algn="ctr" eaLnBrk="1" hangingPunct="1">
              <a:lnSpc>
                <a:spcPct val="90000"/>
              </a:lnSpc>
              <a:spcBef>
                <a:spcPts val="2000"/>
              </a:spcBef>
              <a:defRPr/>
            </a:pPr>
            <a:endParaRPr lang="en-US" altLang="en-US" sz="1800" kern="0" dirty="0">
              <a:latin typeface="+mn-lt"/>
            </a:endParaRPr>
          </a:p>
        </p:txBody>
      </p:sp>
      <p:sp>
        <p:nvSpPr>
          <p:cNvPr id="10" name="Right Brace 9"/>
          <p:cNvSpPr/>
          <p:nvPr/>
        </p:nvSpPr>
        <p:spPr bwMode="auto">
          <a:xfrm>
            <a:off x="7905750" y="4219575"/>
            <a:ext cx="247650" cy="628650"/>
          </a:xfrm>
          <a:prstGeom prst="rightBrace">
            <a:avLst/>
          </a:pr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Rectangular Callout 11"/>
          <p:cNvSpPr/>
          <p:nvPr/>
        </p:nvSpPr>
        <p:spPr bwMode="auto">
          <a:xfrm>
            <a:off x="4147833" y="3574157"/>
            <a:ext cx="740559" cy="305959"/>
          </a:xfrm>
          <a:prstGeom prst="wedgeRectCallout">
            <a:avLst>
              <a:gd name="adj1" fmla="val 66108"/>
              <a:gd name="adj2" fmla="val 112818"/>
            </a:avLst>
          </a:prstGeom>
          <a:solidFill>
            <a:srgbClr val="FFEAA7"/>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700" b="1" dirty="0" smtClean="0">
                <a:latin typeface="Arial" pitchFamily="34" charset="0"/>
                <a:cs typeface="Arial" pitchFamily="34" charset="0"/>
              </a:rPr>
              <a:t>Well Found Gas</a:t>
            </a:r>
            <a:endParaRPr kumimoji="0" lang="en-US" sz="700" b="1" i="0" u="none" strike="noStrike" cap="none" normalizeH="0" baseline="0" dirty="0" smtClean="0">
              <a:ln>
                <a:noFill/>
              </a:ln>
              <a:solidFill>
                <a:schemeClr val="tx1"/>
              </a:solidFill>
              <a:effectLst/>
              <a:latin typeface="Arial" pitchFamily="34" charset="0"/>
              <a:cs typeface="Arial" pitchFamily="34" charset="0"/>
            </a:endParaRPr>
          </a:p>
        </p:txBody>
      </p:sp>
      <p:sp>
        <p:nvSpPr>
          <p:cNvPr id="13" name="Rectangular Callout 12"/>
          <p:cNvSpPr/>
          <p:nvPr/>
        </p:nvSpPr>
        <p:spPr bwMode="auto">
          <a:xfrm>
            <a:off x="4842616" y="3152884"/>
            <a:ext cx="740559" cy="305959"/>
          </a:xfrm>
          <a:prstGeom prst="wedgeRectCallout">
            <a:avLst>
              <a:gd name="adj1" fmla="val 57187"/>
              <a:gd name="adj2" fmla="val 118500"/>
            </a:avLst>
          </a:prstGeom>
          <a:solidFill>
            <a:srgbClr val="FFEAA7"/>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700" b="1" dirty="0" smtClean="0">
                <a:latin typeface="Arial" pitchFamily="34" charset="0"/>
                <a:cs typeface="Arial" pitchFamily="34" charset="0"/>
              </a:rPr>
              <a:t>Undrilled</a:t>
            </a:r>
          </a:p>
          <a:p>
            <a:pPr marL="0" marR="0" indent="0" algn="ctr" defTabSz="914400" rtl="0" eaLnBrk="0" fontAlgn="base" latinLnBrk="0" hangingPunct="0">
              <a:lnSpc>
                <a:spcPct val="100000"/>
              </a:lnSpc>
              <a:spcBef>
                <a:spcPct val="0"/>
              </a:spcBef>
              <a:spcAft>
                <a:spcPct val="0"/>
              </a:spcAft>
              <a:buClrTx/>
              <a:buSzTx/>
              <a:buFontTx/>
              <a:buNone/>
              <a:tabLst/>
            </a:pPr>
            <a:r>
              <a:rPr lang="en-US" sz="700" b="1" dirty="0" smtClean="0">
                <a:latin typeface="Arial" pitchFamily="34" charset="0"/>
                <a:cs typeface="Arial" pitchFamily="34" charset="0"/>
              </a:rPr>
              <a:t>Fault Block</a:t>
            </a:r>
            <a:endParaRPr kumimoji="0" lang="en-US" sz="700" b="1" i="0" u="none" strike="noStrike" cap="none" normalizeH="0" baseline="0" dirty="0" smtClean="0">
              <a:ln>
                <a:noFill/>
              </a:ln>
              <a:solidFill>
                <a:schemeClr val="tx1"/>
              </a:solidFill>
              <a:effectLst/>
              <a:latin typeface="Arial" pitchFamily="34" charset="0"/>
              <a:cs typeface="Arial" pitchFamily="34" charset="0"/>
            </a:endParaRPr>
          </a:p>
        </p:txBody>
      </p:sp>
      <p:sp>
        <p:nvSpPr>
          <p:cNvPr id="14" name="Rectangular Callout 13"/>
          <p:cNvSpPr/>
          <p:nvPr/>
        </p:nvSpPr>
        <p:spPr bwMode="auto">
          <a:xfrm>
            <a:off x="6080934" y="3754371"/>
            <a:ext cx="1022181" cy="376074"/>
          </a:xfrm>
          <a:prstGeom prst="wedgeRectCallout">
            <a:avLst>
              <a:gd name="adj1" fmla="val -76754"/>
              <a:gd name="adj2" fmla="val -42499"/>
            </a:avLst>
          </a:prstGeom>
          <a:solidFill>
            <a:srgbClr val="FFFF99"/>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700" b="1" dirty="0" smtClean="0">
                <a:latin typeface="Arial" pitchFamily="34" charset="0"/>
                <a:cs typeface="Arial" pitchFamily="34" charset="0"/>
              </a:rPr>
              <a:t>Proposed Location with High Chance for Success</a:t>
            </a:r>
            <a:endParaRPr kumimoji="0" lang="en-US" sz="700" b="1"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14"/>
          <p:cNvSpPr/>
          <p:nvPr/>
        </p:nvSpPr>
        <p:spPr bwMode="auto">
          <a:xfrm>
            <a:off x="6746131" y="2393004"/>
            <a:ext cx="1108954" cy="758758"/>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 name="Freeform 2"/>
          <p:cNvSpPr/>
          <p:nvPr/>
        </p:nvSpPr>
        <p:spPr bwMode="auto">
          <a:xfrm>
            <a:off x="5335571" y="4421170"/>
            <a:ext cx="1704891" cy="1348033"/>
          </a:xfrm>
          <a:custGeom>
            <a:avLst/>
            <a:gdLst>
              <a:gd name="connsiteX0" fmla="*/ 405352 w 1082722"/>
              <a:gd name="connsiteY0" fmla="*/ 0 h 1329180"/>
              <a:gd name="connsiteX1" fmla="*/ 1074655 w 1082722"/>
              <a:gd name="connsiteY1" fmla="*/ 405353 h 1329180"/>
              <a:gd name="connsiteX2" fmla="*/ 0 w 1082722"/>
              <a:gd name="connsiteY2" fmla="*/ 1329180 h 1329180"/>
            </a:gdLst>
            <a:ahLst/>
            <a:cxnLst>
              <a:cxn ang="0">
                <a:pos x="connsiteX0" y="connsiteY0"/>
              </a:cxn>
              <a:cxn ang="0">
                <a:pos x="connsiteX1" y="connsiteY1"/>
              </a:cxn>
              <a:cxn ang="0">
                <a:pos x="connsiteX2" y="connsiteY2"/>
              </a:cxn>
            </a:cxnLst>
            <a:rect l="l" t="t" r="r" b="b"/>
            <a:pathLst>
              <a:path w="1082722" h="1329180">
                <a:moveTo>
                  <a:pt x="405352" y="0"/>
                </a:moveTo>
                <a:cubicBezTo>
                  <a:pt x="773783" y="91911"/>
                  <a:pt x="1142214" y="183823"/>
                  <a:pt x="1074655" y="405353"/>
                </a:cubicBezTo>
                <a:cubicBezTo>
                  <a:pt x="1007096" y="626883"/>
                  <a:pt x="503548" y="978031"/>
                  <a:pt x="0" y="1329180"/>
                </a:cubicBezTo>
              </a:path>
            </a:pathLst>
          </a:custGeom>
          <a:noFill/>
          <a:ln w="57150" cap="flat" cmpd="sng" algn="ctr">
            <a:solidFill>
              <a:srgbClr val="FF00FF"/>
            </a:solidFill>
            <a:prstDash val="solid"/>
            <a:round/>
            <a:headEnd type="arrow"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6" name="Rectangle 3"/>
          <p:cNvSpPr txBox="1">
            <a:spLocks noChangeArrowheads="1"/>
          </p:cNvSpPr>
          <p:nvPr/>
        </p:nvSpPr>
        <p:spPr bwMode="auto">
          <a:xfrm>
            <a:off x="3680394" y="5450138"/>
            <a:ext cx="1663047" cy="600425"/>
          </a:xfrm>
          <a:prstGeom prst="rect">
            <a:avLst/>
          </a:prstGeom>
          <a:solidFill>
            <a:schemeClr val="bg1"/>
          </a:solidFill>
          <a:ln w="28575">
            <a:solidFill>
              <a:srgbClr val="FF00FF"/>
            </a:solidFill>
            <a:miter lim="800000"/>
            <a:headEnd/>
            <a:tailEnd/>
          </a:ln>
          <a:extLst/>
        </p:spPr>
        <p:txBody>
          <a:bodyPr vert="horz" wrap="square" lIns="91440" tIns="45720" rIns="91440" bIns="45720" numCol="1" anchor="t" anchorCtr="0" compatLnSpc="1">
            <a:prstTxWarp prst="textNoShape">
              <a:avLst/>
            </a:prstTxWarp>
          </a:bodyPr>
          <a:lstStyle/>
          <a:p>
            <a:pPr lvl="0" algn="ctr" eaLnBrk="1" hangingPunct="1">
              <a:lnSpc>
                <a:spcPct val="90000"/>
              </a:lnSpc>
              <a:spcBef>
                <a:spcPts val="2000"/>
              </a:spcBef>
              <a:defRPr/>
            </a:pPr>
            <a:r>
              <a:rPr lang="en-US" altLang="en-US" sz="1100" b="1" kern="0" dirty="0" smtClean="0">
                <a:latin typeface="+mn-lt"/>
              </a:rPr>
              <a:t>High seismic amplitudes fit inside a depth contour</a:t>
            </a:r>
            <a:endParaRPr lang="en-US" altLang="en-US" sz="1100" b="1" kern="0" dirty="0">
              <a:latin typeface="+mn-lt"/>
            </a:endParaRPr>
          </a:p>
        </p:txBody>
      </p:sp>
      <p:sp>
        <p:nvSpPr>
          <p:cNvPr id="17" name="Rectangular Callout 16"/>
          <p:cNvSpPr/>
          <p:nvPr/>
        </p:nvSpPr>
        <p:spPr bwMode="auto">
          <a:xfrm>
            <a:off x="6341373" y="2940645"/>
            <a:ext cx="544676" cy="305959"/>
          </a:xfrm>
          <a:prstGeom prst="wedgeRectCallout">
            <a:avLst>
              <a:gd name="adj1" fmla="val -87005"/>
              <a:gd name="adj2" fmla="val 163421"/>
            </a:avLst>
          </a:prstGeom>
          <a:solidFill>
            <a:srgbClr val="FFEAA7"/>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700" b="1" dirty="0" smtClean="0">
                <a:latin typeface="Arial" pitchFamily="34" charset="0"/>
                <a:cs typeface="Arial" pitchFamily="34" charset="0"/>
              </a:rPr>
              <a:t>Well Was Dry</a:t>
            </a:r>
            <a:endParaRPr kumimoji="0" lang="en-US" sz="7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56580090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and Processes</a:t>
            </a:r>
            <a:endParaRPr lang="en-US" dirty="0"/>
          </a:p>
        </p:txBody>
      </p:sp>
      <p:sp>
        <p:nvSpPr>
          <p:cNvPr id="3" name="TextBox 2"/>
          <p:cNvSpPr txBox="1"/>
          <p:nvPr/>
        </p:nvSpPr>
        <p:spPr>
          <a:xfrm>
            <a:off x="311728" y="1150938"/>
            <a:ext cx="3969328" cy="4893647"/>
          </a:xfrm>
          <a:prstGeom prst="rect">
            <a:avLst/>
          </a:prstGeom>
          <a:noFill/>
        </p:spPr>
        <p:txBody>
          <a:bodyPr wrap="square" rtlCol="0">
            <a:spAutoFit/>
          </a:bodyPr>
          <a:lstStyle/>
          <a:p>
            <a:r>
              <a:rPr lang="en-US" b="1" dirty="0" smtClean="0">
                <a:latin typeface="Tahoma" panose="020B0604030504040204" pitchFamily="34" charset="0"/>
                <a:ea typeface="Tahoma" panose="020B0604030504040204" pitchFamily="34" charset="0"/>
                <a:cs typeface="Tahoma" panose="020B0604030504040204" pitchFamily="34" charset="0"/>
              </a:rPr>
              <a:t>Essential Elements </a:t>
            </a:r>
          </a:p>
          <a:p>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Source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Reservoir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Seal rocks</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Overburden rocks</a:t>
            </a:r>
          </a:p>
          <a:p>
            <a:pPr marL="519113"/>
            <a:endParaRPr lang="en-US" dirty="0">
              <a:latin typeface="Tahoma" panose="020B0604030504040204" pitchFamily="34" charset="0"/>
              <a:ea typeface="Tahoma" panose="020B0604030504040204" pitchFamily="34" charset="0"/>
              <a:cs typeface="Tahoma" panose="020B0604030504040204" pitchFamily="34" charset="0"/>
            </a:endParaRPr>
          </a:p>
          <a:p>
            <a:r>
              <a:rPr lang="en-US" b="1" dirty="0" smtClean="0">
                <a:latin typeface="Tahoma" panose="020B0604030504040204" pitchFamily="34" charset="0"/>
                <a:ea typeface="Tahoma" panose="020B0604030504040204" pitchFamily="34" charset="0"/>
                <a:cs typeface="Tahoma" panose="020B0604030504040204" pitchFamily="34" charset="0"/>
              </a:rPr>
              <a:t>Major Processes</a:t>
            </a:r>
            <a:endParaRPr lang="en-US" dirty="0" smtClean="0">
              <a:latin typeface="Tahoma" panose="020B0604030504040204" pitchFamily="34" charset="0"/>
              <a:ea typeface="Tahoma" panose="020B0604030504040204" pitchFamily="34" charset="0"/>
              <a:cs typeface="Tahoma" panose="020B0604030504040204" pitchFamily="34" charset="0"/>
            </a:endParaRP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Trap formation</a:t>
            </a:r>
          </a:p>
          <a:p>
            <a:pPr marL="747713" indent="-228600">
              <a:buFont typeface="Arial" panose="020B060402020202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Hydrocarbon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Generation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Migration</a:t>
            </a:r>
          </a:p>
          <a:p>
            <a:pPr marL="1319213" lvl="1" indent="-342900">
              <a:buFont typeface="Tahoma" panose="020B0604030504040204" pitchFamily="34" charset="0"/>
              <a:buChar char="–"/>
            </a:pPr>
            <a:r>
              <a:rPr lang="en-US" dirty="0" smtClean="0">
                <a:latin typeface="Tahoma" panose="020B0604030504040204" pitchFamily="34" charset="0"/>
                <a:ea typeface="Tahoma" panose="020B0604030504040204" pitchFamily="34" charset="0"/>
                <a:cs typeface="Tahoma" panose="020B0604030504040204" pitchFamily="34" charset="0"/>
              </a:rPr>
              <a:t>Accumulation</a:t>
            </a:r>
            <a:endParaRPr lang="en-US" dirty="0">
              <a:latin typeface="Tahoma" panose="020B0604030504040204" pitchFamily="34" charset="0"/>
              <a:ea typeface="Tahoma" panose="020B0604030504040204" pitchFamily="34" charset="0"/>
              <a:cs typeface="Tahoma" panose="020B0604030504040204" pitchFamily="34" charset="0"/>
            </a:endParaRPr>
          </a:p>
        </p:txBody>
      </p:sp>
      <p:sp>
        <p:nvSpPr>
          <p:cNvPr id="5" name="Freeform 40"/>
          <p:cNvSpPr>
            <a:spLocks noChangeAspect="1"/>
          </p:cNvSpPr>
          <p:nvPr/>
        </p:nvSpPr>
        <p:spPr bwMode="auto">
          <a:xfrm>
            <a:off x="4125610" y="4798688"/>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6" name="Freeform 41"/>
          <p:cNvSpPr>
            <a:spLocks noChangeAspect="1"/>
          </p:cNvSpPr>
          <p:nvPr/>
        </p:nvSpPr>
        <p:spPr bwMode="auto">
          <a:xfrm>
            <a:off x="4265266" y="4871494"/>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7" name="Freeform 42"/>
          <p:cNvSpPr>
            <a:spLocks noChangeAspect="1"/>
          </p:cNvSpPr>
          <p:nvPr/>
        </p:nvSpPr>
        <p:spPr bwMode="auto">
          <a:xfrm>
            <a:off x="4403674" y="4794230"/>
            <a:ext cx="101001" cy="209504"/>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aphicFrame>
        <p:nvGraphicFramePr>
          <p:cNvPr id="8" name="Object 43"/>
          <p:cNvGraphicFramePr>
            <a:graphicFrameLocks noChangeAspect="1"/>
          </p:cNvGraphicFramePr>
          <p:nvPr>
            <p:extLst>
              <p:ext uri="{D42A27DB-BD31-4B8C-83A1-F6EECF244321}">
                <p14:modId xmlns:p14="http://schemas.microsoft.com/office/powerpoint/2010/main" val="2436826661"/>
              </p:ext>
            </p:extLst>
          </p:nvPr>
        </p:nvGraphicFramePr>
        <p:xfrm>
          <a:off x="3917374" y="4736282"/>
          <a:ext cx="817982" cy="1264454"/>
        </p:xfrm>
        <a:graphic>
          <a:graphicData uri="http://schemas.openxmlformats.org/presentationml/2006/ole">
            <mc:AlternateContent xmlns:mc="http://schemas.openxmlformats.org/markup-compatibility/2006">
              <mc:Choice xmlns:v="urn:schemas-microsoft-com:vml" Requires="v">
                <p:oleObj spid="_x0000_s12420" name="Clip" r:id="rId4" imgW="1042416" imgH="1352398" progId="">
                  <p:embed/>
                </p:oleObj>
              </mc:Choice>
              <mc:Fallback>
                <p:oleObj name="Clip" r:id="rId4" imgW="1042416" imgH="1352398" progId="">
                  <p:embed/>
                  <p:pic>
                    <p:nvPicPr>
                      <p:cNvPr id="0" name="Picture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7374" y="4736282"/>
                        <a:ext cx="817982" cy="126445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AutoShape 47"/>
          <p:cNvSpPr>
            <a:spLocks noChangeArrowheads="1"/>
          </p:cNvSpPr>
          <p:nvPr/>
        </p:nvSpPr>
        <p:spPr bwMode="auto">
          <a:xfrm>
            <a:off x="7794059" y="3373762"/>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1" name="AutoShape 48"/>
          <p:cNvSpPr>
            <a:spLocks noChangeArrowheads="1"/>
          </p:cNvSpPr>
          <p:nvPr/>
        </p:nvSpPr>
        <p:spPr bwMode="auto">
          <a:xfrm>
            <a:off x="7794059" y="3026074"/>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2" name="AutoShape 49"/>
          <p:cNvSpPr>
            <a:spLocks noChangeArrowheads="1"/>
          </p:cNvSpPr>
          <p:nvPr/>
        </p:nvSpPr>
        <p:spPr bwMode="auto">
          <a:xfrm>
            <a:off x="7794059" y="2663528"/>
            <a:ext cx="763117" cy="524504"/>
          </a:xfrm>
          <a:prstGeom prst="flowChartMagneticDisk">
            <a:avLst/>
          </a:prstGeom>
          <a:gradFill rotWithShape="0">
            <a:gsLst>
              <a:gs pos="0">
                <a:srgbClr val="969696"/>
              </a:gs>
              <a:gs pos="100000">
                <a:srgbClr val="404040"/>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sp>
        <p:nvSpPr>
          <p:cNvPr id="13" name="AutoShape 52"/>
          <p:cNvSpPr>
            <a:spLocks noChangeArrowheads="1"/>
          </p:cNvSpPr>
          <p:nvPr/>
        </p:nvSpPr>
        <p:spPr bwMode="auto">
          <a:xfrm>
            <a:off x="3979720" y="4338076"/>
            <a:ext cx="670845" cy="417523"/>
          </a:xfrm>
          <a:prstGeom prst="flowChartExtract">
            <a:avLst/>
          </a:prstGeom>
          <a:solidFill>
            <a:srgbClr val="99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800">
                <a:solidFill>
                  <a:schemeClr val="bg1"/>
                </a:solidFill>
                <a:latin typeface="Tahoma" panose="020B0604030504040204" pitchFamily="34" charset="0"/>
              </a:defRPr>
            </a:lvl1pPr>
            <a:lvl2pPr marL="742950" indent="-285750">
              <a:spcBef>
                <a:spcPct val="20000"/>
              </a:spcBef>
              <a:buChar char="–"/>
              <a:defRPr sz="2400">
                <a:solidFill>
                  <a:schemeClr val="bg1"/>
                </a:solidFill>
                <a:latin typeface="Tahoma" panose="020B0604030504040204" pitchFamily="34" charset="0"/>
              </a:defRPr>
            </a:lvl2pPr>
            <a:lvl3pPr marL="1143000" indent="-228600">
              <a:spcBef>
                <a:spcPct val="20000"/>
              </a:spcBef>
              <a:buChar char="•"/>
              <a:defRPr sz="2000">
                <a:solidFill>
                  <a:schemeClr val="bg1"/>
                </a:solidFill>
                <a:latin typeface="Tahoma" panose="020B0604030504040204" pitchFamily="34" charset="0"/>
              </a:defRPr>
            </a:lvl3pPr>
            <a:lvl4pPr marL="1600200" indent="-228600">
              <a:spcBef>
                <a:spcPct val="20000"/>
              </a:spcBef>
              <a:buChar char="–"/>
              <a:defRPr>
                <a:solidFill>
                  <a:schemeClr val="bg1"/>
                </a:solidFill>
                <a:latin typeface="Tahoma" panose="020B0604030504040204" pitchFamily="34" charset="0"/>
              </a:defRPr>
            </a:lvl4pPr>
            <a:lvl5pPr marL="2057400" indent="-228600">
              <a:spcBef>
                <a:spcPct val="20000"/>
              </a:spcBef>
              <a:buChar char="»"/>
              <a:defRPr>
                <a:solidFill>
                  <a:schemeClr val="bg1"/>
                </a:solidFill>
                <a:latin typeface="Tahoma" panose="020B0604030504040204" pitchFamily="34" charset="0"/>
              </a:defRPr>
            </a:lvl5pPr>
            <a:lvl6pPr marL="2514600" indent="-228600" eaLnBrk="0" fontAlgn="base" hangingPunct="0">
              <a:spcBef>
                <a:spcPct val="20000"/>
              </a:spcBef>
              <a:spcAft>
                <a:spcPct val="0"/>
              </a:spcAft>
              <a:buChar char="»"/>
              <a:defRPr>
                <a:solidFill>
                  <a:schemeClr val="bg1"/>
                </a:solidFill>
                <a:latin typeface="Tahoma" panose="020B0604030504040204" pitchFamily="34" charset="0"/>
              </a:defRPr>
            </a:lvl6pPr>
            <a:lvl7pPr marL="2971800" indent="-228600" eaLnBrk="0" fontAlgn="base" hangingPunct="0">
              <a:spcBef>
                <a:spcPct val="20000"/>
              </a:spcBef>
              <a:spcAft>
                <a:spcPct val="0"/>
              </a:spcAft>
              <a:buChar char="»"/>
              <a:defRPr>
                <a:solidFill>
                  <a:schemeClr val="bg1"/>
                </a:solidFill>
                <a:latin typeface="Tahoma" panose="020B0604030504040204" pitchFamily="34" charset="0"/>
              </a:defRPr>
            </a:lvl7pPr>
            <a:lvl8pPr marL="3429000" indent="-228600" eaLnBrk="0" fontAlgn="base" hangingPunct="0">
              <a:spcBef>
                <a:spcPct val="20000"/>
              </a:spcBef>
              <a:spcAft>
                <a:spcPct val="0"/>
              </a:spcAft>
              <a:buChar char="»"/>
              <a:defRPr>
                <a:solidFill>
                  <a:schemeClr val="bg1"/>
                </a:solidFill>
                <a:latin typeface="Tahoma" panose="020B0604030504040204" pitchFamily="34" charset="0"/>
              </a:defRPr>
            </a:lvl8pPr>
            <a:lvl9pPr marL="3886200" indent="-228600" eaLnBrk="0" fontAlgn="base" hangingPunct="0">
              <a:spcBef>
                <a:spcPct val="20000"/>
              </a:spcBef>
              <a:spcAft>
                <a:spcPct val="0"/>
              </a:spcAft>
              <a:buChar char="»"/>
              <a:defRPr>
                <a:solidFill>
                  <a:schemeClr val="bg1"/>
                </a:solidFill>
                <a:latin typeface="Tahoma" panose="020B0604030504040204" pitchFamily="34" charset="0"/>
              </a:defRPr>
            </a:lvl9pPr>
          </a:lstStyle>
          <a:p>
            <a:pPr eaLnBrk="1" hangingPunct="1">
              <a:spcBef>
                <a:spcPct val="0"/>
              </a:spcBef>
              <a:buFontTx/>
              <a:buNone/>
            </a:pPr>
            <a:endParaRPr lang="en-US" altLang="en-US" sz="1600" dirty="0">
              <a:solidFill>
                <a:schemeClr val="tx1"/>
              </a:solidFill>
              <a:latin typeface="Arial" panose="020B0604020202020204" pitchFamily="34" charset="0"/>
              <a:cs typeface="Arial" panose="020B0604020202020204" pitchFamily="34" charset="0"/>
            </a:endParaRPr>
          </a:p>
        </p:txBody>
      </p:sp>
      <p:grpSp>
        <p:nvGrpSpPr>
          <p:cNvPr id="4" name="Group 53"/>
          <p:cNvGrpSpPr>
            <a:grpSpLocks/>
          </p:cNvGrpSpPr>
          <p:nvPr/>
        </p:nvGrpSpPr>
        <p:grpSpPr bwMode="auto">
          <a:xfrm>
            <a:off x="4270253" y="3635272"/>
            <a:ext cx="3965216" cy="1732496"/>
            <a:chOff x="857" y="2341"/>
            <a:chExt cx="3180" cy="1166"/>
          </a:xfrm>
        </p:grpSpPr>
        <p:graphicFrame>
          <p:nvGraphicFramePr>
            <p:cNvPr id="35" name="Object 54"/>
            <p:cNvGraphicFramePr>
              <a:graphicFrameLocks noChangeAspect="1"/>
            </p:cNvGraphicFramePr>
            <p:nvPr/>
          </p:nvGraphicFramePr>
          <p:xfrm>
            <a:off x="2245" y="2341"/>
            <a:ext cx="846" cy="690"/>
          </p:xfrm>
          <a:graphic>
            <a:graphicData uri="http://schemas.openxmlformats.org/presentationml/2006/ole">
              <mc:AlternateContent xmlns:mc="http://schemas.openxmlformats.org/markup-compatibility/2006">
                <mc:Choice xmlns:v="urn:schemas-microsoft-com:vml" Requires="v">
                  <p:oleObj spid="_x0000_s12421" name="Clip" r:id="rId6" imgW="811073" imgH="781812" progId="">
                    <p:embed/>
                  </p:oleObj>
                </mc:Choice>
                <mc:Fallback>
                  <p:oleObj name="Clip" r:id="rId6" imgW="811073" imgH="781812" progId="">
                    <p:embed/>
                    <p:pic>
                      <p:nvPicPr>
                        <p:cNvPr id="0" name="Picture 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5" y="2341"/>
                          <a:ext cx="846" cy="69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6" name="Freeform 55"/>
            <p:cNvSpPr>
              <a:spLocks/>
            </p:cNvSpPr>
            <p:nvPr/>
          </p:nvSpPr>
          <p:spPr bwMode="auto">
            <a:xfrm>
              <a:off x="857" y="2509"/>
              <a:ext cx="1441" cy="366"/>
            </a:xfrm>
            <a:custGeom>
              <a:avLst/>
              <a:gdLst>
                <a:gd name="T0" fmla="*/ 86 w 1441"/>
                <a:gd name="T1" fmla="*/ 366 h 366"/>
                <a:gd name="T2" fmla="*/ 0 w 1441"/>
                <a:gd name="T3" fmla="*/ 366 h 366"/>
                <a:gd name="T4" fmla="*/ 0 w 1441"/>
                <a:gd name="T5" fmla="*/ 0 h 366"/>
                <a:gd name="T6" fmla="*/ 608 w 1441"/>
                <a:gd name="T7" fmla="*/ 0 h 366"/>
                <a:gd name="T8" fmla="*/ 608 w 1441"/>
                <a:gd name="T9" fmla="*/ 273 h 366"/>
                <a:gd name="T10" fmla="*/ 1138 w 1441"/>
                <a:gd name="T11" fmla="*/ 273 h 366"/>
                <a:gd name="T12" fmla="*/ 1138 w 1441"/>
                <a:gd name="T13" fmla="*/ 117 h 366"/>
                <a:gd name="T14" fmla="*/ 1441 w 1441"/>
                <a:gd name="T15" fmla="*/ 117 h 366"/>
                <a:gd name="T16" fmla="*/ 1426 w 1441"/>
                <a:gd name="T17" fmla="*/ 173 h 366"/>
                <a:gd name="T18" fmla="*/ 1434 w 1441"/>
                <a:gd name="T19" fmla="*/ 218 h 366"/>
                <a:gd name="T20" fmla="*/ 1223 w 1441"/>
                <a:gd name="T21" fmla="*/ 218 h 366"/>
                <a:gd name="T22" fmla="*/ 1223 w 1441"/>
                <a:gd name="T23" fmla="*/ 343 h 366"/>
                <a:gd name="T24" fmla="*/ 553 w 1441"/>
                <a:gd name="T25" fmla="*/ 343 h 366"/>
                <a:gd name="T26" fmla="*/ 553 w 1441"/>
                <a:gd name="T27" fmla="*/ 94 h 366"/>
                <a:gd name="T28" fmla="*/ 78 w 1441"/>
                <a:gd name="T29" fmla="*/ 94 h 366"/>
                <a:gd name="T30" fmla="*/ 86 w 1441"/>
                <a:gd name="T31" fmla="*/ 366 h 3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41" h="366">
                  <a:moveTo>
                    <a:pt x="86" y="366"/>
                  </a:moveTo>
                  <a:lnTo>
                    <a:pt x="0" y="366"/>
                  </a:lnTo>
                  <a:lnTo>
                    <a:pt x="0" y="0"/>
                  </a:lnTo>
                  <a:lnTo>
                    <a:pt x="608" y="0"/>
                  </a:lnTo>
                  <a:lnTo>
                    <a:pt x="608" y="273"/>
                  </a:lnTo>
                  <a:lnTo>
                    <a:pt x="1138" y="273"/>
                  </a:lnTo>
                  <a:lnTo>
                    <a:pt x="1138" y="117"/>
                  </a:lnTo>
                  <a:lnTo>
                    <a:pt x="1441" y="117"/>
                  </a:lnTo>
                  <a:lnTo>
                    <a:pt x="1426" y="173"/>
                  </a:lnTo>
                  <a:lnTo>
                    <a:pt x="1434" y="218"/>
                  </a:lnTo>
                  <a:lnTo>
                    <a:pt x="1223" y="218"/>
                  </a:lnTo>
                  <a:lnTo>
                    <a:pt x="1223" y="343"/>
                  </a:lnTo>
                  <a:lnTo>
                    <a:pt x="553" y="343"/>
                  </a:lnTo>
                  <a:lnTo>
                    <a:pt x="553" y="94"/>
                  </a:lnTo>
                  <a:lnTo>
                    <a:pt x="78" y="94"/>
                  </a:lnTo>
                  <a:lnTo>
                    <a:pt x="86" y="366"/>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7" name="Freeform 56"/>
            <p:cNvSpPr>
              <a:spLocks/>
            </p:cNvSpPr>
            <p:nvPr/>
          </p:nvSpPr>
          <p:spPr bwMode="auto">
            <a:xfrm>
              <a:off x="2876" y="2447"/>
              <a:ext cx="1161" cy="1060"/>
            </a:xfrm>
            <a:custGeom>
              <a:avLst/>
              <a:gdLst>
                <a:gd name="T0" fmla="*/ 0 w 1161"/>
                <a:gd name="T1" fmla="*/ 943 h 771"/>
                <a:gd name="T2" fmla="*/ 319 w 1161"/>
                <a:gd name="T3" fmla="*/ 943 h 771"/>
                <a:gd name="T4" fmla="*/ 319 w 1161"/>
                <a:gd name="T5" fmla="*/ 13526 h 771"/>
                <a:gd name="T6" fmla="*/ 1161 w 1161"/>
                <a:gd name="T7" fmla="*/ 13526 h 771"/>
                <a:gd name="T8" fmla="*/ 1161 w 1161"/>
                <a:gd name="T9" fmla="*/ 686 h 771"/>
                <a:gd name="T10" fmla="*/ 1060 w 1161"/>
                <a:gd name="T11" fmla="*/ 686 h 771"/>
                <a:gd name="T12" fmla="*/ 1060 w 1161"/>
                <a:gd name="T13" fmla="*/ 12305 h 771"/>
                <a:gd name="T14" fmla="*/ 389 w 1161"/>
                <a:gd name="T15" fmla="*/ 12305 h 771"/>
                <a:gd name="T16" fmla="*/ 389 w 1161"/>
                <a:gd name="T17" fmla="*/ 0 h 771"/>
                <a:gd name="T18" fmla="*/ 0 w 1161"/>
                <a:gd name="T19" fmla="*/ 0 h 771"/>
                <a:gd name="T20" fmla="*/ 0 w 1161"/>
                <a:gd name="T21" fmla="*/ 943 h 7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61" h="771">
                  <a:moveTo>
                    <a:pt x="0" y="54"/>
                  </a:moveTo>
                  <a:lnTo>
                    <a:pt x="319" y="54"/>
                  </a:lnTo>
                  <a:lnTo>
                    <a:pt x="319" y="771"/>
                  </a:lnTo>
                  <a:lnTo>
                    <a:pt x="1161" y="771"/>
                  </a:lnTo>
                  <a:lnTo>
                    <a:pt x="1161" y="39"/>
                  </a:lnTo>
                  <a:lnTo>
                    <a:pt x="1060" y="39"/>
                  </a:lnTo>
                  <a:lnTo>
                    <a:pt x="1060" y="701"/>
                  </a:lnTo>
                  <a:lnTo>
                    <a:pt x="389" y="701"/>
                  </a:lnTo>
                  <a:lnTo>
                    <a:pt x="389" y="0"/>
                  </a:lnTo>
                  <a:lnTo>
                    <a:pt x="0" y="0"/>
                  </a:lnTo>
                  <a:lnTo>
                    <a:pt x="0" y="54"/>
                  </a:lnTo>
                  <a:close/>
                </a:path>
              </a:pathLst>
            </a:custGeom>
            <a:solidFill>
              <a:srgbClr val="993300"/>
            </a:solidFill>
            <a:ln w="19050"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15" name="Freeform 61"/>
          <p:cNvSpPr>
            <a:spLocks noChangeAspect="1"/>
          </p:cNvSpPr>
          <p:nvPr/>
        </p:nvSpPr>
        <p:spPr bwMode="auto">
          <a:xfrm flipV="1">
            <a:off x="8665657" y="175716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6" name="Freeform 62"/>
          <p:cNvSpPr>
            <a:spLocks noChangeAspect="1"/>
          </p:cNvSpPr>
          <p:nvPr/>
        </p:nvSpPr>
        <p:spPr bwMode="auto">
          <a:xfrm flipV="1">
            <a:off x="8853942" y="1898318"/>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7" name="Freeform 63"/>
          <p:cNvSpPr>
            <a:spLocks noChangeAspect="1"/>
          </p:cNvSpPr>
          <p:nvPr/>
        </p:nvSpPr>
        <p:spPr bwMode="auto">
          <a:xfrm flipV="1">
            <a:off x="8769152" y="1624923"/>
            <a:ext cx="101001" cy="209505"/>
          </a:xfrm>
          <a:custGeom>
            <a:avLst/>
            <a:gdLst>
              <a:gd name="T0" fmla="*/ 0 w 199"/>
              <a:gd name="T1" fmla="*/ 0 h 348"/>
              <a:gd name="T2" fmla="*/ 0 w 199"/>
              <a:gd name="T3" fmla="*/ 0 h 348"/>
              <a:gd name="T4" fmla="*/ 0 w 199"/>
              <a:gd name="T5" fmla="*/ 0 h 348"/>
              <a:gd name="T6" fmla="*/ 0 w 199"/>
              <a:gd name="T7" fmla="*/ 0 h 348"/>
              <a:gd name="T8" fmla="*/ 0 w 199"/>
              <a:gd name="T9" fmla="*/ 0 h 348"/>
              <a:gd name="T10" fmla="*/ 0 w 199"/>
              <a:gd name="T11" fmla="*/ 0 h 348"/>
              <a:gd name="T12" fmla="*/ 0 w 199"/>
              <a:gd name="T13" fmla="*/ 0 h 348"/>
              <a:gd name="T14" fmla="*/ 0 w 199"/>
              <a:gd name="T15" fmla="*/ 0 h 3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9" h="348">
                <a:moveTo>
                  <a:pt x="32" y="344"/>
                </a:moveTo>
                <a:cubicBezTo>
                  <a:pt x="49" y="340"/>
                  <a:pt x="138" y="282"/>
                  <a:pt x="165" y="243"/>
                </a:cubicBezTo>
                <a:cubicBezTo>
                  <a:pt x="192" y="204"/>
                  <a:pt x="199" y="142"/>
                  <a:pt x="196" y="110"/>
                </a:cubicBezTo>
                <a:cubicBezTo>
                  <a:pt x="193" y="78"/>
                  <a:pt x="170" y="63"/>
                  <a:pt x="149" y="48"/>
                </a:cubicBezTo>
                <a:cubicBezTo>
                  <a:pt x="128" y="33"/>
                  <a:pt x="96" y="0"/>
                  <a:pt x="71" y="17"/>
                </a:cubicBezTo>
                <a:cubicBezTo>
                  <a:pt x="46" y="34"/>
                  <a:pt x="2" y="108"/>
                  <a:pt x="1" y="149"/>
                </a:cubicBezTo>
                <a:cubicBezTo>
                  <a:pt x="0" y="190"/>
                  <a:pt x="58" y="235"/>
                  <a:pt x="64" y="266"/>
                </a:cubicBezTo>
                <a:cubicBezTo>
                  <a:pt x="70" y="297"/>
                  <a:pt x="15" y="348"/>
                  <a:pt x="32" y="344"/>
                </a:cubicBezTo>
                <a:close/>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18" name="Freeform 64"/>
          <p:cNvSpPr>
            <a:spLocks/>
          </p:cNvSpPr>
          <p:nvPr/>
        </p:nvSpPr>
        <p:spPr bwMode="auto">
          <a:xfrm>
            <a:off x="8136962" y="1150938"/>
            <a:ext cx="577325" cy="429410"/>
          </a:xfrm>
          <a:custGeom>
            <a:avLst/>
            <a:gdLst>
              <a:gd name="T0" fmla="*/ 40 w 463"/>
              <a:gd name="T1" fmla="*/ 235 h 289"/>
              <a:gd name="T2" fmla="*/ 110 w 463"/>
              <a:gd name="T3" fmla="*/ 95 h 289"/>
              <a:gd name="T4" fmla="*/ 243 w 463"/>
              <a:gd name="T5" fmla="*/ 87 h 289"/>
              <a:gd name="T6" fmla="*/ 406 w 463"/>
              <a:gd name="T7" fmla="*/ 251 h 289"/>
              <a:gd name="T8" fmla="*/ 453 w 463"/>
              <a:gd name="T9" fmla="*/ 173 h 289"/>
              <a:gd name="T10" fmla="*/ 344 w 463"/>
              <a:gd name="T11" fmla="*/ 71 h 289"/>
              <a:gd name="T12" fmla="*/ 134 w 463"/>
              <a:gd name="T13" fmla="*/ 9 h 289"/>
              <a:gd name="T14" fmla="*/ 17 w 463"/>
              <a:gd name="T15" fmla="*/ 126 h 289"/>
              <a:gd name="T16" fmla="*/ 32 w 463"/>
              <a:gd name="T17" fmla="*/ 289 h 2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3" h="289">
                <a:moveTo>
                  <a:pt x="40" y="235"/>
                </a:moveTo>
                <a:cubicBezTo>
                  <a:pt x="58" y="177"/>
                  <a:pt x="76" y="120"/>
                  <a:pt x="110" y="95"/>
                </a:cubicBezTo>
                <a:cubicBezTo>
                  <a:pt x="144" y="70"/>
                  <a:pt x="194" y="61"/>
                  <a:pt x="243" y="87"/>
                </a:cubicBezTo>
                <a:cubicBezTo>
                  <a:pt x="292" y="113"/>
                  <a:pt x="371" y="237"/>
                  <a:pt x="406" y="251"/>
                </a:cubicBezTo>
                <a:cubicBezTo>
                  <a:pt x="441" y="265"/>
                  <a:pt x="463" y="203"/>
                  <a:pt x="453" y="173"/>
                </a:cubicBezTo>
                <a:cubicBezTo>
                  <a:pt x="443" y="143"/>
                  <a:pt x="397" y="98"/>
                  <a:pt x="344" y="71"/>
                </a:cubicBezTo>
                <a:cubicBezTo>
                  <a:pt x="291" y="44"/>
                  <a:pt x="188" y="0"/>
                  <a:pt x="134" y="9"/>
                </a:cubicBezTo>
                <a:cubicBezTo>
                  <a:pt x="80" y="18"/>
                  <a:pt x="34" y="79"/>
                  <a:pt x="17" y="126"/>
                </a:cubicBezTo>
                <a:cubicBezTo>
                  <a:pt x="0" y="173"/>
                  <a:pt x="28" y="255"/>
                  <a:pt x="32" y="289"/>
                </a:cubicBezTo>
              </a:path>
            </a:pathLst>
          </a:cu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nvGrpSpPr>
          <p:cNvPr id="9" name="Group 65"/>
          <p:cNvGrpSpPr>
            <a:grpSpLocks/>
          </p:cNvGrpSpPr>
          <p:nvPr/>
        </p:nvGrpSpPr>
        <p:grpSpPr bwMode="auto">
          <a:xfrm>
            <a:off x="8004788" y="1511999"/>
            <a:ext cx="316718" cy="855847"/>
            <a:chOff x="1982" y="990"/>
            <a:chExt cx="254" cy="576"/>
          </a:xfrm>
        </p:grpSpPr>
        <p:grpSp>
          <p:nvGrpSpPr>
            <p:cNvPr id="14" name="Group 66"/>
            <p:cNvGrpSpPr>
              <a:grpSpLocks/>
            </p:cNvGrpSpPr>
            <p:nvPr/>
          </p:nvGrpSpPr>
          <p:grpSpPr bwMode="auto">
            <a:xfrm>
              <a:off x="1982" y="990"/>
              <a:ext cx="254" cy="576"/>
              <a:chOff x="1982" y="935"/>
              <a:chExt cx="519" cy="631"/>
            </a:xfrm>
          </p:grpSpPr>
          <p:sp>
            <p:nvSpPr>
              <p:cNvPr id="30" name="Line 67"/>
              <p:cNvSpPr>
                <a:spLocks noChangeShapeType="1"/>
              </p:cNvSpPr>
              <p:nvPr/>
            </p:nvSpPr>
            <p:spPr bwMode="auto">
              <a:xfrm>
                <a:off x="2118" y="1044"/>
                <a:ext cx="257"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1" name="Line 68"/>
              <p:cNvSpPr>
                <a:spLocks noChangeShapeType="1"/>
              </p:cNvSpPr>
              <p:nvPr/>
            </p:nvSpPr>
            <p:spPr bwMode="auto">
              <a:xfrm>
                <a:off x="2014" y="1428"/>
                <a:ext cx="466"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2" name="Line 69"/>
              <p:cNvSpPr>
                <a:spLocks noChangeAspect="1" noChangeShapeType="1"/>
              </p:cNvSpPr>
              <p:nvPr/>
            </p:nvSpPr>
            <p:spPr bwMode="auto">
              <a:xfrm>
                <a:off x="2065" y="1235"/>
                <a:ext cx="363" cy="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3" name="Line 70"/>
              <p:cNvSpPr>
                <a:spLocks noChangeShapeType="1"/>
              </p:cNvSpPr>
              <p:nvPr/>
            </p:nvSpPr>
            <p:spPr bwMode="auto">
              <a:xfrm>
                <a:off x="2338"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34" name="Line 71"/>
              <p:cNvSpPr>
                <a:spLocks noChangeShapeType="1"/>
              </p:cNvSpPr>
              <p:nvPr/>
            </p:nvSpPr>
            <p:spPr bwMode="auto">
              <a:xfrm flipH="1">
                <a:off x="1982" y="935"/>
                <a:ext cx="163" cy="631"/>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6" name="Line 72"/>
            <p:cNvSpPr>
              <a:spLocks noChangeShapeType="1"/>
            </p:cNvSpPr>
            <p:nvPr/>
          </p:nvSpPr>
          <p:spPr bwMode="auto">
            <a:xfrm>
              <a:off x="2051" y="1089"/>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7" name="Line 73"/>
            <p:cNvSpPr>
              <a:spLocks noChangeShapeType="1"/>
            </p:cNvSpPr>
            <p:nvPr/>
          </p:nvSpPr>
          <p:spPr bwMode="auto">
            <a:xfrm>
              <a:off x="2033" y="1276"/>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8" name="Line 74"/>
            <p:cNvSpPr>
              <a:spLocks noChangeShapeType="1"/>
            </p:cNvSpPr>
            <p:nvPr/>
          </p:nvSpPr>
          <p:spPr bwMode="auto">
            <a:xfrm flipH="1">
              <a:off x="2025" y="1092"/>
              <a:ext cx="141" cy="179"/>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9" name="Line 75"/>
            <p:cNvSpPr>
              <a:spLocks noChangeShapeType="1"/>
            </p:cNvSpPr>
            <p:nvPr/>
          </p:nvSpPr>
          <p:spPr bwMode="auto">
            <a:xfrm flipH="1">
              <a:off x="2012" y="1277"/>
              <a:ext cx="173" cy="156"/>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grpSp>
      <p:sp>
        <p:nvSpPr>
          <p:cNvPr id="20" name="Line 76"/>
          <p:cNvSpPr>
            <a:spLocks noChangeShapeType="1"/>
          </p:cNvSpPr>
          <p:nvPr/>
        </p:nvSpPr>
        <p:spPr bwMode="auto">
          <a:xfrm>
            <a:off x="8168135" y="1558060"/>
            <a:ext cx="0" cy="1343204"/>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1" name="Line 77"/>
          <p:cNvSpPr>
            <a:spLocks noChangeShapeType="1"/>
          </p:cNvSpPr>
          <p:nvPr/>
        </p:nvSpPr>
        <p:spPr bwMode="auto">
          <a:xfrm>
            <a:off x="8099554" y="1523886"/>
            <a:ext cx="135915"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2000" dirty="0"/>
          </a:p>
        </p:txBody>
      </p:sp>
      <p:sp>
        <p:nvSpPr>
          <p:cNvPr id="22" name="WordArt 79"/>
          <p:cNvSpPr>
            <a:spLocks noChangeArrowheads="1" noChangeShapeType="1" noTextEdit="1"/>
          </p:cNvSpPr>
          <p:nvPr/>
        </p:nvSpPr>
        <p:spPr bwMode="auto">
          <a:xfrm>
            <a:off x="3944806" y="5263757"/>
            <a:ext cx="937686" cy="407122"/>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Source</a:t>
            </a:r>
          </a:p>
        </p:txBody>
      </p:sp>
      <p:sp>
        <p:nvSpPr>
          <p:cNvPr id="23" name="WordArt 80"/>
          <p:cNvSpPr>
            <a:spLocks noChangeArrowheads="1" noChangeShapeType="1" noTextEdit="1"/>
          </p:cNvSpPr>
          <p:nvPr/>
        </p:nvSpPr>
        <p:spPr bwMode="auto">
          <a:xfrm>
            <a:off x="6017193" y="4526778"/>
            <a:ext cx="1054897" cy="534904"/>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Migration</a:t>
            </a:r>
          </a:p>
        </p:txBody>
      </p:sp>
      <p:sp>
        <p:nvSpPr>
          <p:cNvPr id="24" name="WordArt 81"/>
          <p:cNvSpPr>
            <a:spLocks noChangeArrowheads="1" noChangeShapeType="1" noTextEdit="1"/>
          </p:cNvSpPr>
          <p:nvPr/>
        </p:nvSpPr>
        <p:spPr bwMode="auto">
          <a:xfrm>
            <a:off x="7557143" y="2846288"/>
            <a:ext cx="1246923" cy="967285"/>
          </a:xfrm>
          <a:prstGeom prst="rect">
            <a:avLst/>
          </a:prstGeom>
        </p:spPr>
        <p:txBody>
          <a:bodyPr wrap="none" fromWordArt="1">
            <a:prstTxWarp prst="textPlain">
              <a:avLst>
                <a:gd name="adj" fmla="val 50000"/>
              </a:avLst>
            </a:prstTxWarp>
          </a:bodyPr>
          <a:lstStyle/>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Reservoir</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Trap</a:t>
            </a:r>
          </a:p>
          <a:p>
            <a:pPr algn="ctr"/>
            <a:r>
              <a:rPr lang="en-US" sz="3200" kern="10" dirty="0">
                <a:ln w="19050">
                  <a:solidFill>
                    <a:schemeClr val="tx1"/>
                  </a:solidFill>
                  <a:round/>
                  <a:headEnd/>
                  <a:tailEnd/>
                </a:ln>
                <a:solidFill>
                  <a:srgbClr val="FF00FF"/>
                </a:solidFill>
                <a:effectLst>
                  <a:outerShdw dist="35921" dir="2700000" algn="ctr" rotWithShape="0">
                    <a:srgbClr val="990000"/>
                  </a:outerShdw>
                </a:effectLst>
                <a:latin typeface="Impact" panose="020B0806030902050204" pitchFamily="34" charset="0"/>
              </a:rPr>
              <a:t>Seal</a:t>
            </a:r>
          </a:p>
        </p:txBody>
      </p:sp>
      <p:sp>
        <p:nvSpPr>
          <p:cNvPr id="40" name="Right Arrow 39"/>
          <p:cNvSpPr/>
          <p:nvPr/>
        </p:nvSpPr>
        <p:spPr bwMode="auto">
          <a:xfrm>
            <a:off x="409360" y="5262616"/>
            <a:ext cx="529937" cy="314999"/>
          </a:xfrm>
          <a:prstGeom prst="rightArrow">
            <a:avLst/>
          </a:prstGeom>
          <a:solidFill>
            <a:srgbClr val="FFFF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8" name="Oval 37"/>
          <p:cNvSpPr/>
          <p:nvPr/>
        </p:nvSpPr>
        <p:spPr bwMode="auto">
          <a:xfrm>
            <a:off x="5586395" y="4504863"/>
            <a:ext cx="1759377" cy="626284"/>
          </a:xfrm>
          <a:prstGeom prst="ellipse">
            <a:avLst/>
          </a:prstGeom>
          <a:noFill/>
          <a:ln w="57150" cap="flat" cmpd="sng" algn="ctr">
            <a:solidFill>
              <a:srgbClr val="0070C0"/>
            </a:solidFill>
            <a:prstDash val="sysDot"/>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11294042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Hydrocarbon Migration</a:t>
            </a:r>
            <a:endParaRPr lang="en-US" dirty="0"/>
          </a:p>
        </p:txBody>
      </p:sp>
      <p:sp>
        <p:nvSpPr>
          <p:cNvPr id="4" name="Rectangle 3"/>
          <p:cNvSpPr txBox="1">
            <a:spLocks noChangeArrowheads="1"/>
          </p:cNvSpPr>
          <p:nvPr/>
        </p:nvSpPr>
        <p:spPr bwMode="auto">
          <a:xfrm>
            <a:off x="172121" y="1154435"/>
            <a:ext cx="8630916"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spcBef>
                <a:spcPct val="20000"/>
              </a:spcBef>
              <a:defRPr/>
            </a:pPr>
            <a:r>
              <a:rPr lang="en-US" altLang="en-US" kern="0" dirty="0" smtClean="0">
                <a:latin typeface="+mn-lt"/>
              </a:rPr>
              <a:t>Hydrocarbon </a:t>
            </a:r>
            <a:r>
              <a:rPr lang="en-US" altLang="en-US" b="1" kern="0" dirty="0">
                <a:latin typeface="+mn-lt"/>
              </a:rPr>
              <a:t>m</a:t>
            </a:r>
            <a:r>
              <a:rPr lang="en-US" altLang="en-US" b="1" kern="0" dirty="0" smtClean="0">
                <a:latin typeface="+mn-lt"/>
              </a:rPr>
              <a:t>igration</a:t>
            </a:r>
            <a:r>
              <a:rPr lang="en-US" altLang="en-US" kern="0" dirty="0" smtClean="0">
                <a:latin typeface="+mn-lt"/>
              </a:rPr>
              <a:t> is the movement of oil and gas molecules in the subsurface.  The primary driving mechanism is pressure-driven buoyancy, lighter molecules moving to lower pressure conditions.  Normally this is vertical movement, but over-pressure can result in some non-vertical migration.</a:t>
            </a:r>
            <a:endParaRPr lang="en-US" altLang="en-US" kern="0" dirty="0">
              <a:latin typeface="+mn-lt"/>
            </a:endParaRPr>
          </a:p>
        </p:txBody>
      </p:sp>
      <p:sp>
        <p:nvSpPr>
          <p:cNvPr id="5" name="TextBox 4"/>
          <p:cNvSpPr txBox="1"/>
          <p:nvPr/>
        </p:nvSpPr>
        <p:spPr>
          <a:xfrm>
            <a:off x="4921588" y="5771389"/>
            <a:ext cx="4206914" cy="646331"/>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http://www.bing.com/images/search?q=hydrocarbon+seal&amp;FORM=HDRSC2#view=detail&amp;id=0668B0B3CA4D515146258369DD6124D80B9F0633&amp;selectedIndex=54</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2717" y="3063160"/>
            <a:ext cx="3764812" cy="2689602"/>
          </a:xfrm>
          <a:prstGeom prst="rect">
            <a:avLst/>
          </a:prstGeom>
        </p:spPr>
      </p:pic>
      <p:sp>
        <p:nvSpPr>
          <p:cNvPr id="7" name="Rectangle 3"/>
          <p:cNvSpPr txBox="1">
            <a:spLocks noChangeArrowheads="1"/>
          </p:cNvSpPr>
          <p:nvPr/>
        </p:nvSpPr>
        <p:spPr bwMode="auto">
          <a:xfrm>
            <a:off x="776556" y="4034536"/>
            <a:ext cx="4167404"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spcBef>
                <a:spcPct val="20000"/>
              </a:spcBef>
              <a:defRPr/>
            </a:pPr>
            <a:r>
              <a:rPr lang="en-US" altLang="en-US" kern="0" dirty="0" smtClean="0">
                <a:latin typeface="+mn-lt"/>
              </a:rPr>
              <a:t>HC migration can be along porous carrier beds or up through fault zones or fracture networks.</a:t>
            </a:r>
            <a:endParaRPr lang="en-US" altLang="en-US" kern="0" dirty="0">
              <a:latin typeface="+mn-lt"/>
            </a:endParaRPr>
          </a:p>
        </p:txBody>
      </p:sp>
      <p:sp>
        <p:nvSpPr>
          <p:cNvPr id="9" name="Rectangle 8"/>
          <p:cNvSpPr/>
          <p:nvPr/>
        </p:nvSpPr>
        <p:spPr bwMode="auto">
          <a:xfrm>
            <a:off x="6588729" y="4754319"/>
            <a:ext cx="875131" cy="24122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TextBox 7"/>
          <p:cNvSpPr txBox="1"/>
          <p:nvPr/>
        </p:nvSpPr>
        <p:spPr>
          <a:xfrm>
            <a:off x="6535434" y="4712244"/>
            <a:ext cx="989373" cy="307777"/>
          </a:xfrm>
          <a:prstGeom prst="rect">
            <a:avLst/>
          </a:prstGeom>
          <a:noFill/>
        </p:spPr>
        <p:txBody>
          <a:bodyPr wrap="none" rtlCol="0">
            <a:spAutoFit/>
          </a:bodyPr>
          <a:lstStyle/>
          <a:p>
            <a:r>
              <a:rPr lang="en-US" sz="1400" b="1" dirty="0" smtClean="0">
                <a:solidFill>
                  <a:srgbClr val="FF0000"/>
                </a:solidFill>
                <a:latin typeface="Arial" pitchFamily="34" charset="0"/>
                <a:cs typeface="Arial" pitchFamily="34" charset="0"/>
              </a:rPr>
              <a:t>Migration</a:t>
            </a:r>
            <a:endParaRPr lang="en-US" sz="1400" b="1" dirty="0">
              <a:solidFill>
                <a:srgbClr val="FF0000"/>
              </a:solidFill>
              <a:latin typeface="Arial" pitchFamily="34" charset="0"/>
              <a:cs typeface="Arial"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Types of HC Migration</a:t>
            </a:r>
            <a:endParaRPr lang="en-US" dirty="0"/>
          </a:p>
        </p:txBody>
      </p:sp>
      <p:sp>
        <p:nvSpPr>
          <p:cNvPr id="4" name="Rectangle 3"/>
          <p:cNvSpPr txBox="1">
            <a:spLocks noChangeArrowheads="1"/>
          </p:cNvSpPr>
          <p:nvPr/>
        </p:nvSpPr>
        <p:spPr bwMode="auto">
          <a:xfrm>
            <a:off x="249611" y="1154435"/>
            <a:ext cx="8630916"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65138" lvl="0" indent="-465138" eaLnBrk="1" hangingPunct="1">
              <a:spcBef>
                <a:spcPct val="20000"/>
              </a:spcBef>
              <a:defRPr/>
            </a:pPr>
            <a:r>
              <a:rPr lang="en-US" altLang="en-US" b="1" kern="0" dirty="0" smtClean="0">
                <a:latin typeface="+mn-lt"/>
              </a:rPr>
              <a:t>Primary Migration:</a:t>
            </a:r>
            <a:r>
              <a:rPr lang="en-US" altLang="en-US" kern="0" dirty="0" smtClean="0">
                <a:latin typeface="+mn-lt"/>
              </a:rPr>
              <a:t> is the percolation of oil and gas molecules out of the source layers and into a more porous carrier bed.  There is a delay time between when the source starts to generate HCs and when oil and gas starts to leave the source layers.  This delay is built into most software.</a:t>
            </a:r>
            <a:endParaRPr lang="en-US" altLang="en-US" kern="0" dirty="0">
              <a:latin typeface="+mn-lt"/>
            </a:endParaRPr>
          </a:p>
        </p:txBody>
      </p:sp>
      <p:sp>
        <p:nvSpPr>
          <p:cNvPr id="5" name="Rectangle 3"/>
          <p:cNvSpPr txBox="1">
            <a:spLocks noChangeArrowheads="1"/>
          </p:cNvSpPr>
          <p:nvPr/>
        </p:nvSpPr>
        <p:spPr bwMode="auto">
          <a:xfrm>
            <a:off x="324520" y="3724566"/>
            <a:ext cx="8630916"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65138" lvl="0" indent="-465138" eaLnBrk="1" hangingPunct="1">
              <a:spcBef>
                <a:spcPct val="20000"/>
              </a:spcBef>
              <a:defRPr/>
            </a:pPr>
            <a:r>
              <a:rPr lang="en-US" altLang="en-US" b="1" kern="0" dirty="0" smtClean="0">
                <a:latin typeface="+mn-lt"/>
              </a:rPr>
              <a:t>Secondary Migration:</a:t>
            </a:r>
            <a:r>
              <a:rPr lang="en-US" altLang="en-US" kern="0" dirty="0" smtClean="0">
                <a:latin typeface="+mn-lt"/>
              </a:rPr>
              <a:t> is the movement of oil and gas molecules once they leave the source up until they reach the first trap.  This movement occurs in silt and sand layers (does not have to be reservoir-quality sands) or up faults and fractures.</a:t>
            </a:r>
            <a:endParaRPr lang="en-US" altLang="en-US" kern="0" dirty="0">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HC Migration</a:t>
            </a:r>
            <a:endParaRPr lang="en-US" dirty="0"/>
          </a:p>
        </p:txBody>
      </p:sp>
      <p:sp>
        <p:nvSpPr>
          <p:cNvPr id="5" name="Rectangle 3"/>
          <p:cNvSpPr txBox="1">
            <a:spLocks noChangeArrowheads="1"/>
          </p:cNvSpPr>
          <p:nvPr/>
        </p:nvSpPr>
        <p:spPr bwMode="auto">
          <a:xfrm>
            <a:off x="172121" y="1154435"/>
            <a:ext cx="7003594" cy="14925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spcBef>
                <a:spcPct val="20000"/>
              </a:spcBef>
              <a:defRPr/>
            </a:pPr>
            <a:r>
              <a:rPr lang="en-US" altLang="en-US" sz="2000" kern="0" dirty="0" smtClean="0">
                <a:latin typeface="+mn-lt"/>
              </a:rPr>
              <a:t>Let’s consider a drop of oil generated in the source interval and its journey to a trap.</a:t>
            </a:r>
            <a:endParaRPr lang="en-US" altLang="en-US" sz="2000" kern="0" dirty="0">
              <a:latin typeface="+mn-lt"/>
            </a:endParaRPr>
          </a:p>
        </p:txBody>
      </p:sp>
      <p:sp>
        <p:nvSpPr>
          <p:cNvPr id="20" name="TextBox 19"/>
          <p:cNvSpPr txBox="1"/>
          <p:nvPr/>
        </p:nvSpPr>
        <p:spPr>
          <a:xfrm>
            <a:off x="142324" y="4029319"/>
            <a:ext cx="857927" cy="398466"/>
          </a:xfrm>
          <a:prstGeom prst="rect">
            <a:avLst/>
          </a:prstGeom>
          <a:noFill/>
        </p:spPr>
        <p:txBody>
          <a:bodyPr wrap="none" rtlCol="0">
            <a:spAutoFit/>
          </a:bodyPr>
          <a:lstStyle/>
          <a:p>
            <a:pPr algn="r"/>
            <a:r>
              <a:rPr lang="en-US" sz="1600" b="1" dirty="0" smtClean="0">
                <a:latin typeface="Arial" pitchFamily="34" charset="0"/>
                <a:cs typeface="Arial" pitchFamily="34" charset="0"/>
              </a:rPr>
              <a:t>Carrier</a:t>
            </a:r>
            <a:endParaRPr lang="en-US" sz="1600" b="1" dirty="0">
              <a:latin typeface="Arial" pitchFamily="34" charset="0"/>
              <a:cs typeface="Arial" pitchFamily="34" charset="0"/>
            </a:endParaRPr>
          </a:p>
        </p:txBody>
      </p:sp>
      <p:sp>
        <p:nvSpPr>
          <p:cNvPr id="21" name="TextBox 20"/>
          <p:cNvSpPr txBox="1"/>
          <p:nvPr/>
        </p:nvSpPr>
        <p:spPr>
          <a:xfrm>
            <a:off x="121485" y="5288157"/>
            <a:ext cx="878766" cy="398466"/>
          </a:xfrm>
          <a:prstGeom prst="rect">
            <a:avLst/>
          </a:prstGeom>
          <a:noFill/>
        </p:spPr>
        <p:txBody>
          <a:bodyPr wrap="none" rtlCol="0">
            <a:spAutoFit/>
          </a:bodyPr>
          <a:lstStyle/>
          <a:p>
            <a:pPr algn="r"/>
            <a:r>
              <a:rPr lang="en-US" sz="1600" b="1" dirty="0" smtClean="0">
                <a:latin typeface="Arial" pitchFamily="34" charset="0"/>
                <a:cs typeface="Arial" pitchFamily="34" charset="0"/>
              </a:rPr>
              <a:t>Source</a:t>
            </a:r>
            <a:endParaRPr lang="en-US" sz="1600" b="1" dirty="0">
              <a:latin typeface="Arial" pitchFamily="34" charset="0"/>
              <a:cs typeface="Arial" pitchFamily="34" charset="0"/>
            </a:endParaRPr>
          </a:p>
        </p:txBody>
      </p:sp>
      <p:pic>
        <p:nvPicPr>
          <p:cNvPr id="13314" name="Picture 2"/>
          <p:cNvPicPr>
            <a:picLocks noChangeAspect="1" noChangeArrowheads="1"/>
          </p:cNvPicPr>
          <p:nvPr/>
        </p:nvPicPr>
        <p:blipFill>
          <a:blip r:embed="rId3" cstate="print"/>
          <a:srcRect/>
          <a:stretch>
            <a:fillRect/>
          </a:stretch>
        </p:blipFill>
        <p:spPr bwMode="auto">
          <a:xfrm>
            <a:off x="965262" y="1844299"/>
            <a:ext cx="6055478" cy="4602996"/>
          </a:xfrm>
          <a:prstGeom prst="rect">
            <a:avLst/>
          </a:prstGeom>
          <a:noFill/>
          <a:ln w="9525">
            <a:noFill/>
            <a:miter lim="800000"/>
            <a:headEnd/>
            <a:tailEnd/>
          </a:ln>
        </p:spPr>
      </p:pic>
      <p:grpSp>
        <p:nvGrpSpPr>
          <p:cNvPr id="68" name="Group 67"/>
          <p:cNvGrpSpPr/>
          <p:nvPr/>
        </p:nvGrpSpPr>
        <p:grpSpPr>
          <a:xfrm>
            <a:off x="4394482" y="4391203"/>
            <a:ext cx="4358187" cy="1192363"/>
            <a:chOff x="4394482" y="4391203"/>
            <a:chExt cx="4358187" cy="1192363"/>
          </a:xfrm>
        </p:grpSpPr>
        <p:sp>
          <p:nvSpPr>
            <p:cNvPr id="52" name="Freeform 51"/>
            <p:cNvSpPr/>
            <p:nvPr/>
          </p:nvSpPr>
          <p:spPr bwMode="auto">
            <a:xfrm>
              <a:off x="4394482" y="4391203"/>
              <a:ext cx="67406" cy="197186"/>
            </a:xfrm>
            <a:custGeom>
              <a:avLst/>
              <a:gdLst>
                <a:gd name="connsiteX0" fmla="*/ 36001 w 41886"/>
                <a:gd name="connsiteY0" fmla="*/ 145256 h 145256"/>
                <a:gd name="connsiteX1" fmla="*/ 19332 w 41886"/>
                <a:gd name="connsiteY1" fmla="*/ 126206 h 145256"/>
                <a:gd name="connsiteX2" fmla="*/ 12188 w 41886"/>
                <a:gd name="connsiteY2" fmla="*/ 114300 h 145256"/>
                <a:gd name="connsiteX3" fmla="*/ 26476 w 41886"/>
                <a:gd name="connsiteY3" fmla="*/ 109537 h 145256"/>
                <a:gd name="connsiteX4" fmla="*/ 24094 w 41886"/>
                <a:gd name="connsiteY4" fmla="*/ 97631 h 145256"/>
                <a:gd name="connsiteX5" fmla="*/ 16951 w 41886"/>
                <a:gd name="connsiteY5" fmla="*/ 95250 h 145256"/>
                <a:gd name="connsiteX6" fmla="*/ 5044 w 41886"/>
                <a:gd name="connsiteY6" fmla="*/ 80962 h 145256"/>
                <a:gd name="connsiteX7" fmla="*/ 2663 w 41886"/>
                <a:gd name="connsiteY7" fmla="*/ 73819 h 145256"/>
                <a:gd name="connsiteX8" fmla="*/ 9807 w 41886"/>
                <a:gd name="connsiteY8" fmla="*/ 71437 h 145256"/>
                <a:gd name="connsiteX9" fmla="*/ 26476 w 41886"/>
                <a:gd name="connsiteY9" fmla="*/ 64294 h 145256"/>
                <a:gd name="connsiteX10" fmla="*/ 33619 w 41886"/>
                <a:gd name="connsiteY10" fmla="*/ 59531 h 145256"/>
                <a:gd name="connsiteX11" fmla="*/ 40763 w 41886"/>
                <a:gd name="connsiteY11" fmla="*/ 57150 h 145256"/>
                <a:gd name="connsiteX12" fmla="*/ 38382 w 41886"/>
                <a:gd name="connsiteY12" fmla="*/ 50006 h 145256"/>
                <a:gd name="connsiteX13" fmla="*/ 31238 w 41886"/>
                <a:gd name="connsiteY13" fmla="*/ 42862 h 145256"/>
                <a:gd name="connsiteX14" fmla="*/ 14569 w 41886"/>
                <a:gd name="connsiteY14" fmla="*/ 38100 h 145256"/>
                <a:gd name="connsiteX15" fmla="*/ 7426 w 41886"/>
                <a:gd name="connsiteY15" fmla="*/ 30956 h 145256"/>
                <a:gd name="connsiteX16" fmla="*/ 2663 w 41886"/>
                <a:gd name="connsiteY16" fmla="*/ 0 h 14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86" h="145256">
                  <a:moveTo>
                    <a:pt x="36001" y="145256"/>
                  </a:moveTo>
                  <a:cubicBezTo>
                    <a:pt x="27822" y="120720"/>
                    <a:pt x="36162" y="121999"/>
                    <a:pt x="19332" y="126206"/>
                  </a:cubicBezTo>
                  <a:cubicBezTo>
                    <a:pt x="15645" y="125284"/>
                    <a:pt x="0" y="124747"/>
                    <a:pt x="12188" y="114300"/>
                  </a:cubicBezTo>
                  <a:cubicBezTo>
                    <a:pt x="16000" y="111033"/>
                    <a:pt x="26476" y="109537"/>
                    <a:pt x="26476" y="109537"/>
                  </a:cubicBezTo>
                  <a:cubicBezTo>
                    <a:pt x="25682" y="105568"/>
                    <a:pt x="26339" y="100999"/>
                    <a:pt x="24094" y="97631"/>
                  </a:cubicBezTo>
                  <a:cubicBezTo>
                    <a:pt x="22702" y="95543"/>
                    <a:pt x="19039" y="96642"/>
                    <a:pt x="16951" y="95250"/>
                  </a:cubicBezTo>
                  <a:cubicBezTo>
                    <a:pt x="11451" y="91583"/>
                    <a:pt x="8558" y="86233"/>
                    <a:pt x="5044" y="80962"/>
                  </a:cubicBezTo>
                  <a:cubicBezTo>
                    <a:pt x="4250" y="78581"/>
                    <a:pt x="1540" y="76064"/>
                    <a:pt x="2663" y="73819"/>
                  </a:cubicBezTo>
                  <a:cubicBezTo>
                    <a:pt x="3786" y="71574"/>
                    <a:pt x="7500" y="72426"/>
                    <a:pt x="9807" y="71437"/>
                  </a:cubicBezTo>
                  <a:cubicBezTo>
                    <a:pt x="30392" y="62615"/>
                    <a:pt x="9731" y="69875"/>
                    <a:pt x="26476" y="64294"/>
                  </a:cubicBezTo>
                  <a:cubicBezTo>
                    <a:pt x="28857" y="62706"/>
                    <a:pt x="31059" y="60811"/>
                    <a:pt x="33619" y="59531"/>
                  </a:cubicBezTo>
                  <a:cubicBezTo>
                    <a:pt x="35864" y="58408"/>
                    <a:pt x="39640" y="59395"/>
                    <a:pt x="40763" y="57150"/>
                  </a:cubicBezTo>
                  <a:cubicBezTo>
                    <a:pt x="41886" y="54905"/>
                    <a:pt x="39774" y="52095"/>
                    <a:pt x="38382" y="50006"/>
                  </a:cubicBezTo>
                  <a:cubicBezTo>
                    <a:pt x="36514" y="47204"/>
                    <a:pt x="34040" y="44730"/>
                    <a:pt x="31238" y="42862"/>
                  </a:cubicBezTo>
                  <a:cubicBezTo>
                    <a:pt x="29189" y="41496"/>
                    <a:pt x="15839" y="38417"/>
                    <a:pt x="14569" y="38100"/>
                  </a:cubicBezTo>
                  <a:cubicBezTo>
                    <a:pt x="12188" y="35719"/>
                    <a:pt x="9061" y="33900"/>
                    <a:pt x="7426" y="30956"/>
                  </a:cubicBezTo>
                  <a:cubicBezTo>
                    <a:pt x="906" y="19219"/>
                    <a:pt x="2663" y="13032"/>
                    <a:pt x="2663" y="0"/>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56" name="Straight Arrow Connector 55"/>
            <p:cNvCxnSpPr/>
            <p:nvPr/>
          </p:nvCxnSpPr>
          <p:spPr bwMode="auto">
            <a:xfrm flipH="1" flipV="1">
              <a:off x="4494517" y="4427207"/>
              <a:ext cx="2681198" cy="749227"/>
            </a:xfrm>
            <a:prstGeom prst="straightConnector1">
              <a:avLst/>
            </a:prstGeom>
            <a:solidFill>
              <a:schemeClr val="accent1"/>
            </a:solidFill>
            <a:ln w="57150" cap="flat" cmpd="sng" algn="ctr">
              <a:solidFill>
                <a:srgbClr val="FF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TextBox 58"/>
            <p:cNvSpPr txBox="1"/>
            <p:nvPr/>
          </p:nvSpPr>
          <p:spPr>
            <a:xfrm>
              <a:off x="7218336" y="4752569"/>
              <a:ext cx="1534333" cy="830997"/>
            </a:xfrm>
            <a:prstGeom prst="rect">
              <a:avLst/>
            </a:prstGeom>
            <a:noFill/>
          </p:spPr>
          <p:txBody>
            <a:bodyPr wrap="square" rtlCol="0">
              <a:spAutoFit/>
            </a:bodyPr>
            <a:lstStyle/>
            <a:p>
              <a:pPr algn="ctr"/>
              <a:r>
                <a:rPr lang="en-US" sz="1600" b="1" dirty="0" smtClean="0">
                  <a:latin typeface="Arial" pitchFamily="34" charset="0"/>
                  <a:cs typeface="Arial" pitchFamily="34" charset="0"/>
                </a:rPr>
                <a:t>Primary Migration out of the source</a:t>
              </a:r>
              <a:endParaRPr lang="en-US" sz="1600" b="1" dirty="0">
                <a:latin typeface="Arial" pitchFamily="34" charset="0"/>
                <a:cs typeface="Arial" pitchFamily="34" charset="0"/>
              </a:endParaRPr>
            </a:p>
          </p:txBody>
        </p:sp>
      </p:grpSp>
      <p:grpSp>
        <p:nvGrpSpPr>
          <p:cNvPr id="71" name="Group 70"/>
          <p:cNvGrpSpPr/>
          <p:nvPr/>
        </p:nvGrpSpPr>
        <p:grpSpPr>
          <a:xfrm>
            <a:off x="4387207" y="4588663"/>
            <a:ext cx="4365462" cy="1743159"/>
            <a:chOff x="4387207" y="4588663"/>
            <a:chExt cx="4365462" cy="1743159"/>
          </a:xfrm>
        </p:grpSpPr>
        <p:sp>
          <p:nvSpPr>
            <p:cNvPr id="51" name="Oval 50"/>
            <p:cNvSpPr/>
            <p:nvPr/>
          </p:nvSpPr>
          <p:spPr bwMode="auto">
            <a:xfrm>
              <a:off x="4387207" y="4588663"/>
              <a:ext cx="99766" cy="84158"/>
            </a:xfrm>
            <a:prstGeom prst="ellipse">
              <a:avLst/>
            </a:prstGeom>
            <a:solidFill>
              <a:srgbClr val="006600"/>
            </a:solid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8" name="TextBox 57"/>
            <p:cNvSpPr txBox="1"/>
            <p:nvPr/>
          </p:nvSpPr>
          <p:spPr>
            <a:xfrm>
              <a:off x="7218336" y="5747047"/>
              <a:ext cx="1534333" cy="584775"/>
            </a:xfrm>
            <a:prstGeom prst="rect">
              <a:avLst/>
            </a:prstGeom>
            <a:noFill/>
          </p:spPr>
          <p:txBody>
            <a:bodyPr wrap="square" rtlCol="0">
              <a:spAutoFit/>
            </a:bodyPr>
            <a:lstStyle/>
            <a:p>
              <a:pPr algn="r"/>
              <a:r>
                <a:rPr lang="en-US" sz="1600" b="1" dirty="0" smtClean="0">
                  <a:latin typeface="Arial" pitchFamily="34" charset="0"/>
                  <a:cs typeface="Arial" pitchFamily="34" charset="0"/>
                </a:rPr>
                <a:t>A drop of oil is generated</a:t>
              </a:r>
              <a:endParaRPr lang="en-US" sz="1600" b="1" dirty="0">
                <a:latin typeface="Arial" pitchFamily="34" charset="0"/>
                <a:cs typeface="Arial" pitchFamily="34" charset="0"/>
              </a:endParaRPr>
            </a:p>
          </p:txBody>
        </p:sp>
        <p:sp>
          <p:nvSpPr>
            <p:cNvPr id="61" name="Freeform 60"/>
            <p:cNvSpPr/>
            <p:nvPr/>
          </p:nvSpPr>
          <p:spPr bwMode="auto">
            <a:xfrm>
              <a:off x="4448014" y="4757980"/>
              <a:ext cx="2820691" cy="1270861"/>
            </a:xfrm>
            <a:custGeom>
              <a:avLst/>
              <a:gdLst>
                <a:gd name="connsiteX0" fmla="*/ 0 w 2820691"/>
                <a:gd name="connsiteY0" fmla="*/ 0 h 1270861"/>
                <a:gd name="connsiteX1" fmla="*/ 464949 w 2820691"/>
                <a:gd name="connsiteY1" fmla="*/ 790413 h 1270861"/>
                <a:gd name="connsiteX2" fmla="*/ 2820691 w 2820691"/>
                <a:gd name="connsiteY2" fmla="*/ 1270861 h 1270861"/>
              </a:gdLst>
              <a:ahLst/>
              <a:cxnLst>
                <a:cxn ang="0">
                  <a:pos x="connsiteX0" y="connsiteY0"/>
                </a:cxn>
                <a:cxn ang="0">
                  <a:pos x="connsiteX1" y="connsiteY1"/>
                </a:cxn>
                <a:cxn ang="0">
                  <a:pos x="connsiteX2" y="connsiteY2"/>
                </a:cxn>
              </a:cxnLst>
              <a:rect l="l" t="t" r="r" b="b"/>
              <a:pathLst>
                <a:path w="2820691" h="1270861">
                  <a:moveTo>
                    <a:pt x="0" y="0"/>
                  </a:moveTo>
                  <a:lnTo>
                    <a:pt x="464949" y="790413"/>
                  </a:lnTo>
                  <a:lnTo>
                    <a:pt x="2820691" y="1270861"/>
                  </a:lnTo>
                </a:path>
              </a:pathLst>
            </a:custGeom>
            <a:noFill/>
            <a:ln w="5715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69" name="Group 68"/>
          <p:cNvGrpSpPr/>
          <p:nvPr/>
        </p:nvGrpSpPr>
        <p:grpSpPr>
          <a:xfrm>
            <a:off x="4260816" y="3486084"/>
            <a:ext cx="4491853" cy="1211495"/>
            <a:chOff x="4260816" y="3486084"/>
            <a:chExt cx="4491853" cy="1211495"/>
          </a:xfrm>
        </p:grpSpPr>
        <p:sp>
          <p:nvSpPr>
            <p:cNvPr id="53" name="Freeform 52"/>
            <p:cNvSpPr/>
            <p:nvPr/>
          </p:nvSpPr>
          <p:spPr bwMode="auto">
            <a:xfrm>
              <a:off x="4260816" y="3486084"/>
              <a:ext cx="190104" cy="895420"/>
            </a:xfrm>
            <a:custGeom>
              <a:avLst/>
              <a:gdLst>
                <a:gd name="connsiteX0" fmla="*/ 178593 w 213378"/>
                <a:gd name="connsiteY0" fmla="*/ 659606 h 659606"/>
                <a:gd name="connsiteX1" fmla="*/ 169068 w 213378"/>
                <a:gd name="connsiteY1" fmla="*/ 635794 h 659606"/>
                <a:gd name="connsiteX2" fmla="*/ 166687 w 213378"/>
                <a:gd name="connsiteY2" fmla="*/ 628650 h 659606"/>
                <a:gd name="connsiteX3" fmla="*/ 164306 w 213378"/>
                <a:gd name="connsiteY3" fmla="*/ 621506 h 659606"/>
                <a:gd name="connsiteX4" fmla="*/ 161925 w 213378"/>
                <a:gd name="connsiteY4" fmla="*/ 609600 h 659606"/>
                <a:gd name="connsiteX5" fmla="*/ 154781 w 213378"/>
                <a:gd name="connsiteY5" fmla="*/ 607219 h 659606"/>
                <a:gd name="connsiteX6" fmla="*/ 147637 w 213378"/>
                <a:gd name="connsiteY6" fmla="*/ 600075 h 659606"/>
                <a:gd name="connsiteX7" fmla="*/ 145256 w 213378"/>
                <a:gd name="connsiteY7" fmla="*/ 592931 h 659606"/>
                <a:gd name="connsiteX8" fmla="*/ 147637 w 213378"/>
                <a:gd name="connsiteY8" fmla="*/ 573881 h 659606"/>
                <a:gd name="connsiteX9" fmla="*/ 154781 w 213378"/>
                <a:gd name="connsiteY9" fmla="*/ 569119 h 659606"/>
                <a:gd name="connsiteX10" fmla="*/ 169068 w 213378"/>
                <a:gd name="connsiteY10" fmla="*/ 564356 h 659606"/>
                <a:gd name="connsiteX11" fmla="*/ 202406 w 213378"/>
                <a:gd name="connsiteY11" fmla="*/ 559594 h 659606"/>
                <a:gd name="connsiteX12" fmla="*/ 209550 w 213378"/>
                <a:gd name="connsiteY12" fmla="*/ 552450 h 659606"/>
                <a:gd name="connsiteX13" fmla="*/ 202406 w 213378"/>
                <a:gd name="connsiteY13" fmla="*/ 526256 h 659606"/>
                <a:gd name="connsiteX14" fmla="*/ 197643 w 213378"/>
                <a:gd name="connsiteY14" fmla="*/ 511969 h 659606"/>
                <a:gd name="connsiteX15" fmla="*/ 195262 w 213378"/>
                <a:gd name="connsiteY15" fmla="*/ 500062 h 659606"/>
                <a:gd name="connsiteX16" fmla="*/ 173831 w 213378"/>
                <a:gd name="connsiteY16" fmla="*/ 488156 h 659606"/>
                <a:gd name="connsiteX17" fmla="*/ 145256 w 213378"/>
                <a:gd name="connsiteY17" fmla="*/ 483394 h 659606"/>
                <a:gd name="connsiteX18" fmla="*/ 138112 w 213378"/>
                <a:gd name="connsiteY18" fmla="*/ 476250 h 659606"/>
                <a:gd name="connsiteX19" fmla="*/ 135731 w 213378"/>
                <a:gd name="connsiteY19" fmla="*/ 469106 h 659606"/>
                <a:gd name="connsiteX20" fmla="*/ 128587 w 213378"/>
                <a:gd name="connsiteY20" fmla="*/ 464344 h 659606"/>
                <a:gd name="connsiteX21" fmla="*/ 111918 w 213378"/>
                <a:gd name="connsiteY21" fmla="*/ 445294 h 659606"/>
                <a:gd name="connsiteX22" fmla="*/ 104775 w 213378"/>
                <a:gd name="connsiteY22" fmla="*/ 442912 h 659606"/>
                <a:gd name="connsiteX23" fmla="*/ 85725 w 213378"/>
                <a:gd name="connsiteY23" fmla="*/ 440531 h 659606"/>
                <a:gd name="connsiteX24" fmla="*/ 73818 w 213378"/>
                <a:gd name="connsiteY24" fmla="*/ 426244 h 659606"/>
                <a:gd name="connsiteX25" fmla="*/ 71437 w 213378"/>
                <a:gd name="connsiteY25" fmla="*/ 419100 h 659606"/>
                <a:gd name="connsiteX26" fmla="*/ 71437 w 213378"/>
                <a:gd name="connsiteY26" fmla="*/ 328612 h 659606"/>
                <a:gd name="connsiteX27" fmla="*/ 66675 w 213378"/>
                <a:gd name="connsiteY27" fmla="*/ 321469 h 659606"/>
                <a:gd name="connsiteX28" fmla="*/ 59531 w 213378"/>
                <a:gd name="connsiteY28" fmla="*/ 288131 h 659606"/>
                <a:gd name="connsiteX29" fmla="*/ 50006 w 213378"/>
                <a:gd name="connsiteY29" fmla="*/ 285750 h 659606"/>
                <a:gd name="connsiteX30" fmla="*/ 42862 w 213378"/>
                <a:gd name="connsiteY30" fmla="*/ 283369 h 659606"/>
                <a:gd name="connsiteX31" fmla="*/ 28575 w 213378"/>
                <a:gd name="connsiteY31" fmla="*/ 271462 h 659606"/>
                <a:gd name="connsiteX32" fmla="*/ 26193 w 213378"/>
                <a:gd name="connsiteY32" fmla="*/ 259556 h 659606"/>
                <a:gd name="connsiteX33" fmla="*/ 23812 w 213378"/>
                <a:gd name="connsiteY33" fmla="*/ 250031 h 659606"/>
                <a:gd name="connsiteX34" fmla="*/ 19050 w 213378"/>
                <a:gd name="connsiteY34" fmla="*/ 219075 h 659606"/>
                <a:gd name="connsiteX35" fmla="*/ 21431 w 213378"/>
                <a:gd name="connsiteY35" fmla="*/ 204787 h 659606"/>
                <a:gd name="connsiteX36" fmla="*/ 28575 w 213378"/>
                <a:gd name="connsiteY36" fmla="*/ 200025 h 659606"/>
                <a:gd name="connsiteX37" fmla="*/ 35718 w 213378"/>
                <a:gd name="connsiteY37" fmla="*/ 192881 h 659606"/>
                <a:gd name="connsiteX38" fmla="*/ 38100 w 213378"/>
                <a:gd name="connsiteY38" fmla="*/ 185737 h 659606"/>
                <a:gd name="connsiteX39" fmla="*/ 42862 w 213378"/>
                <a:gd name="connsiteY39" fmla="*/ 152400 h 659606"/>
                <a:gd name="connsiteX40" fmla="*/ 35718 w 213378"/>
                <a:gd name="connsiteY40" fmla="*/ 147637 h 659606"/>
                <a:gd name="connsiteX41" fmla="*/ 21431 w 213378"/>
                <a:gd name="connsiteY41" fmla="*/ 142875 h 659606"/>
                <a:gd name="connsiteX42" fmla="*/ 14287 w 213378"/>
                <a:gd name="connsiteY42" fmla="*/ 140494 h 659606"/>
                <a:gd name="connsiteX43" fmla="*/ 9525 w 213378"/>
                <a:gd name="connsiteY43" fmla="*/ 133350 h 659606"/>
                <a:gd name="connsiteX44" fmla="*/ 7143 w 213378"/>
                <a:gd name="connsiteY44" fmla="*/ 123825 h 659606"/>
                <a:gd name="connsiteX45" fmla="*/ 0 w 213378"/>
                <a:gd name="connsiteY45" fmla="*/ 104775 h 659606"/>
                <a:gd name="connsiteX46" fmla="*/ 7143 w 213378"/>
                <a:gd name="connsiteY46" fmla="*/ 95250 h 659606"/>
                <a:gd name="connsiteX47" fmla="*/ 14287 w 213378"/>
                <a:gd name="connsiteY47" fmla="*/ 92869 h 659606"/>
                <a:gd name="connsiteX48" fmla="*/ 19050 w 213378"/>
                <a:gd name="connsiteY48" fmla="*/ 85725 h 659606"/>
                <a:gd name="connsiteX49" fmla="*/ 28575 w 213378"/>
                <a:gd name="connsiteY49" fmla="*/ 80962 h 659606"/>
                <a:gd name="connsiteX50" fmla="*/ 30956 w 213378"/>
                <a:gd name="connsiteY50" fmla="*/ 73819 h 659606"/>
                <a:gd name="connsiteX51" fmla="*/ 26193 w 213378"/>
                <a:gd name="connsiteY51" fmla="*/ 21431 h 659606"/>
                <a:gd name="connsiteX52" fmla="*/ 21431 w 213378"/>
                <a:gd name="connsiteY52" fmla="*/ 7144 h 659606"/>
                <a:gd name="connsiteX53" fmla="*/ 19050 w 213378"/>
                <a:gd name="connsiteY53" fmla="*/ 0 h 65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13378" h="659606">
                  <a:moveTo>
                    <a:pt x="178593" y="659606"/>
                  </a:moveTo>
                  <a:cubicBezTo>
                    <a:pt x="171587" y="645593"/>
                    <a:pt x="174952" y="653445"/>
                    <a:pt x="169068" y="635794"/>
                  </a:cubicBezTo>
                  <a:lnTo>
                    <a:pt x="166687" y="628650"/>
                  </a:lnTo>
                  <a:cubicBezTo>
                    <a:pt x="165893" y="626269"/>
                    <a:pt x="164798" y="623967"/>
                    <a:pt x="164306" y="621506"/>
                  </a:cubicBezTo>
                  <a:cubicBezTo>
                    <a:pt x="163512" y="617537"/>
                    <a:pt x="164170" y="612967"/>
                    <a:pt x="161925" y="609600"/>
                  </a:cubicBezTo>
                  <a:cubicBezTo>
                    <a:pt x="160533" y="607511"/>
                    <a:pt x="157162" y="608013"/>
                    <a:pt x="154781" y="607219"/>
                  </a:cubicBezTo>
                  <a:cubicBezTo>
                    <a:pt x="152400" y="604838"/>
                    <a:pt x="149505" y="602877"/>
                    <a:pt x="147637" y="600075"/>
                  </a:cubicBezTo>
                  <a:cubicBezTo>
                    <a:pt x="146245" y="597986"/>
                    <a:pt x="145256" y="595441"/>
                    <a:pt x="145256" y="592931"/>
                  </a:cubicBezTo>
                  <a:cubicBezTo>
                    <a:pt x="145256" y="586532"/>
                    <a:pt x="145260" y="579823"/>
                    <a:pt x="147637" y="573881"/>
                  </a:cubicBezTo>
                  <a:cubicBezTo>
                    <a:pt x="148700" y="571224"/>
                    <a:pt x="152166" y="570281"/>
                    <a:pt x="154781" y="569119"/>
                  </a:cubicBezTo>
                  <a:cubicBezTo>
                    <a:pt x="159368" y="567080"/>
                    <a:pt x="164306" y="565944"/>
                    <a:pt x="169068" y="564356"/>
                  </a:cubicBezTo>
                  <a:cubicBezTo>
                    <a:pt x="184526" y="559203"/>
                    <a:pt x="173726" y="562201"/>
                    <a:pt x="202406" y="559594"/>
                  </a:cubicBezTo>
                  <a:cubicBezTo>
                    <a:pt x="204787" y="557213"/>
                    <a:pt x="208948" y="555763"/>
                    <a:pt x="209550" y="552450"/>
                  </a:cubicBezTo>
                  <a:cubicBezTo>
                    <a:pt x="213378" y="531396"/>
                    <a:pt x="207782" y="538351"/>
                    <a:pt x="202406" y="526256"/>
                  </a:cubicBezTo>
                  <a:cubicBezTo>
                    <a:pt x="200367" y="521669"/>
                    <a:pt x="198627" y="516892"/>
                    <a:pt x="197643" y="511969"/>
                  </a:cubicBezTo>
                  <a:cubicBezTo>
                    <a:pt x="196849" y="508000"/>
                    <a:pt x="197072" y="503682"/>
                    <a:pt x="195262" y="500062"/>
                  </a:cubicBezTo>
                  <a:cubicBezTo>
                    <a:pt x="190986" y="491509"/>
                    <a:pt x="181746" y="490794"/>
                    <a:pt x="173831" y="488156"/>
                  </a:cubicBezTo>
                  <a:cubicBezTo>
                    <a:pt x="159872" y="483503"/>
                    <a:pt x="169171" y="486051"/>
                    <a:pt x="145256" y="483394"/>
                  </a:cubicBezTo>
                  <a:cubicBezTo>
                    <a:pt x="142875" y="481013"/>
                    <a:pt x="139980" y="479052"/>
                    <a:pt x="138112" y="476250"/>
                  </a:cubicBezTo>
                  <a:cubicBezTo>
                    <a:pt x="136720" y="474161"/>
                    <a:pt x="137299" y="471066"/>
                    <a:pt x="135731" y="469106"/>
                  </a:cubicBezTo>
                  <a:cubicBezTo>
                    <a:pt x="133943" y="466871"/>
                    <a:pt x="130968" y="465931"/>
                    <a:pt x="128587" y="464344"/>
                  </a:cubicBezTo>
                  <a:cubicBezTo>
                    <a:pt x="121440" y="453624"/>
                    <a:pt x="121842" y="450256"/>
                    <a:pt x="111918" y="445294"/>
                  </a:cubicBezTo>
                  <a:cubicBezTo>
                    <a:pt x="109673" y="444171"/>
                    <a:pt x="107244" y="443361"/>
                    <a:pt x="104775" y="442912"/>
                  </a:cubicBezTo>
                  <a:cubicBezTo>
                    <a:pt x="98479" y="441767"/>
                    <a:pt x="92075" y="441325"/>
                    <a:pt x="85725" y="440531"/>
                  </a:cubicBezTo>
                  <a:cubicBezTo>
                    <a:pt x="80461" y="435267"/>
                    <a:pt x="77132" y="432872"/>
                    <a:pt x="73818" y="426244"/>
                  </a:cubicBezTo>
                  <a:cubicBezTo>
                    <a:pt x="72695" y="423999"/>
                    <a:pt x="72231" y="421481"/>
                    <a:pt x="71437" y="419100"/>
                  </a:cubicBezTo>
                  <a:cubicBezTo>
                    <a:pt x="72769" y="389798"/>
                    <a:pt x="76093" y="358100"/>
                    <a:pt x="71437" y="328612"/>
                  </a:cubicBezTo>
                  <a:cubicBezTo>
                    <a:pt x="70991" y="325785"/>
                    <a:pt x="68262" y="323850"/>
                    <a:pt x="66675" y="321469"/>
                  </a:cubicBezTo>
                  <a:cubicBezTo>
                    <a:pt x="66323" y="317952"/>
                    <a:pt x="66800" y="294188"/>
                    <a:pt x="59531" y="288131"/>
                  </a:cubicBezTo>
                  <a:cubicBezTo>
                    <a:pt x="57017" y="286036"/>
                    <a:pt x="53153" y="286649"/>
                    <a:pt x="50006" y="285750"/>
                  </a:cubicBezTo>
                  <a:cubicBezTo>
                    <a:pt x="47592" y="285060"/>
                    <a:pt x="45243" y="284163"/>
                    <a:pt x="42862" y="283369"/>
                  </a:cubicBezTo>
                  <a:cubicBezTo>
                    <a:pt x="38759" y="280633"/>
                    <a:pt x="30867" y="276047"/>
                    <a:pt x="28575" y="271462"/>
                  </a:cubicBezTo>
                  <a:cubicBezTo>
                    <a:pt x="26765" y="267842"/>
                    <a:pt x="27071" y="263507"/>
                    <a:pt x="26193" y="259556"/>
                  </a:cubicBezTo>
                  <a:cubicBezTo>
                    <a:pt x="25483" y="256361"/>
                    <a:pt x="24454" y="253240"/>
                    <a:pt x="23812" y="250031"/>
                  </a:cubicBezTo>
                  <a:cubicBezTo>
                    <a:pt x="22160" y="241769"/>
                    <a:pt x="20194" y="227083"/>
                    <a:pt x="19050" y="219075"/>
                  </a:cubicBezTo>
                  <a:cubicBezTo>
                    <a:pt x="19844" y="214312"/>
                    <a:pt x="19272" y="209106"/>
                    <a:pt x="21431" y="204787"/>
                  </a:cubicBezTo>
                  <a:cubicBezTo>
                    <a:pt x="22711" y="202227"/>
                    <a:pt x="26376" y="201857"/>
                    <a:pt x="28575" y="200025"/>
                  </a:cubicBezTo>
                  <a:cubicBezTo>
                    <a:pt x="31162" y="197869"/>
                    <a:pt x="33337" y="195262"/>
                    <a:pt x="35718" y="192881"/>
                  </a:cubicBezTo>
                  <a:cubicBezTo>
                    <a:pt x="36512" y="190500"/>
                    <a:pt x="36708" y="187826"/>
                    <a:pt x="38100" y="185737"/>
                  </a:cubicBezTo>
                  <a:cubicBezTo>
                    <a:pt x="48355" y="170355"/>
                    <a:pt x="53587" y="187257"/>
                    <a:pt x="42862" y="152400"/>
                  </a:cubicBezTo>
                  <a:cubicBezTo>
                    <a:pt x="42020" y="149664"/>
                    <a:pt x="38333" y="148799"/>
                    <a:pt x="35718" y="147637"/>
                  </a:cubicBezTo>
                  <a:cubicBezTo>
                    <a:pt x="31131" y="145598"/>
                    <a:pt x="26193" y="144462"/>
                    <a:pt x="21431" y="142875"/>
                  </a:cubicBezTo>
                  <a:lnTo>
                    <a:pt x="14287" y="140494"/>
                  </a:lnTo>
                  <a:cubicBezTo>
                    <a:pt x="12700" y="138113"/>
                    <a:pt x="10652" y="135980"/>
                    <a:pt x="9525" y="133350"/>
                  </a:cubicBezTo>
                  <a:cubicBezTo>
                    <a:pt x="8236" y="130342"/>
                    <a:pt x="8042" y="126972"/>
                    <a:pt x="7143" y="123825"/>
                  </a:cubicBezTo>
                  <a:cubicBezTo>
                    <a:pt x="5275" y="117288"/>
                    <a:pt x="2519" y="111074"/>
                    <a:pt x="0" y="104775"/>
                  </a:cubicBezTo>
                  <a:cubicBezTo>
                    <a:pt x="2381" y="101600"/>
                    <a:pt x="4094" y="97791"/>
                    <a:pt x="7143" y="95250"/>
                  </a:cubicBezTo>
                  <a:cubicBezTo>
                    <a:pt x="9071" y="93643"/>
                    <a:pt x="12327" y="94437"/>
                    <a:pt x="14287" y="92869"/>
                  </a:cubicBezTo>
                  <a:cubicBezTo>
                    <a:pt x="16522" y="91081"/>
                    <a:pt x="16851" y="87557"/>
                    <a:pt x="19050" y="85725"/>
                  </a:cubicBezTo>
                  <a:cubicBezTo>
                    <a:pt x="21777" y="83452"/>
                    <a:pt x="25400" y="82550"/>
                    <a:pt x="28575" y="80962"/>
                  </a:cubicBezTo>
                  <a:cubicBezTo>
                    <a:pt x="29369" y="78581"/>
                    <a:pt x="30956" y="76329"/>
                    <a:pt x="30956" y="73819"/>
                  </a:cubicBezTo>
                  <a:cubicBezTo>
                    <a:pt x="30956" y="53265"/>
                    <a:pt x="31461" y="38989"/>
                    <a:pt x="26193" y="21431"/>
                  </a:cubicBezTo>
                  <a:cubicBezTo>
                    <a:pt x="24750" y="16623"/>
                    <a:pt x="23018" y="11906"/>
                    <a:pt x="21431" y="7144"/>
                  </a:cubicBezTo>
                  <a:lnTo>
                    <a:pt x="19050" y="0"/>
                  </a:ln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2" name="TextBox 61"/>
            <p:cNvSpPr txBox="1"/>
            <p:nvPr/>
          </p:nvSpPr>
          <p:spPr>
            <a:xfrm>
              <a:off x="7218336" y="3866582"/>
              <a:ext cx="1534333" cy="830997"/>
            </a:xfrm>
            <a:prstGeom prst="rect">
              <a:avLst/>
            </a:prstGeom>
            <a:noFill/>
          </p:spPr>
          <p:txBody>
            <a:bodyPr wrap="square" rtlCol="0">
              <a:spAutoFit/>
            </a:bodyPr>
            <a:lstStyle/>
            <a:p>
              <a:pPr algn="ctr"/>
              <a:r>
                <a:rPr lang="en-US" sz="1600" b="1" dirty="0" smtClean="0">
                  <a:latin typeface="Arial" pitchFamily="34" charset="0"/>
                  <a:cs typeface="Arial" pitchFamily="34" charset="0"/>
                </a:rPr>
                <a:t>The drop moves up to a carrier bed</a:t>
              </a:r>
              <a:endParaRPr lang="en-US" sz="1600" b="1" dirty="0">
                <a:latin typeface="Arial" pitchFamily="34" charset="0"/>
                <a:cs typeface="Arial" pitchFamily="34" charset="0"/>
              </a:endParaRPr>
            </a:p>
          </p:txBody>
        </p:sp>
        <p:cxnSp>
          <p:nvCxnSpPr>
            <p:cNvPr id="64" name="Straight Arrow Connector 63"/>
            <p:cNvCxnSpPr>
              <a:stCxn id="62" idx="1"/>
            </p:cNvCxnSpPr>
            <p:nvPr/>
          </p:nvCxnSpPr>
          <p:spPr bwMode="auto">
            <a:xfrm flipH="1" flipV="1">
              <a:off x="4414442" y="3835689"/>
              <a:ext cx="2803894" cy="446392"/>
            </a:xfrm>
            <a:prstGeom prst="straightConnector1">
              <a:avLst/>
            </a:prstGeom>
            <a:solidFill>
              <a:schemeClr val="accent1"/>
            </a:solidFill>
            <a:ln w="57150" cap="flat" cmpd="sng" algn="ctr">
              <a:solidFill>
                <a:srgbClr val="FF00FF"/>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0" name="Group 69"/>
          <p:cNvGrpSpPr/>
          <p:nvPr/>
        </p:nvGrpSpPr>
        <p:grpSpPr>
          <a:xfrm>
            <a:off x="3486730" y="2314173"/>
            <a:ext cx="5346185" cy="1188071"/>
            <a:chOff x="3486730" y="2314173"/>
            <a:chExt cx="5346185" cy="1188071"/>
          </a:xfrm>
        </p:grpSpPr>
        <p:sp>
          <p:nvSpPr>
            <p:cNvPr id="54" name="Freeform 53"/>
            <p:cNvSpPr/>
            <p:nvPr/>
          </p:nvSpPr>
          <p:spPr bwMode="auto">
            <a:xfrm>
              <a:off x="3486730" y="3005277"/>
              <a:ext cx="820067" cy="496967"/>
            </a:xfrm>
            <a:custGeom>
              <a:avLst/>
              <a:gdLst>
                <a:gd name="connsiteX0" fmla="*/ 495300 w 509587"/>
                <a:gd name="connsiteY0" fmla="*/ 366088 h 366088"/>
                <a:gd name="connsiteX1" fmla="*/ 502443 w 509587"/>
                <a:gd name="connsiteY1" fmla="*/ 292270 h 366088"/>
                <a:gd name="connsiteX2" fmla="*/ 504825 w 509587"/>
                <a:gd name="connsiteY2" fmla="*/ 285126 h 366088"/>
                <a:gd name="connsiteX3" fmla="*/ 509587 w 509587"/>
                <a:gd name="connsiteY3" fmla="*/ 277982 h 366088"/>
                <a:gd name="connsiteX4" fmla="*/ 504825 w 509587"/>
                <a:gd name="connsiteY4" fmla="*/ 227976 h 366088"/>
                <a:gd name="connsiteX5" fmla="*/ 500062 w 509587"/>
                <a:gd name="connsiteY5" fmla="*/ 220832 h 366088"/>
                <a:gd name="connsiteX6" fmla="*/ 497681 w 509587"/>
                <a:gd name="connsiteY6" fmla="*/ 213688 h 366088"/>
                <a:gd name="connsiteX7" fmla="*/ 497681 w 509587"/>
                <a:gd name="connsiteY7" fmla="*/ 154157 h 366088"/>
                <a:gd name="connsiteX8" fmla="*/ 495300 w 509587"/>
                <a:gd name="connsiteY8" fmla="*/ 142251 h 366088"/>
                <a:gd name="connsiteX9" fmla="*/ 483393 w 509587"/>
                <a:gd name="connsiteY9" fmla="*/ 139870 h 366088"/>
                <a:gd name="connsiteX10" fmla="*/ 469106 w 509587"/>
                <a:gd name="connsiteY10" fmla="*/ 132726 h 366088"/>
                <a:gd name="connsiteX11" fmla="*/ 459581 w 509587"/>
                <a:gd name="connsiteY11" fmla="*/ 130345 h 366088"/>
                <a:gd name="connsiteX12" fmla="*/ 452437 w 509587"/>
                <a:gd name="connsiteY12" fmla="*/ 125582 h 366088"/>
                <a:gd name="connsiteX13" fmla="*/ 438150 w 509587"/>
                <a:gd name="connsiteY13" fmla="*/ 120820 h 366088"/>
                <a:gd name="connsiteX14" fmla="*/ 431006 w 509587"/>
                <a:gd name="connsiteY14" fmla="*/ 118438 h 366088"/>
                <a:gd name="connsiteX15" fmla="*/ 423862 w 509587"/>
                <a:gd name="connsiteY15" fmla="*/ 116057 h 366088"/>
                <a:gd name="connsiteX16" fmla="*/ 416718 w 509587"/>
                <a:gd name="connsiteY16" fmla="*/ 113676 h 366088"/>
                <a:gd name="connsiteX17" fmla="*/ 402431 w 509587"/>
                <a:gd name="connsiteY17" fmla="*/ 104151 h 366088"/>
                <a:gd name="connsiteX18" fmla="*/ 392906 w 509587"/>
                <a:gd name="connsiteY18" fmla="*/ 101770 h 366088"/>
                <a:gd name="connsiteX19" fmla="*/ 381000 w 509587"/>
                <a:gd name="connsiteY19" fmla="*/ 99388 h 366088"/>
                <a:gd name="connsiteX20" fmla="*/ 366712 w 509587"/>
                <a:gd name="connsiteY20" fmla="*/ 94626 h 366088"/>
                <a:gd name="connsiteX21" fmla="*/ 352425 w 509587"/>
                <a:gd name="connsiteY21" fmla="*/ 89863 h 366088"/>
                <a:gd name="connsiteX22" fmla="*/ 345281 w 509587"/>
                <a:gd name="connsiteY22" fmla="*/ 87482 h 366088"/>
                <a:gd name="connsiteX23" fmla="*/ 335756 w 509587"/>
                <a:gd name="connsiteY23" fmla="*/ 85101 h 366088"/>
                <a:gd name="connsiteX24" fmla="*/ 319087 w 509587"/>
                <a:gd name="connsiteY24" fmla="*/ 80338 h 366088"/>
                <a:gd name="connsiteX25" fmla="*/ 311943 w 509587"/>
                <a:gd name="connsiteY25" fmla="*/ 75576 h 366088"/>
                <a:gd name="connsiteX26" fmla="*/ 295275 w 509587"/>
                <a:gd name="connsiteY26" fmla="*/ 70813 h 366088"/>
                <a:gd name="connsiteX27" fmla="*/ 273843 w 509587"/>
                <a:gd name="connsiteY27" fmla="*/ 66051 h 366088"/>
                <a:gd name="connsiteX28" fmla="*/ 259556 w 509587"/>
                <a:gd name="connsiteY28" fmla="*/ 61288 h 366088"/>
                <a:gd name="connsiteX29" fmla="*/ 252412 w 509587"/>
                <a:gd name="connsiteY29" fmla="*/ 58907 h 366088"/>
                <a:gd name="connsiteX30" fmla="*/ 245268 w 509587"/>
                <a:gd name="connsiteY30" fmla="*/ 54145 h 366088"/>
                <a:gd name="connsiteX31" fmla="*/ 211931 w 509587"/>
                <a:gd name="connsiteY31" fmla="*/ 49382 h 366088"/>
                <a:gd name="connsiteX32" fmla="*/ 200025 w 509587"/>
                <a:gd name="connsiteY32" fmla="*/ 44620 h 366088"/>
                <a:gd name="connsiteX33" fmla="*/ 190500 w 509587"/>
                <a:gd name="connsiteY33" fmla="*/ 39857 h 366088"/>
                <a:gd name="connsiteX34" fmla="*/ 176212 w 509587"/>
                <a:gd name="connsiteY34" fmla="*/ 35095 h 366088"/>
                <a:gd name="connsiteX35" fmla="*/ 159543 w 509587"/>
                <a:gd name="connsiteY35" fmla="*/ 30332 h 366088"/>
                <a:gd name="connsiteX36" fmla="*/ 119062 w 509587"/>
                <a:gd name="connsiteY36" fmla="*/ 25570 h 366088"/>
                <a:gd name="connsiteX37" fmla="*/ 95250 w 509587"/>
                <a:gd name="connsiteY37" fmla="*/ 18426 h 366088"/>
                <a:gd name="connsiteX38" fmla="*/ 88106 w 509587"/>
                <a:gd name="connsiteY38" fmla="*/ 16045 h 366088"/>
                <a:gd name="connsiteX39" fmla="*/ 80962 w 509587"/>
                <a:gd name="connsiteY39" fmla="*/ 13663 h 366088"/>
                <a:gd name="connsiteX40" fmla="*/ 54768 w 509587"/>
                <a:gd name="connsiteY40" fmla="*/ 8901 h 366088"/>
                <a:gd name="connsiteX41" fmla="*/ 45243 w 509587"/>
                <a:gd name="connsiteY41" fmla="*/ 6520 h 366088"/>
                <a:gd name="connsiteX42" fmla="*/ 23812 w 509587"/>
                <a:gd name="connsiteY42" fmla="*/ 4138 h 366088"/>
                <a:gd name="connsiteX43" fmla="*/ 0 w 509587"/>
                <a:gd name="connsiteY43" fmla="*/ 1757 h 36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09587" h="366088">
                  <a:moveTo>
                    <a:pt x="495300" y="366088"/>
                  </a:moveTo>
                  <a:cubicBezTo>
                    <a:pt x="497881" y="301558"/>
                    <a:pt x="491401" y="325393"/>
                    <a:pt x="502443" y="292270"/>
                  </a:cubicBezTo>
                  <a:cubicBezTo>
                    <a:pt x="503237" y="289889"/>
                    <a:pt x="503433" y="287215"/>
                    <a:pt x="504825" y="285126"/>
                  </a:cubicBezTo>
                  <a:lnTo>
                    <a:pt x="509587" y="277982"/>
                  </a:lnTo>
                  <a:cubicBezTo>
                    <a:pt x="509467" y="276421"/>
                    <a:pt x="506788" y="235174"/>
                    <a:pt x="504825" y="227976"/>
                  </a:cubicBezTo>
                  <a:cubicBezTo>
                    <a:pt x="504072" y="225215"/>
                    <a:pt x="501650" y="223213"/>
                    <a:pt x="500062" y="220832"/>
                  </a:cubicBezTo>
                  <a:cubicBezTo>
                    <a:pt x="499268" y="218451"/>
                    <a:pt x="498290" y="216123"/>
                    <a:pt x="497681" y="213688"/>
                  </a:cubicBezTo>
                  <a:cubicBezTo>
                    <a:pt x="491954" y="190777"/>
                    <a:pt x="495997" y="187831"/>
                    <a:pt x="497681" y="154157"/>
                  </a:cubicBezTo>
                  <a:cubicBezTo>
                    <a:pt x="496887" y="150188"/>
                    <a:pt x="498162" y="145113"/>
                    <a:pt x="495300" y="142251"/>
                  </a:cubicBezTo>
                  <a:cubicBezTo>
                    <a:pt x="492438" y="139389"/>
                    <a:pt x="487320" y="140852"/>
                    <a:pt x="483393" y="139870"/>
                  </a:cubicBezTo>
                  <a:cubicBezTo>
                    <a:pt x="467345" y="135858"/>
                    <a:pt x="485397" y="139707"/>
                    <a:pt x="469106" y="132726"/>
                  </a:cubicBezTo>
                  <a:cubicBezTo>
                    <a:pt x="466098" y="131437"/>
                    <a:pt x="462756" y="131139"/>
                    <a:pt x="459581" y="130345"/>
                  </a:cubicBezTo>
                  <a:cubicBezTo>
                    <a:pt x="457200" y="128757"/>
                    <a:pt x="455052" y="126744"/>
                    <a:pt x="452437" y="125582"/>
                  </a:cubicBezTo>
                  <a:cubicBezTo>
                    <a:pt x="447850" y="123543"/>
                    <a:pt x="442912" y="122407"/>
                    <a:pt x="438150" y="120820"/>
                  </a:cubicBezTo>
                  <a:lnTo>
                    <a:pt x="431006" y="118438"/>
                  </a:lnTo>
                  <a:lnTo>
                    <a:pt x="423862" y="116057"/>
                  </a:lnTo>
                  <a:lnTo>
                    <a:pt x="416718" y="113676"/>
                  </a:lnTo>
                  <a:cubicBezTo>
                    <a:pt x="411956" y="110501"/>
                    <a:pt x="407984" y="105539"/>
                    <a:pt x="402431" y="104151"/>
                  </a:cubicBezTo>
                  <a:cubicBezTo>
                    <a:pt x="399256" y="103357"/>
                    <a:pt x="396101" y="102480"/>
                    <a:pt x="392906" y="101770"/>
                  </a:cubicBezTo>
                  <a:cubicBezTo>
                    <a:pt x="388955" y="100892"/>
                    <a:pt x="384905" y="100453"/>
                    <a:pt x="381000" y="99388"/>
                  </a:cubicBezTo>
                  <a:cubicBezTo>
                    <a:pt x="376157" y="98067"/>
                    <a:pt x="371475" y="96213"/>
                    <a:pt x="366712" y="94626"/>
                  </a:cubicBezTo>
                  <a:lnTo>
                    <a:pt x="352425" y="89863"/>
                  </a:lnTo>
                  <a:cubicBezTo>
                    <a:pt x="350044" y="89069"/>
                    <a:pt x="347716" y="88091"/>
                    <a:pt x="345281" y="87482"/>
                  </a:cubicBezTo>
                  <a:cubicBezTo>
                    <a:pt x="342106" y="86688"/>
                    <a:pt x="338903" y="86000"/>
                    <a:pt x="335756" y="85101"/>
                  </a:cubicBezTo>
                  <a:cubicBezTo>
                    <a:pt x="311802" y="78258"/>
                    <a:pt x="348916" y="87798"/>
                    <a:pt x="319087" y="80338"/>
                  </a:cubicBezTo>
                  <a:cubicBezTo>
                    <a:pt x="316706" y="78751"/>
                    <a:pt x="314503" y="76856"/>
                    <a:pt x="311943" y="75576"/>
                  </a:cubicBezTo>
                  <a:cubicBezTo>
                    <a:pt x="308140" y="73674"/>
                    <a:pt x="298831" y="71829"/>
                    <a:pt x="295275" y="70813"/>
                  </a:cubicBezTo>
                  <a:cubicBezTo>
                    <a:pt x="278870" y="66125"/>
                    <a:pt x="299611" y="70345"/>
                    <a:pt x="273843" y="66051"/>
                  </a:cubicBezTo>
                  <a:lnTo>
                    <a:pt x="259556" y="61288"/>
                  </a:lnTo>
                  <a:cubicBezTo>
                    <a:pt x="257175" y="60494"/>
                    <a:pt x="254501" y="60299"/>
                    <a:pt x="252412" y="58907"/>
                  </a:cubicBezTo>
                  <a:cubicBezTo>
                    <a:pt x="250031" y="57320"/>
                    <a:pt x="247898" y="55272"/>
                    <a:pt x="245268" y="54145"/>
                  </a:cubicBezTo>
                  <a:cubicBezTo>
                    <a:pt x="237383" y="50765"/>
                    <a:pt x="216141" y="49803"/>
                    <a:pt x="211931" y="49382"/>
                  </a:cubicBezTo>
                  <a:cubicBezTo>
                    <a:pt x="207962" y="47795"/>
                    <a:pt x="203931" y="46356"/>
                    <a:pt x="200025" y="44620"/>
                  </a:cubicBezTo>
                  <a:cubicBezTo>
                    <a:pt x="196781" y="43178"/>
                    <a:pt x="193796" y="41175"/>
                    <a:pt x="190500" y="39857"/>
                  </a:cubicBezTo>
                  <a:cubicBezTo>
                    <a:pt x="185839" y="37993"/>
                    <a:pt x="180975" y="36683"/>
                    <a:pt x="176212" y="35095"/>
                  </a:cubicBezTo>
                  <a:cubicBezTo>
                    <a:pt x="171309" y="33461"/>
                    <a:pt x="164534" y="30997"/>
                    <a:pt x="159543" y="30332"/>
                  </a:cubicBezTo>
                  <a:cubicBezTo>
                    <a:pt x="129662" y="26348"/>
                    <a:pt x="141380" y="30034"/>
                    <a:pt x="119062" y="25570"/>
                  </a:cubicBezTo>
                  <a:cubicBezTo>
                    <a:pt x="110073" y="23772"/>
                    <a:pt x="104350" y="21459"/>
                    <a:pt x="95250" y="18426"/>
                  </a:cubicBezTo>
                  <a:lnTo>
                    <a:pt x="88106" y="16045"/>
                  </a:lnTo>
                  <a:cubicBezTo>
                    <a:pt x="85725" y="15251"/>
                    <a:pt x="83438" y="14076"/>
                    <a:pt x="80962" y="13663"/>
                  </a:cubicBezTo>
                  <a:cubicBezTo>
                    <a:pt x="70626" y="11940"/>
                    <a:pt x="64750" y="11119"/>
                    <a:pt x="54768" y="8901"/>
                  </a:cubicBezTo>
                  <a:cubicBezTo>
                    <a:pt x="51573" y="8191"/>
                    <a:pt x="48478" y="7018"/>
                    <a:pt x="45243" y="6520"/>
                  </a:cubicBezTo>
                  <a:cubicBezTo>
                    <a:pt x="38139" y="5427"/>
                    <a:pt x="30956" y="4932"/>
                    <a:pt x="23812" y="4138"/>
                  </a:cubicBezTo>
                  <a:cubicBezTo>
                    <a:pt x="11397" y="0"/>
                    <a:pt x="19178" y="1757"/>
                    <a:pt x="0" y="1757"/>
                  </a:cubicBezTo>
                </a:path>
              </a:pathLst>
            </a:custGeom>
            <a:noFill/>
            <a:ln w="3810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3" name="TextBox 62"/>
            <p:cNvSpPr txBox="1"/>
            <p:nvPr/>
          </p:nvSpPr>
          <p:spPr>
            <a:xfrm>
              <a:off x="7001519" y="2314173"/>
              <a:ext cx="1831396" cy="1077218"/>
            </a:xfrm>
            <a:prstGeom prst="rect">
              <a:avLst/>
            </a:prstGeom>
            <a:noFill/>
          </p:spPr>
          <p:txBody>
            <a:bodyPr wrap="square" rtlCol="0">
              <a:spAutoFit/>
            </a:bodyPr>
            <a:lstStyle/>
            <a:p>
              <a:pPr algn="ctr"/>
              <a:r>
                <a:rPr lang="en-US" sz="1600" b="1" dirty="0" smtClean="0">
                  <a:latin typeface="Arial" pitchFamily="34" charset="0"/>
                  <a:cs typeface="Arial" pitchFamily="34" charset="0"/>
                </a:rPr>
                <a:t>Travel in a carrier bed to the top of the closest  anticline</a:t>
              </a:r>
              <a:endParaRPr lang="en-US" sz="1600" b="1" dirty="0">
                <a:latin typeface="Arial" pitchFamily="34" charset="0"/>
                <a:cs typeface="Arial" pitchFamily="34" charset="0"/>
              </a:endParaRPr>
            </a:p>
          </p:txBody>
        </p:sp>
        <p:sp>
          <p:nvSpPr>
            <p:cNvPr id="66" name="Freeform 65"/>
            <p:cNvSpPr/>
            <p:nvPr/>
          </p:nvSpPr>
          <p:spPr bwMode="auto">
            <a:xfrm flipV="1">
              <a:off x="4197458" y="2758697"/>
              <a:ext cx="2820691" cy="384875"/>
            </a:xfrm>
            <a:custGeom>
              <a:avLst/>
              <a:gdLst>
                <a:gd name="connsiteX0" fmla="*/ 0 w 2820691"/>
                <a:gd name="connsiteY0" fmla="*/ 0 h 1270861"/>
                <a:gd name="connsiteX1" fmla="*/ 464949 w 2820691"/>
                <a:gd name="connsiteY1" fmla="*/ 790413 h 1270861"/>
                <a:gd name="connsiteX2" fmla="*/ 2820691 w 2820691"/>
                <a:gd name="connsiteY2" fmla="*/ 1270861 h 1270861"/>
              </a:gdLst>
              <a:ahLst/>
              <a:cxnLst>
                <a:cxn ang="0">
                  <a:pos x="connsiteX0" y="connsiteY0"/>
                </a:cxn>
                <a:cxn ang="0">
                  <a:pos x="connsiteX1" y="connsiteY1"/>
                </a:cxn>
                <a:cxn ang="0">
                  <a:pos x="connsiteX2" y="connsiteY2"/>
                </a:cxn>
              </a:cxnLst>
              <a:rect l="l" t="t" r="r" b="b"/>
              <a:pathLst>
                <a:path w="2820691" h="1270861">
                  <a:moveTo>
                    <a:pt x="0" y="0"/>
                  </a:moveTo>
                  <a:lnTo>
                    <a:pt x="464949" y="790413"/>
                  </a:lnTo>
                  <a:lnTo>
                    <a:pt x="2820691" y="1270861"/>
                  </a:lnTo>
                </a:path>
              </a:pathLst>
            </a:custGeom>
            <a:noFill/>
            <a:ln w="5715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dissolve">
                                      <p:cBhvr>
                                        <p:cTn id="7" dur="500"/>
                                        <p:tgtEl>
                                          <p:spTgt spid="7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ipe(down)">
                                      <p:cBhvr>
                                        <p:cTn id="12" dur="500"/>
                                        <p:tgtEl>
                                          <p:spTgt spid="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down)">
                                      <p:cBhvr>
                                        <p:cTn id="17" dur="500"/>
                                        <p:tgtEl>
                                          <p:spTgt spid="6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wipe(down)">
                                      <p:cBhvr>
                                        <p:cTn id="2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Carrier Bed Migration</a:t>
            </a:r>
            <a:endParaRPr lang="en-US" dirty="0"/>
          </a:p>
        </p:txBody>
      </p:sp>
      <p:sp>
        <p:nvSpPr>
          <p:cNvPr id="5" name="Rectangle 3"/>
          <p:cNvSpPr txBox="1">
            <a:spLocks noChangeArrowheads="1"/>
          </p:cNvSpPr>
          <p:nvPr/>
        </p:nvSpPr>
        <p:spPr bwMode="auto">
          <a:xfrm>
            <a:off x="172121" y="831161"/>
            <a:ext cx="8630916" cy="14925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spcBef>
                <a:spcPct val="20000"/>
              </a:spcBef>
              <a:defRPr/>
            </a:pPr>
            <a:r>
              <a:rPr lang="en-US" altLang="en-US" sz="2000" kern="0" dirty="0" smtClean="0">
                <a:latin typeface="+mn-lt"/>
              </a:rPr>
              <a:t>For basin modeling/predictions, we look for regional sequences that we can map, and that are (or we believe would be) able to handle secondary migration. We generate depth (or time) structure maps for the tops of these sequences.  Then we perform a secondary migration analysis.</a:t>
            </a:r>
            <a:endParaRPr lang="en-US" altLang="en-US" sz="2000" kern="0" dirty="0">
              <a:latin typeface="+mn-lt"/>
            </a:endParaRPr>
          </a:p>
        </p:txBody>
      </p:sp>
      <p:sp>
        <p:nvSpPr>
          <p:cNvPr id="13" name="Rectangle 12"/>
          <p:cNvSpPr/>
          <p:nvPr/>
        </p:nvSpPr>
        <p:spPr bwMode="auto">
          <a:xfrm>
            <a:off x="1721268" y="2471351"/>
            <a:ext cx="6800850" cy="3945576"/>
          </a:xfrm>
          <a:prstGeom prst="rect">
            <a:avLst/>
          </a:prstGeom>
          <a:solidFill>
            <a:srgbClr val="ABDB77"/>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6" name="Freeform 15"/>
          <p:cNvSpPr/>
          <p:nvPr/>
        </p:nvSpPr>
        <p:spPr bwMode="auto">
          <a:xfrm>
            <a:off x="4797843" y="2769544"/>
            <a:ext cx="3733800" cy="2219191"/>
          </a:xfrm>
          <a:custGeom>
            <a:avLst/>
            <a:gdLst>
              <a:gd name="connsiteX0" fmla="*/ 180975 w 3733800"/>
              <a:gd name="connsiteY0" fmla="*/ 1695450 h 1924050"/>
              <a:gd name="connsiteX1" fmla="*/ 285750 w 3733800"/>
              <a:gd name="connsiteY1" fmla="*/ 1657350 h 1924050"/>
              <a:gd name="connsiteX2" fmla="*/ 581025 w 3733800"/>
              <a:gd name="connsiteY2" fmla="*/ 1333500 h 1924050"/>
              <a:gd name="connsiteX3" fmla="*/ 981075 w 3733800"/>
              <a:gd name="connsiteY3" fmla="*/ 933450 h 1924050"/>
              <a:gd name="connsiteX4" fmla="*/ 1276350 w 3733800"/>
              <a:gd name="connsiteY4" fmla="*/ 581025 h 1924050"/>
              <a:gd name="connsiteX5" fmla="*/ 1562100 w 3733800"/>
              <a:gd name="connsiteY5" fmla="*/ 257175 h 1924050"/>
              <a:gd name="connsiteX6" fmla="*/ 1781175 w 3733800"/>
              <a:gd name="connsiteY6" fmla="*/ 85725 h 1924050"/>
              <a:gd name="connsiteX7" fmla="*/ 2124075 w 3733800"/>
              <a:gd name="connsiteY7" fmla="*/ 0 h 1924050"/>
              <a:gd name="connsiteX8" fmla="*/ 2514600 w 3733800"/>
              <a:gd name="connsiteY8" fmla="*/ 19050 h 1924050"/>
              <a:gd name="connsiteX9" fmla="*/ 2847975 w 3733800"/>
              <a:gd name="connsiteY9" fmla="*/ 133350 h 1924050"/>
              <a:gd name="connsiteX10" fmla="*/ 3171825 w 3733800"/>
              <a:gd name="connsiteY10" fmla="*/ 381000 h 1924050"/>
              <a:gd name="connsiteX11" fmla="*/ 3562350 w 3733800"/>
              <a:gd name="connsiteY11" fmla="*/ 647700 h 1924050"/>
              <a:gd name="connsiteX12" fmla="*/ 3733800 w 3733800"/>
              <a:gd name="connsiteY12" fmla="*/ 762000 h 1924050"/>
              <a:gd name="connsiteX13" fmla="*/ 3733800 w 3733800"/>
              <a:gd name="connsiteY13" fmla="*/ 1047750 h 1924050"/>
              <a:gd name="connsiteX14" fmla="*/ 3438525 w 3733800"/>
              <a:gd name="connsiteY14" fmla="*/ 819150 h 1924050"/>
              <a:gd name="connsiteX15" fmla="*/ 3209925 w 3733800"/>
              <a:gd name="connsiteY15" fmla="*/ 638175 h 1924050"/>
              <a:gd name="connsiteX16" fmla="*/ 2981325 w 3733800"/>
              <a:gd name="connsiteY16" fmla="*/ 495300 h 1924050"/>
              <a:gd name="connsiteX17" fmla="*/ 2867025 w 3733800"/>
              <a:gd name="connsiteY17" fmla="*/ 428625 h 1924050"/>
              <a:gd name="connsiteX18" fmla="*/ 2752725 w 3733800"/>
              <a:gd name="connsiteY18" fmla="*/ 352425 h 1924050"/>
              <a:gd name="connsiteX19" fmla="*/ 2476500 w 3733800"/>
              <a:gd name="connsiteY19" fmla="*/ 276225 h 1924050"/>
              <a:gd name="connsiteX20" fmla="*/ 2219325 w 3733800"/>
              <a:gd name="connsiteY20" fmla="*/ 266700 h 1924050"/>
              <a:gd name="connsiteX21" fmla="*/ 2047875 w 3733800"/>
              <a:gd name="connsiteY21" fmla="*/ 295275 h 1924050"/>
              <a:gd name="connsiteX22" fmla="*/ 1885950 w 3733800"/>
              <a:gd name="connsiteY22" fmla="*/ 323850 h 1924050"/>
              <a:gd name="connsiteX23" fmla="*/ 1743075 w 3733800"/>
              <a:gd name="connsiteY23" fmla="*/ 400050 h 1924050"/>
              <a:gd name="connsiteX24" fmla="*/ 1400175 w 3733800"/>
              <a:gd name="connsiteY24" fmla="*/ 704850 h 1924050"/>
              <a:gd name="connsiteX25" fmla="*/ 1133475 w 3733800"/>
              <a:gd name="connsiteY25" fmla="*/ 1066800 h 1924050"/>
              <a:gd name="connsiteX26" fmla="*/ 876300 w 3733800"/>
              <a:gd name="connsiteY26" fmla="*/ 1266825 h 1924050"/>
              <a:gd name="connsiteX27" fmla="*/ 657225 w 3733800"/>
              <a:gd name="connsiteY27" fmla="*/ 1524000 h 1924050"/>
              <a:gd name="connsiteX28" fmla="*/ 514350 w 3733800"/>
              <a:gd name="connsiteY28" fmla="*/ 1676400 h 1924050"/>
              <a:gd name="connsiteX29" fmla="*/ 419100 w 3733800"/>
              <a:gd name="connsiteY29" fmla="*/ 1781175 h 1924050"/>
              <a:gd name="connsiteX30" fmla="*/ 285750 w 3733800"/>
              <a:gd name="connsiteY30" fmla="*/ 1914525 h 1924050"/>
              <a:gd name="connsiteX31" fmla="*/ 219075 w 3733800"/>
              <a:gd name="connsiteY31" fmla="*/ 1924050 h 1924050"/>
              <a:gd name="connsiteX32" fmla="*/ 0 w 3733800"/>
              <a:gd name="connsiteY32" fmla="*/ 1838325 h 1924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33800" h="1924050">
                <a:moveTo>
                  <a:pt x="180975" y="1695450"/>
                </a:moveTo>
                <a:lnTo>
                  <a:pt x="285750" y="1657350"/>
                </a:lnTo>
                <a:lnTo>
                  <a:pt x="581025" y="1333500"/>
                </a:lnTo>
                <a:lnTo>
                  <a:pt x="981075" y="933450"/>
                </a:lnTo>
                <a:lnTo>
                  <a:pt x="1276350" y="581025"/>
                </a:lnTo>
                <a:lnTo>
                  <a:pt x="1562100" y="257175"/>
                </a:lnTo>
                <a:lnTo>
                  <a:pt x="1781175" y="85725"/>
                </a:lnTo>
                <a:lnTo>
                  <a:pt x="2124075" y="0"/>
                </a:lnTo>
                <a:lnTo>
                  <a:pt x="2514600" y="19050"/>
                </a:lnTo>
                <a:lnTo>
                  <a:pt x="2847975" y="133350"/>
                </a:lnTo>
                <a:lnTo>
                  <a:pt x="3171825" y="381000"/>
                </a:lnTo>
                <a:lnTo>
                  <a:pt x="3562350" y="647700"/>
                </a:lnTo>
                <a:lnTo>
                  <a:pt x="3733800" y="762000"/>
                </a:lnTo>
                <a:lnTo>
                  <a:pt x="3733800" y="1047750"/>
                </a:lnTo>
                <a:lnTo>
                  <a:pt x="3438525" y="819150"/>
                </a:lnTo>
                <a:lnTo>
                  <a:pt x="3209925" y="638175"/>
                </a:lnTo>
                <a:lnTo>
                  <a:pt x="2981325" y="495300"/>
                </a:lnTo>
                <a:lnTo>
                  <a:pt x="2867025" y="428625"/>
                </a:lnTo>
                <a:lnTo>
                  <a:pt x="2752725" y="352425"/>
                </a:lnTo>
                <a:lnTo>
                  <a:pt x="2476500" y="276225"/>
                </a:lnTo>
                <a:lnTo>
                  <a:pt x="2219325" y="266700"/>
                </a:lnTo>
                <a:lnTo>
                  <a:pt x="2047875" y="295275"/>
                </a:lnTo>
                <a:lnTo>
                  <a:pt x="1885950" y="323850"/>
                </a:lnTo>
                <a:lnTo>
                  <a:pt x="1743075" y="400050"/>
                </a:lnTo>
                <a:lnTo>
                  <a:pt x="1400175" y="704850"/>
                </a:lnTo>
                <a:lnTo>
                  <a:pt x="1133475" y="1066800"/>
                </a:lnTo>
                <a:lnTo>
                  <a:pt x="876300" y="1266825"/>
                </a:lnTo>
                <a:lnTo>
                  <a:pt x="657225" y="1524000"/>
                </a:lnTo>
                <a:lnTo>
                  <a:pt x="514350" y="1676400"/>
                </a:lnTo>
                <a:lnTo>
                  <a:pt x="419100" y="1781175"/>
                </a:lnTo>
                <a:lnTo>
                  <a:pt x="285750" y="1914525"/>
                </a:lnTo>
                <a:lnTo>
                  <a:pt x="219075" y="1924050"/>
                </a:lnTo>
                <a:lnTo>
                  <a:pt x="0" y="1838325"/>
                </a:lnTo>
              </a:path>
            </a:pathLst>
          </a:custGeom>
          <a:solidFill>
            <a:srgbClr val="FFFF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Freeform 13"/>
          <p:cNvSpPr/>
          <p:nvPr/>
        </p:nvSpPr>
        <p:spPr bwMode="auto">
          <a:xfrm>
            <a:off x="1721268" y="3450682"/>
            <a:ext cx="3333750" cy="1571012"/>
          </a:xfrm>
          <a:custGeom>
            <a:avLst/>
            <a:gdLst>
              <a:gd name="connsiteX0" fmla="*/ 0 w 3333750"/>
              <a:gd name="connsiteY0" fmla="*/ 819150 h 1362075"/>
              <a:gd name="connsiteX1" fmla="*/ 200025 w 3333750"/>
              <a:gd name="connsiteY1" fmla="*/ 657225 h 1362075"/>
              <a:gd name="connsiteX2" fmla="*/ 361950 w 3333750"/>
              <a:gd name="connsiteY2" fmla="*/ 438150 h 1362075"/>
              <a:gd name="connsiteX3" fmla="*/ 619125 w 3333750"/>
              <a:gd name="connsiteY3" fmla="*/ 238125 h 1362075"/>
              <a:gd name="connsiteX4" fmla="*/ 781050 w 3333750"/>
              <a:gd name="connsiteY4" fmla="*/ 152400 h 1362075"/>
              <a:gd name="connsiteX5" fmla="*/ 942975 w 3333750"/>
              <a:gd name="connsiteY5" fmla="*/ 85725 h 1362075"/>
              <a:gd name="connsiteX6" fmla="*/ 1123950 w 3333750"/>
              <a:gd name="connsiteY6" fmla="*/ 38100 h 1362075"/>
              <a:gd name="connsiteX7" fmla="*/ 1257300 w 3333750"/>
              <a:gd name="connsiteY7" fmla="*/ 0 h 1362075"/>
              <a:gd name="connsiteX8" fmla="*/ 1524000 w 3333750"/>
              <a:gd name="connsiteY8" fmla="*/ 47625 h 1362075"/>
              <a:gd name="connsiteX9" fmla="*/ 1752600 w 3333750"/>
              <a:gd name="connsiteY9" fmla="*/ 152400 h 1362075"/>
              <a:gd name="connsiteX10" fmla="*/ 2076450 w 3333750"/>
              <a:gd name="connsiteY10" fmla="*/ 314325 h 1362075"/>
              <a:gd name="connsiteX11" fmla="*/ 2352675 w 3333750"/>
              <a:gd name="connsiteY11" fmla="*/ 495300 h 1362075"/>
              <a:gd name="connsiteX12" fmla="*/ 2562225 w 3333750"/>
              <a:gd name="connsiteY12" fmla="*/ 657225 h 1362075"/>
              <a:gd name="connsiteX13" fmla="*/ 2828925 w 3333750"/>
              <a:gd name="connsiteY13" fmla="*/ 828675 h 1362075"/>
              <a:gd name="connsiteX14" fmla="*/ 3076575 w 3333750"/>
              <a:gd name="connsiteY14" fmla="*/ 1000125 h 1362075"/>
              <a:gd name="connsiteX15" fmla="*/ 3314700 w 3333750"/>
              <a:gd name="connsiteY15" fmla="*/ 1114425 h 1362075"/>
              <a:gd name="connsiteX16" fmla="*/ 3333750 w 3333750"/>
              <a:gd name="connsiteY16" fmla="*/ 1362075 h 1362075"/>
              <a:gd name="connsiteX17" fmla="*/ 3267075 w 3333750"/>
              <a:gd name="connsiteY17" fmla="*/ 1362075 h 1362075"/>
              <a:gd name="connsiteX18" fmla="*/ 3076575 w 3333750"/>
              <a:gd name="connsiteY18" fmla="*/ 1257300 h 1362075"/>
              <a:gd name="connsiteX19" fmla="*/ 2686050 w 3333750"/>
              <a:gd name="connsiteY19" fmla="*/ 1009650 h 1362075"/>
              <a:gd name="connsiteX20" fmla="*/ 2352675 w 3333750"/>
              <a:gd name="connsiteY20" fmla="*/ 733425 h 1362075"/>
              <a:gd name="connsiteX21" fmla="*/ 1905000 w 3333750"/>
              <a:gd name="connsiteY21" fmla="*/ 466725 h 1362075"/>
              <a:gd name="connsiteX22" fmla="*/ 1514475 w 3333750"/>
              <a:gd name="connsiteY22" fmla="*/ 304800 h 1362075"/>
              <a:gd name="connsiteX23" fmla="*/ 1333500 w 3333750"/>
              <a:gd name="connsiteY23" fmla="*/ 276225 h 1362075"/>
              <a:gd name="connsiteX24" fmla="*/ 1104900 w 3333750"/>
              <a:gd name="connsiteY24" fmla="*/ 304800 h 1362075"/>
              <a:gd name="connsiteX25" fmla="*/ 800100 w 3333750"/>
              <a:gd name="connsiteY25" fmla="*/ 419100 h 1362075"/>
              <a:gd name="connsiteX26" fmla="*/ 638175 w 3333750"/>
              <a:gd name="connsiteY26" fmla="*/ 504825 h 1362075"/>
              <a:gd name="connsiteX27" fmla="*/ 428625 w 3333750"/>
              <a:gd name="connsiteY27" fmla="*/ 666750 h 1362075"/>
              <a:gd name="connsiteX28" fmla="*/ 180975 w 3333750"/>
              <a:gd name="connsiteY28" fmla="*/ 942975 h 1362075"/>
              <a:gd name="connsiteX29" fmla="*/ 19050 w 3333750"/>
              <a:gd name="connsiteY29" fmla="*/ 1114425 h 1362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33750" h="1362075">
                <a:moveTo>
                  <a:pt x="0" y="819150"/>
                </a:moveTo>
                <a:lnTo>
                  <a:pt x="200025" y="657225"/>
                </a:lnTo>
                <a:lnTo>
                  <a:pt x="361950" y="438150"/>
                </a:lnTo>
                <a:lnTo>
                  <a:pt x="619125" y="238125"/>
                </a:lnTo>
                <a:lnTo>
                  <a:pt x="781050" y="152400"/>
                </a:lnTo>
                <a:lnTo>
                  <a:pt x="942975" y="85725"/>
                </a:lnTo>
                <a:lnTo>
                  <a:pt x="1123950" y="38100"/>
                </a:lnTo>
                <a:lnTo>
                  <a:pt x="1257300" y="0"/>
                </a:lnTo>
                <a:lnTo>
                  <a:pt x="1524000" y="47625"/>
                </a:lnTo>
                <a:lnTo>
                  <a:pt x="1752600" y="152400"/>
                </a:lnTo>
                <a:lnTo>
                  <a:pt x="2076450" y="314325"/>
                </a:lnTo>
                <a:lnTo>
                  <a:pt x="2352675" y="495300"/>
                </a:lnTo>
                <a:lnTo>
                  <a:pt x="2562225" y="657225"/>
                </a:lnTo>
                <a:lnTo>
                  <a:pt x="2828925" y="828675"/>
                </a:lnTo>
                <a:lnTo>
                  <a:pt x="3076575" y="1000125"/>
                </a:lnTo>
                <a:lnTo>
                  <a:pt x="3314700" y="1114425"/>
                </a:lnTo>
                <a:lnTo>
                  <a:pt x="3333750" y="1362075"/>
                </a:lnTo>
                <a:lnTo>
                  <a:pt x="3267075" y="1362075"/>
                </a:lnTo>
                <a:lnTo>
                  <a:pt x="3076575" y="1257300"/>
                </a:lnTo>
                <a:lnTo>
                  <a:pt x="2686050" y="1009650"/>
                </a:lnTo>
                <a:lnTo>
                  <a:pt x="2352675" y="733425"/>
                </a:lnTo>
                <a:lnTo>
                  <a:pt x="1905000" y="466725"/>
                </a:lnTo>
                <a:lnTo>
                  <a:pt x="1514475" y="304800"/>
                </a:lnTo>
                <a:lnTo>
                  <a:pt x="1333500" y="276225"/>
                </a:lnTo>
                <a:lnTo>
                  <a:pt x="1104900" y="304800"/>
                </a:lnTo>
                <a:lnTo>
                  <a:pt x="800100" y="419100"/>
                </a:lnTo>
                <a:lnTo>
                  <a:pt x="638175" y="504825"/>
                </a:lnTo>
                <a:lnTo>
                  <a:pt x="428625" y="666750"/>
                </a:lnTo>
                <a:lnTo>
                  <a:pt x="180975" y="942975"/>
                </a:lnTo>
                <a:lnTo>
                  <a:pt x="19050" y="1114425"/>
                </a:lnTo>
              </a:path>
            </a:pathLst>
          </a:custGeom>
          <a:solidFill>
            <a:srgbClr val="FFFF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Freeform 18"/>
          <p:cNvSpPr/>
          <p:nvPr/>
        </p:nvSpPr>
        <p:spPr bwMode="auto">
          <a:xfrm>
            <a:off x="1721268" y="3802237"/>
            <a:ext cx="6800850" cy="2482858"/>
          </a:xfrm>
          <a:custGeom>
            <a:avLst/>
            <a:gdLst>
              <a:gd name="connsiteX0" fmla="*/ 0 w 6800850"/>
              <a:gd name="connsiteY0" fmla="*/ 1390650 h 2152650"/>
              <a:gd name="connsiteX1" fmla="*/ 247650 w 6800850"/>
              <a:gd name="connsiteY1" fmla="*/ 1152525 h 2152650"/>
              <a:gd name="connsiteX2" fmla="*/ 542925 w 6800850"/>
              <a:gd name="connsiteY2" fmla="*/ 866775 h 2152650"/>
              <a:gd name="connsiteX3" fmla="*/ 866775 w 6800850"/>
              <a:gd name="connsiteY3" fmla="*/ 695325 h 2152650"/>
              <a:gd name="connsiteX4" fmla="*/ 1104900 w 6800850"/>
              <a:gd name="connsiteY4" fmla="*/ 609600 h 2152650"/>
              <a:gd name="connsiteX5" fmla="*/ 1390650 w 6800850"/>
              <a:gd name="connsiteY5" fmla="*/ 590550 h 2152650"/>
              <a:gd name="connsiteX6" fmla="*/ 1704975 w 6800850"/>
              <a:gd name="connsiteY6" fmla="*/ 714375 h 2152650"/>
              <a:gd name="connsiteX7" fmla="*/ 1962150 w 6800850"/>
              <a:gd name="connsiteY7" fmla="*/ 828675 h 2152650"/>
              <a:gd name="connsiteX8" fmla="*/ 2228850 w 6800850"/>
              <a:gd name="connsiteY8" fmla="*/ 1009650 h 2152650"/>
              <a:gd name="connsiteX9" fmla="*/ 2552700 w 6800850"/>
              <a:gd name="connsiteY9" fmla="*/ 1219200 h 2152650"/>
              <a:gd name="connsiteX10" fmla="*/ 2743200 w 6800850"/>
              <a:gd name="connsiteY10" fmla="*/ 1371600 h 2152650"/>
              <a:gd name="connsiteX11" fmla="*/ 2971800 w 6800850"/>
              <a:gd name="connsiteY11" fmla="*/ 1524000 h 2152650"/>
              <a:gd name="connsiteX12" fmla="*/ 3067050 w 6800850"/>
              <a:gd name="connsiteY12" fmla="*/ 1600200 h 2152650"/>
              <a:gd name="connsiteX13" fmla="*/ 3228975 w 6800850"/>
              <a:gd name="connsiteY13" fmla="*/ 1676400 h 2152650"/>
              <a:gd name="connsiteX14" fmla="*/ 3305175 w 6800850"/>
              <a:gd name="connsiteY14" fmla="*/ 1657350 h 2152650"/>
              <a:gd name="connsiteX15" fmla="*/ 3381375 w 6800850"/>
              <a:gd name="connsiteY15" fmla="*/ 1581150 h 2152650"/>
              <a:gd name="connsiteX16" fmla="*/ 3552825 w 6800850"/>
              <a:gd name="connsiteY16" fmla="*/ 1409700 h 2152650"/>
              <a:gd name="connsiteX17" fmla="*/ 4076700 w 6800850"/>
              <a:gd name="connsiteY17" fmla="*/ 904875 h 2152650"/>
              <a:gd name="connsiteX18" fmla="*/ 4400550 w 6800850"/>
              <a:gd name="connsiteY18" fmla="*/ 523875 h 2152650"/>
              <a:gd name="connsiteX19" fmla="*/ 4686300 w 6800850"/>
              <a:gd name="connsiteY19" fmla="*/ 238125 h 2152650"/>
              <a:gd name="connsiteX20" fmla="*/ 4800600 w 6800850"/>
              <a:gd name="connsiteY20" fmla="*/ 114300 h 2152650"/>
              <a:gd name="connsiteX21" fmla="*/ 4867275 w 6800850"/>
              <a:gd name="connsiteY21" fmla="*/ 66675 h 2152650"/>
              <a:gd name="connsiteX22" fmla="*/ 5048250 w 6800850"/>
              <a:gd name="connsiteY22" fmla="*/ 19050 h 2152650"/>
              <a:gd name="connsiteX23" fmla="*/ 5353050 w 6800850"/>
              <a:gd name="connsiteY23" fmla="*/ 0 h 2152650"/>
              <a:gd name="connsiteX24" fmla="*/ 5657850 w 6800850"/>
              <a:gd name="connsiteY24" fmla="*/ 28575 h 2152650"/>
              <a:gd name="connsiteX25" fmla="*/ 5886450 w 6800850"/>
              <a:gd name="connsiteY25" fmla="*/ 104775 h 2152650"/>
              <a:gd name="connsiteX26" fmla="*/ 6115050 w 6800850"/>
              <a:gd name="connsiteY26" fmla="*/ 257175 h 2152650"/>
              <a:gd name="connsiteX27" fmla="*/ 6391275 w 6800850"/>
              <a:gd name="connsiteY27" fmla="*/ 495300 h 2152650"/>
              <a:gd name="connsiteX28" fmla="*/ 6800850 w 6800850"/>
              <a:gd name="connsiteY28" fmla="*/ 771525 h 2152650"/>
              <a:gd name="connsiteX29" fmla="*/ 6791325 w 6800850"/>
              <a:gd name="connsiteY29" fmla="*/ 1047750 h 2152650"/>
              <a:gd name="connsiteX30" fmla="*/ 6591300 w 6800850"/>
              <a:gd name="connsiteY30" fmla="*/ 895350 h 2152650"/>
              <a:gd name="connsiteX31" fmla="*/ 6086475 w 6800850"/>
              <a:gd name="connsiteY31" fmla="*/ 466725 h 2152650"/>
              <a:gd name="connsiteX32" fmla="*/ 5857875 w 6800850"/>
              <a:gd name="connsiteY32" fmla="*/ 295275 h 2152650"/>
              <a:gd name="connsiteX33" fmla="*/ 5715000 w 6800850"/>
              <a:gd name="connsiteY33" fmla="*/ 209550 h 2152650"/>
              <a:gd name="connsiteX34" fmla="*/ 5543550 w 6800850"/>
              <a:gd name="connsiteY34" fmla="*/ 171450 h 2152650"/>
              <a:gd name="connsiteX35" fmla="*/ 5257800 w 6800850"/>
              <a:gd name="connsiteY35" fmla="*/ 190500 h 2152650"/>
              <a:gd name="connsiteX36" fmla="*/ 5019675 w 6800850"/>
              <a:gd name="connsiteY36" fmla="*/ 200025 h 2152650"/>
              <a:gd name="connsiteX37" fmla="*/ 4838700 w 6800850"/>
              <a:gd name="connsiteY37" fmla="*/ 333375 h 2152650"/>
              <a:gd name="connsiteX38" fmla="*/ 4524375 w 6800850"/>
              <a:gd name="connsiteY38" fmla="*/ 685800 h 2152650"/>
              <a:gd name="connsiteX39" fmla="*/ 4295775 w 6800850"/>
              <a:gd name="connsiteY39" fmla="*/ 962025 h 2152650"/>
              <a:gd name="connsiteX40" fmla="*/ 4105275 w 6800850"/>
              <a:gd name="connsiteY40" fmla="*/ 1200150 h 2152650"/>
              <a:gd name="connsiteX41" fmla="*/ 3819525 w 6800850"/>
              <a:gd name="connsiteY41" fmla="*/ 1552575 h 2152650"/>
              <a:gd name="connsiteX42" fmla="*/ 3619500 w 6800850"/>
              <a:gd name="connsiteY42" fmla="*/ 1771650 h 2152650"/>
              <a:gd name="connsiteX43" fmla="*/ 3438525 w 6800850"/>
              <a:gd name="connsiteY43" fmla="*/ 2057400 h 2152650"/>
              <a:gd name="connsiteX44" fmla="*/ 3343275 w 6800850"/>
              <a:gd name="connsiteY44" fmla="*/ 2143125 h 2152650"/>
              <a:gd name="connsiteX45" fmla="*/ 3314700 w 6800850"/>
              <a:gd name="connsiteY45" fmla="*/ 2152650 h 2152650"/>
              <a:gd name="connsiteX46" fmla="*/ 3162300 w 6800850"/>
              <a:gd name="connsiteY46" fmla="*/ 2085975 h 2152650"/>
              <a:gd name="connsiteX47" fmla="*/ 2905125 w 6800850"/>
              <a:gd name="connsiteY47" fmla="*/ 1838325 h 2152650"/>
              <a:gd name="connsiteX48" fmla="*/ 2600325 w 6800850"/>
              <a:gd name="connsiteY48" fmla="*/ 1657350 h 2152650"/>
              <a:gd name="connsiteX49" fmla="*/ 2286000 w 6800850"/>
              <a:gd name="connsiteY49" fmla="*/ 1362075 h 2152650"/>
              <a:gd name="connsiteX50" fmla="*/ 1924050 w 6800850"/>
              <a:gd name="connsiteY50" fmla="*/ 1085850 h 2152650"/>
              <a:gd name="connsiteX51" fmla="*/ 1657350 w 6800850"/>
              <a:gd name="connsiteY51" fmla="*/ 971550 h 2152650"/>
              <a:gd name="connsiteX52" fmla="*/ 1419225 w 6800850"/>
              <a:gd name="connsiteY52" fmla="*/ 885825 h 2152650"/>
              <a:gd name="connsiteX53" fmla="*/ 1171575 w 6800850"/>
              <a:gd name="connsiteY53" fmla="*/ 866775 h 2152650"/>
              <a:gd name="connsiteX54" fmla="*/ 942975 w 6800850"/>
              <a:gd name="connsiteY54" fmla="*/ 933450 h 2152650"/>
              <a:gd name="connsiteX55" fmla="*/ 752475 w 6800850"/>
              <a:gd name="connsiteY55" fmla="*/ 1076325 h 2152650"/>
              <a:gd name="connsiteX56" fmla="*/ 590550 w 6800850"/>
              <a:gd name="connsiteY56" fmla="*/ 1200150 h 2152650"/>
              <a:gd name="connsiteX57" fmla="*/ 342900 w 6800850"/>
              <a:gd name="connsiteY57" fmla="*/ 1476375 h 2152650"/>
              <a:gd name="connsiteX58" fmla="*/ 0 w 6800850"/>
              <a:gd name="connsiteY58" fmla="*/ 1857375 h 2152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800850" h="2152650">
                <a:moveTo>
                  <a:pt x="0" y="1390650"/>
                </a:moveTo>
                <a:lnTo>
                  <a:pt x="247650" y="1152525"/>
                </a:lnTo>
                <a:lnTo>
                  <a:pt x="542925" y="866775"/>
                </a:lnTo>
                <a:lnTo>
                  <a:pt x="866775" y="695325"/>
                </a:lnTo>
                <a:lnTo>
                  <a:pt x="1104900" y="609600"/>
                </a:lnTo>
                <a:lnTo>
                  <a:pt x="1390650" y="590550"/>
                </a:lnTo>
                <a:lnTo>
                  <a:pt x="1704975" y="714375"/>
                </a:lnTo>
                <a:lnTo>
                  <a:pt x="1962150" y="828675"/>
                </a:lnTo>
                <a:lnTo>
                  <a:pt x="2228850" y="1009650"/>
                </a:lnTo>
                <a:lnTo>
                  <a:pt x="2552700" y="1219200"/>
                </a:lnTo>
                <a:lnTo>
                  <a:pt x="2743200" y="1371600"/>
                </a:lnTo>
                <a:lnTo>
                  <a:pt x="2971800" y="1524000"/>
                </a:lnTo>
                <a:lnTo>
                  <a:pt x="3067050" y="1600200"/>
                </a:lnTo>
                <a:lnTo>
                  <a:pt x="3228975" y="1676400"/>
                </a:lnTo>
                <a:lnTo>
                  <a:pt x="3305175" y="1657350"/>
                </a:lnTo>
                <a:lnTo>
                  <a:pt x="3381375" y="1581150"/>
                </a:lnTo>
                <a:lnTo>
                  <a:pt x="3552825" y="1409700"/>
                </a:lnTo>
                <a:lnTo>
                  <a:pt x="4076700" y="904875"/>
                </a:lnTo>
                <a:lnTo>
                  <a:pt x="4400550" y="523875"/>
                </a:lnTo>
                <a:lnTo>
                  <a:pt x="4686300" y="238125"/>
                </a:lnTo>
                <a:lnTo>
                  <a:pt x="4800600" y="114300"/>
                </a:lnTo>
                <a:lnTo>
                  <a:pt x="4867275" y="66675"/>
                </a:lnTo>
                <a:lnTo>
                  <a:pt x="5048250" y="19050"/>
                </a:lnTo>
                <a:lnTo>
                  <a:pt x="5353050" y="0"/>
                </a:lnTo>
                <a:lnTo>
                  <a:pt x="5657850" y="28575"/>
                </a:lnTo>
                <a:lnTo>
                  <a:pt x="5886450" y="104775"/>
                </a:lnTo>
                <a:lnTo>
                  <a:pt x="6115050" y="257175"/>
                </a:lnTo>
                <a:lnTo>
                  <a:pt x="6391275" y="495300"/>
                </a:lnTo>
                <a:lnTo>
                  <a:pt x="6800850" y="771525"/>
                </a:lnTo>
                <a:lnTo>
                  <a:pt x="6791325" y="1047750"/>
                </a:lnTo>
                <a:lnTo>
                  <a:pt x="6591300" y="895350"/>
                </a:lnTo>
                <a:lnTo>
                  <a:pt x="6086475" y="466725"/>
                </a:lnTo>
                <a:lnTo>
                  <a:pt x="5857875" y="295275"/>
                </a:lnTo>
                <a:lnTo>
                  <a:pt x="5715000" y="209550"/>
                </a:lnTo>
                <a:lnTo>
                  <a:pt x="5543550" y="171450"/>
                </a:lnTo>
                <a:lnTo>
                  <a:pt x="5257800" y="190500"/>
                </a:lnTo>
                <a:lnTo>
                  <a:pt x="5019675" y="200025"/>
                </a:lnTo>
                <a:lnTo>
                  <a:pt x="4838700" y="333375"/>
                </a:lnTo>
                <a:lnTo>
                  <a:pt x="4524375" y="685800"/>
                </a:lnTo>
                <a:lnTo>
                  <a:pt x="4295775" y="962025"/>
                </a:lnTo>
                <a:lnTo>
                  <a:pt x="4105275" y="1200150"/>
                </a:lnTo>
                <a:lnTo>
                  <a:pt x="3819525" y="1552575"/>
                </a:lnTo>
                <a:lnTo>
                  <a:pt x="3619500" y="1771650"/>
                </a:lnTo>
                <a:lnTo>
                  <a:pt x="3438525" y="2057400"/>
                </a:lnTo>
                <a:lnTo>
                  <a:pt x="3343275" y="2143125"/>
                </a:lnTo>
                <a:lnTo>
                  <a:pt x="3314700" y="2152650"/>
                </a:lnTo>
                <a:lnTo>
                  <a:pt x="3162300" y="2085975"/>
                </a:lnTo>
                <a:lnTo>
                  <a:pt x="2905125" y="1838325"/>
                </a:lnTo>
                <a:lnTo>
                  <a:pt x="2600325" y="1657350"/>
                </a:lnTo>
                <a:lnTo>
                  <a:pt x="2286000" y="1362075"/>
                </a:lnTo>
                <a:lnTo>
                  <a:pt x="1924050" y="1085850"/>
                </a:lnTo>
                <a:lnTo>
                  <a:pt x="1657350" y="971550"/>
                </a:lnTo>
                <a:lnTo>
                  <a:pt x="1419225" y="885825"/>
                </a:lnTo>
                <a:lnTo>
                  <a:pt x="1171575" y="866775"/>
                </a:lnTo>
                <a:lnTo>
                  <a:pt x="942975" y="933450"/>
                </a:lnTo>
                <a:lnTo>
                  <a:pt x="752475" y="1076325"/>
                </a:lnTo>
                <a:lnTo>
                  <a:pt x="590550" y="1200150"/>
                </a:lnTo>
                <a:lnTo>
                  <a:pt x="342900" y="1476375"/>
                </a:lnTo>
                <a:lnTo>
                  <a:pt x="0" y="1857375"/>
                </a:lnTo>
              </a:path>
            </a:pathLst>
          </a:custGeom>
          <a:solidFill>
            <a:schemeClr val="bg1">
              <a:lumMod val="75000"/>
            </a:schemeClr>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Freeform 6"/>
          <p:cNvSpPr/>
          <p:nvPr/>
        </p:nvSpPr>
        <p:spPr bwMode="auto">
          <a:xfrm>
            <a:off x="1721268" y="2769544"/>
            <a:ext cx="6810375" cy="1946370"/>
          </a:xfrm>
          <a:custGeom>
            <a:avLst/>
            <a:gdLst>
              <a:gd name="connsiteX0" fmla="*/ 0 w 6810375"/>
              <a:gd name="connsiteY0" fmla="*/ 1438275 h 1687512"/>
              <a:gd name="connsiteX1" fmla="*/ 285750 w 6810375"/>
              <a:gd name="connsiteY1" fmla="*/ 1133475 h 1687512"/>
              <a:gd name="connsiteX2" fmla="*/ 600075 w 6810375"/>
              <a:gd name="connsiteY2" fmla="*/ 838200 h 1687512"/>
              <a:gd name="connsiteX3" fmla="*/ 895350 w 6810375"/>
              <a:gd name="connsiteY3" fmla="*/ 695325 h 1687512"/>
              <a:gd name="connsiteX4" fmla="*/ 1181100 w 6810375"/>
              <a:gd name="connsiteY4" fmla="*/ 609600 h 1687512"/>
              <a:gd name="connsiteX5" fmla="*/ 1476375 w 6810375"/>
              <a:gd name="connsiteY5" fmla="*/ 638175 h 1687512"/>
              <a:gd name="connsiteX6" fmla="*/ 1857375 w 6810375"/>
              <a:gd name="connsiteY6" fmla="*/ 781050 h 1687512"/>
              <a:gd name="connsiteX7" fmla="*/ 2209800 w 6810375"/>
              <a:gd name="connsiteY7" fmla="*/ 990600 h 1687512"/>
              <a:gd name="connsiteX8" fmla="*/ 2505075 w 6810375"/>
              <a:gd name="connsiteY8" fmla="*/ 1200150 h 1687512"/>
              <a:gd name="connsiteX9" fmla="*/ 2819400 w 6810375"/>
              <a:gd name="connsiteY9" fmla="*/ 1409700 h 1687512"/>
              <a:gd name="connsiteX10" fmla="*/ 3267075 w 6810375"/>
              <a:gd name="connsiteY10" fmla="*/ 1676400 h 1687512"/>
              <a:gd name="connsiteX11" fmla="*/ 3505200 w 6810375"/>
              <a:gd name="connsiteY11" fmla="*/ 1476375 h 1687512"/>
              <a:gd name="connsiteX12" fmla="*/ 3990975 w 6810375"/>
              <a:gd name="connsiteY12" fmla="*/ 990600 h 1687512"/>
              <a:gd name="connsiteX13" fmla="*/ 4543425 w 6810375"/>
              <a:gd name="connsiteY13" fmla="*/ 400050 h 1687512"/>
              <a:gd name="connsiteX14" fmla="*/ 4876800 w 6810375"/>
              <a:gd name="connsiteY14" fmla="*/ 85725 h 1687512"/>
              <a:gd name="connsiteX15" fmla="*/ 5248275 w 6810375"/>
              <a:gd name="connsiteY15" fmla="*/ 9525 h 1687512"/>
              <a:gd name="connsiteX16" fmla="*/ 5629275 w 6810375"/>
              <a:gd name="connsiteY16" fmla="*/ 28575 h 1687512"/>
              <a:gd name="connsiteX17" fmla="*/ 5962650 w 6810375"/>
              <a:gd name="connsiteY17" fmla="*/ 171450 h 1687512"/>
              <a:gd name="connsiteX18" fmla="*/ 6438900 w 6810375"/>
              <a:gd name="connsiteY18" fmla="*/ 514350 h 1687512"/>
              <a:gd name="connsiteX19" fmla="*/ 6810375 w 6810375"/>
              <a:gd name="connsiteY19" fmla="*/ 771525 h 168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10375" h="1687512">
                <a:moveTo>
                  <a:pt x="0" y="1438275"/>
                </a:moveTo>
                <a:cubicBezTo>
                  <a:pt x="92869" y="1335881"/>
                  <a:pt x="185738" y="1233487"/>
                  <a:pt x="285750" y="1133475"/>
                </a:cubicBezTo>
                <a:cubicBezTo>
                  <a:pt x="385762" y="1033463"/>
                  <a:pt x="498475" y="911225"/>
                  <a:pt x="600075" y="838200"/>
                </a:cubicBezTo>
                <a:cubicBezTo>
                  <a:pt x="701675" y="765175"/>
                  <a:pt x="798513" y="733425"/>
                  <a:pt x="895350" y="695325"/>
                </a:cubicBezTo>
                <a:cubicBezTo>
                  <a:pt x="992188" y="657225"/>
                  <a:pt x="1084262" y="619125"/>
                  <a:pt x="1181100" y="609600"/>
                </a:cubicBezTo>
                <a:cubicBezTo>
                  <a:pt x="1277938" y="600075"/>
                  <a:pt x="1363663" y="609600"/>
                  <a:pt x="1476375" y="638175"/>
                </a:cubicBezTo>
                <a:cubicBezTo>
                  <a:pt x="1589087" y="666750"/>
                  <a:pt x="1735138" y="722313"/>
                  <a:pt x="1857375" y="781050"/>
                </a:cubicBezTo>
                <a:cubicBezTo>
                  <a:pt x="1979613" y="839788"/>
                  <a:pt x="2101850" y="920750"/>
                  <a:pt x="2209800" y="990600"/>
                </a:cubicBezTo>
                <a:cubicBezTo>
                  <a:pt x="2317750" y="1060450"/>
                  <a:pt x="2403475" y="1130300"/>
                  <a:pt x="2505075" y="1200150"/>
                </a:cubicBezTo>
                <a:cubicBezTo>
                  <a:pt x="2606675" y="1270000"/>
                  <a:pt x="2692400" y="1330325"/>
                  <a:pt x="2819400" y="1409700"/>
                </a:cubicBezTo>
                <a:cubicBezTo>
                  <a:pt x="2946400" y="1489075"/>
                  <a:pt x="3152775" y="1665288"/>
                  <a:pt x="3267075" y="1676400"/>
                </a:cubicBezTo>
                <a:cubicBezTo>
                  <a:pt x="3381375" y="1687512"/>
                  <a:pt x="3384550" y="1590675"/>
                  <a:pt x="3505200" y="1476375"/>
                </a:cubicBezTo>
                <a:cubicBezTo>
                  <a:pt x="3625850" y="1362075"/>
                  <a:pt x="3817938" y="1169988"/>
                  <a:pt x="3990975" y="990600"/>
                </a:cubicBezTo>
                <a:cubicBezTo>
                  <a:pt x="4164013" y="811213"/>
                  <a:pt x="4395788" y="550862"/>
                  <a:pt x="4543425" y="400050"/>
                </a:cubicBezTo>
                <a:cubicBezTo>
                  <a:pt x="4691062" y="249238"/>
                  <a:pt x="4759325" y="150813"/>
                  <a:pt x="4876800" y="85725"/>
                </a:cubicBezTo>
                <a:cubicBezTo>
                  <a:pt x="4994275" y="20637"/>
                  <a:pt x="5122863" y="19050"/>
                  <a:pt x="5248275" y="9525"/>
                </a:cubicBezTo>
                <a:cubicBezTo>
                  <a:pt x="5373688" y="0"/>
                  <a:pt x="5510213" y="1588"/>
                  <a:pt x="5629275" y="28575"/>
                </a:cubicBezTo>
                <a:cubicBezTo>
                  <a:pt x="5748337" y="55562"/>
                  <a:pt x="5827713" y="90488"/>
                  <a:pt x="5962650" y="171450"/>
                </a:cubicBezTo>
                <a:cubicBezTo>
                  <a:pt x="6097588" y="252413"/>
                  <a:pt x="6297613" y="414338"/>
                  <a:pt x="6438900" y="514350"/>
                </a:cubicBezTo>
                <a:cubicBezTo>
                  <a:pt x="6580188" y="614363"/>
                  <a:pt x="6695281" y="692944"/>
                  <a:pt x="6810375" y="771525"/>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Freeform 7"/>
          <p:cNvSpPr/>
          <p:nvPr/>
        </p:nvSpPr>
        <p:spPr bwMode="auto">
          <a:xfrm>
            <a:off x="1721268" y="3077154"/>
            <a:ext cx="6810375" cy="1946370"/>
          </a:xfrm>
          <a:custGeom>
            <a:avLst/>
            <a:gdLst>
              <a:gd name="connsiteX0" fmla="*/ 0 w 6810375"/>
              <a:gd name="connsiteY0" fmla="*/ 1438275 h 1687512"/>
              <a:gd name="connsiteX1" fmla="*/ 285750 w 6810375"/>
              <a:gd name="connsiteY1" fmla="*/ 1133475 h 1687512"/>
              <a:gd name="connsiteX2" fmla="*/ 600075 w 6810375"/>
              <a:gd name="connsiteY2" fmla="*/ 838200 h 1687512"/>
              <a:gd name="connsiteX3" fmla="*/ 895350 w 6810375"/>
              <a:gd name="connsiteY3" fmla="*/ 695325 h 1687512"/>
              <a:gd name="connsiteX4" fmla="*/ 1181100 w 6810375"/>
              <a:gd name="connsiteY4" fmla="*/ 609600 h 1687512"/>
              <a:gd name="connsiteX5" fmla="*/ 1476375 w 6810375"/>
              <a:gd name="connsiteY5" fmla="*/ 638175 h 1687512"/>
              <a:gd name="connsiteX6" fmla="*/ 1857375 w 6810375"/>
              <a:gd name="connsiteY6" fmla="*/ 781050 h 1687512"/>
              <a:gd name="connsiteX7" fmla="*/ 2209800 w 6810375"/>
              <a:gd name="connsiteY7" fmla="*/ 990600 h 1687512"/>
              <a:gd name="connsiteX8" fmla="*/ 2505075 w 6810375"/>
              <a:gd name="connsiteY8" fmla="*/ 1200150 h 1687512"/>
              <a:gd name="connsiteX9" fmla="*/ 2819400 w 6810375"/>
              <a:gd name="connsiteY9" fmla="*/ 1409700 h 1687512"/>
              <a:gd name="connsiteX10" fmla="*/ 3267075 w 6810375"/>
              <a:gd name="connsiteY10" fmla="*/ 1676400 h 1687512"/>
              <a:gd name="connsiteX11" fmla="*/ 3505200 w 6810375"/>
              <a:gd name="connsiteY11" fmla="*/ 1476375 h 1687512"/>
              <a:gd name="connsiteX12" fmla="*/ 3990975 w 6810375"/>
              <a:gd name="connsiteY12" fmla="*/ 990600 h 1687512"/>
              <a:gd name="connsiteX13" fmla="*/ 4543425 w 6810375"/>
              <a:gd name="connsiteY13" fmla="*/ 400050 h 1687512"/>
              <a:gd name="connsiteX14" fmla="*/ 4876800 w 6810375"/>
              <a:gd name="connsiteY14" fmla="*/ 85725 h 1687512"/>
              <a:gd name="connsiteX15" fmla="*/ 5248275 w 6810375"/>
              <a:gd name="connsiteY15" fmla="*/ 9525 h 1687512"/>
              <a:gd name="connsiteX16" fmla="*/ 5629275 w 6810375"/>
              <a:gd name="connsiteY16" fmla="*/ 28575 h 1687512"/>
              <a:gd name="connsiteX17" fmla="*/ 5962650 w 6810375"/>
              <a:gd name="connsiteY17" fmla="*/ 171450 h 1687512"/>
              <a:gd name="connsiteX18" fmla="*/ 6438900 w 6810375"/>
              <a:gd name="connsiteY18" fmla="*/ 514350 h 1687512"/>
              <a:gd name="connsiteX19" fmla="*/ 6810375 w 6810375"/>
              <a:gd name="connsiteY19" fmla="*/ 771525 h 168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10375" h="1687512">
                <a:moveTo>
                  <a:pt x="0" y="1438275"/>
                </a:moveTo>
                <a:cubicBezTo>
                  <a:pt x="92869" y="1335881"/>
                  <a:pt x="185738" y="1233487"/>
                  <a:pt x="285750" y="1133475"/>
                </a:cubicBezTo>
                <a:cubicBezTo>
                  <a:pt x="385762" y="1033463"/>
                  <a:pt x="498475" y="911225"/>
                  <a:pt x="600075" y="838200"/>
                </a:cubicBezTo>
                <a:cubicBezTo>
                  <a:pt x="701675" y="765175"/>
                  <a:pt x="798513" y="733425"/>
                  <a:pt x="895350" y="695325"/>
                </a:cubicBezTo>
                <a:cubicBezTo>
                  <a:pt x="992188" y="657225"/>
                  <a:pt x="1084262" y="619125"/>
                  <a:pt x="1181100" y="609600"/>
                </a:cubicBezTo>
                <a:cubicBezTo>
                  <a:pt x="1277938" y="600075"/>
                  <a:pt x="1363663" y="609600"/>
                  <a:pt x="1476375" y="638175"/>
                </a:cubicBezTo>
                <a:cubicBezTo>
                  <a:pt x="1589087" y="666750"/>
                  <a:pt x="1735138" y="722313"/>
                  <a:pt x="1857375" y="781050"/>
                </a:cubicBezTo>
                <a:cubicBezTo>
                  <a:pt x="1979613" y="839788"/>
                  <a:pt x="2101850" y="920750"/>
                  <a:pt x="2209800" y="990600"/>
                </a:cubicBezTo>
                <a:cubicBezTo>
                  <a:pt x="2317750" y="1060450"/>
                  <a:pt x="2403475" y="1130300"/>
                  <a:pt x="2505075" y="1200150"/>
                </a:cubicBezTo>
                <a:cubicBezTo>
                  <a:pt x="2606675" y="1270000"/>
                  <a:pt x="2692400" y="1330325"/>
                  <a:pt x="2819400" y="1409700"/>
                </a:cubicBezTo>
                <a:cubicBezTo>
                  <a:pt x="2946400" y="1489075"/>
                  <a:pt x="3152775" y="1665288"/>
                  <a:pt x="3267075" y="1676400"/>
                </a:cubicBezTo>
                <a:cubicBezTo>
                  <a:pt x="3381375" y="1687512"/>
                  <a:pt x="3384550" y="1590675"/>
                  <a:pt x="3505200" y="1476375"/>
                </a:cubicBezTo>
                <a:cubicBezTo>
                  <a:pt x="3625850" y="1362075"/>
                  <a:pt x="3817938" y="1169988"/>
                  <a:pt x="3990975" y="990600"/>
                </a:cubicBezTo>
                <a:cubicBezTo>
                  <a:pt x="4164013" y="811213"/>
                  <a:pt x="4395788" y="550862"/>
                  <a:pt x="4543425" y="400050"/>
                </a:cubicBezTo>
                <a:cubicBezTo>
                  <a:pt x="4691062" y="249238"/>
                  <a:pt x="4759325" y="150813"/>
                  <a:pt x="4876800" y="85725"/>
                </a:cubicBezTo>
                <a:cubicBezTo>
                  <a:pt x="4994275" y="20637"/>
                  <a:pt x="5122863" y="19050"/>
                  <a:pt x="5248275" y="9525"/>
                </a:cubicBezTo>
                <a:cubicBezTo>
                  <a:pt x="5373688" y="0"/>
                  <a:pt x="5510213" y="1588"/>
                  <a:pt x="5629275" y="28575"/>
                </a:cubicBezTo>
                <a:cubicBezTo>
                  <a:pt x="5748337" y="55562"/>
                  <a:pt x="5827713" y="90488"/>
                  <a:pt x="5962650" y="171450"/>
                </a:cubicBezTo>
                <a:cubicBezTo>
                  <a:pt x="6097588" y="252413"/>
                  <a:pt x="6297613" y="414338"/>
                  <a:pt x="6438900" y="514350"/>
                </a:cubicBezTo>
                <a:cubicBezTo>
                  <a:pt x="6580188" y="614363"/>
                  <a:pt x="6695281" y="692944"/>
                  <a:pt x="6810375" y="771525"/>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Freeform 8"/>
          <p:cNvSpPr/>
          <p:nvPr/>
        </p:nvSpPr>
        <p:spPr bwMode="auto">
          <a:xfrm>
            <a:off x="1711743" y="3791251"/>
            <a:ext cx="6810375" cy="1946370"/>
          </a:xfrm>
          <a:custGeom>
            <a:avLst/>
            <a:gdLst>
              <a:gd name="connsiteX0" fmla="*/ 0 w 6810375"/>
              <a:gd name="connsiteY0" fmla="*/ 1438275 h 1687512"/>
              <a:gd name="connsiteX1" fmla="*/ 285750 w 6810375"/>
              <a:gd name="connsiteY1" fmla="*/ 1133475 h 1687512"/>
              <a:gd name="connsiteX2" fmla="*/ 600075 w 6810375"/>
              <a:gd name="connsiteY2" fmla="*/ 838200 h 1687512"/>
              <a:gd name="connsiteX3" fmla="*/ 895350 w 6810375"/>
              <a:gd name="connsiteY3" fmla="*/ 695325 h 1687512"/>
              <a:gd name="connsiteX4" fmla="*/ 1181100 w 6810375"/>
              <a:gd name="connsiteY4" fmla="*/ 609600 h 1687512"/>
              <a:gd name="connsiteX5" fmla="*/ 1476375 w 6810375"/>
              <a:gd name="connsiteY5" fmla="*/ 638175 h 1687512"/>
              <a:gd name="connsiteX6" fmla="*/ 1857375 w 6810375"/>
              <a:gd name="connsiteY6" fmla="*/ 781050 h 1687512"/>
              <a:gd name="connsiteX7" fmla="*/ 2209800 w 6810375"/>
              <a:gd name="connsiteY7" fmla="*/ 990600 h 1687512"/>
              <a:gd name="connsiteX8" fmla="*/ 2505075 w 6810375"/>
              <a:gd name="connsiteY8" fmla="*/ 1200150 h 1687512"/>
              <a:gd name="connsiteX9" fmla="*/ 2819400 w 6810375"/>
              <a:gd name="connsiteY9" fmla="*/ 1409700 h 1687512"/>
              <a:gd name="connsiteX10" fmla="*/ 3267075 w 6810375"/>
              <a:gd name="connsiteY10" fmla="*/ 1676400 h 1687512"/>
              <a:gd name="connsiteX11" fmla="*/ 3505200 w 6810375"/>
              <a:gd name="connsiteY11" fmla="*/ 1476375 h 1687512"/>
              <a:gd name="connsiteX12" fmla="*/ 3990975 w 6810375"/>
              <a:gd name="connsiteY12" fmla="*/ 990600 h 1687512"/>
              <a:gd name="connsiteX13" fmla="*/ 4543425 w 6810375"/>
              <a:gd name="connsiteY13" fmla="*/ 400050 h 1687512"/>
              <a:gd name="connsiteX14" fmla="*/ 4876800 w 6810375"/>
              <a:gd name="connsiteY14" fmla="*/ 85725 h 1687512"/>
              <a:gd name="connsiteX15" fmla="*/ 5248275 w 6810375"/>
              <a:gd name="connsiteY15" fmla="*/ 9525 h 1687512"/>
              <a:gd name="connsiteX16" fmla="*/ 5629275 w 6810375"/>
              <a:gd name="connsiteY16" fmla="*/ 28575 h 1687512"/>
              <a:gd name="connsiteX17" fmla="*/ 5962650 w 6810375"/>
              <a:gd name="connsiteY17" fmla="*/ 171450 h 1687512"/>
              <a:gd name="connsiteX18" fmla="*/ 6438900 w 6810375"/>
              <a:gd name="connsiteY18" fmla="*/ 514350 h 1687512"/>
              <a:gd name="connsiteX19" fmla="*/ 6810375 w 6810375"/>
              <a:gd name="connsiteY19" fmla="*/ 771525 h 168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10375" h="1687512">
                <a:moveTo>
                  <a:pt x="0" y="1438275"/>
                </a:moveTo>
                <a:cubicBezTo>
                  <a:pt x="92869" y="1335881"/>
                  <a:pt x="185738" y="1233487"/>
                  <a:pt x="285750" y="1133475"/>
                </a:cubicBezTo>
                <a:cubicBezTo>
                  <a:pt x="385762" y="1033463"/>
                  <a:pt x="498475" y="911225"/>
                  <a:pt x="600075" y="838200"/>
                </a:cubicBezTo>
                <a:cubicBezTo>
                  <a:pt x="701675" y="765175"/>
                  <a:pt x="798513" y="733425"/>
                  <a:pt x="895350" y="695325"/>
                </a:cubicBezTo>
                <a:cubicBezTo>
                  <a:pt x="992188" y="657225"/>
                  <a:pt x="1084262" y="619125"/>
                  <a:pt x="1181100" y="609600"/>
                </a:cubicBezTo>
                <a:cubicBezTo>
                  <a:pt x="1277938" y="600075"/>
                  <a:pt x="1363663" y="609600"/>
                  <a:pt x="1476375" y="638175"/>
                </a:cubicBezTo>
                <a:cubicBezTo>
                  <a:pt x="1589087" y="666750"/>
                  <a:pt x="1735138" y="722313"/>
                  <a:pt x="1857375" y="781050"/>
                </a:cubicBezTo>
                <a:cubicBezTo>
                  <a:pt x="1979613" y="839788"/>
                  <a:pt x="2101850" y="920750"/>
                  <a:pt x="2209800" y="990600"/>
                </a:cubicBezTo>
                <a:cubicBezTo>
                  <a:pt x="2317750" y="1060450"/>
                  <a:pt x="2403475" y="1130300"/>
                  <a:pt x="2505075" y="1200150"/>
                </a:cubicBezTo>
                <a:cubicBezTo>
                  <a:pt x="2606675" y="1270000"/>
                  <a:pt x="2692400" y="1330325"/>
                  <a:pt x="2819400" y="1409700"/>
                </a:cubicBezTo>
                <a:cubicBezTo>
                  <a:pt x="2946400" y="1489075"/>
                  <a:pt x="3152775" y="1665288"/>
                  <a:pt x="3267075" y="1676400"/>
                </a:cubicBezTo>
                <a:cubicBezTo>
                  <a:pt x="3381375" y="1687512"/>
                  <a:pt x="3384550" y="1590675"/>
                  <a:pt x="3505200" y="1476375"/>
                </a:cubicBezTo>
                <a:cubicBezTo>
                  <a:pt x="3625850" y="1362075"/>
                  <a:pt x="3817938" y="1169988"/>
                  <a:pt x="3990975" y="990600"/>
                </a:cubicBezTo>
                <a:cubicBezTo>
                  <a:pt x="4164013" y="811213"/>
                  <a:pt x="4395788" y="550862"/>
                  <a:pt x="4543425" y="400050"/>
                </a:cubicBezTo>
                <a:cubicBezTo>
                  <a:pt x="4691062" y="249238"/>
                  <a:pt x="4759325" y="150813"/>
                  <a:pt x="4876800" y="85725"/>
                </a:cubicBezTo>
                <a:cubicBezTo>
                  <a:pt x="4994275" y="20637"/>
                  <a:pt x="5122863" y="19050"/>
                  <a:pt x="5248275" y="9525"/>
                </a:cubicBezTo>
                <a:cubicBezTo>
                  <a:pt x="5373688" y="0"/>
                  <a:pt x="5510213" y="1588"/>
                  <a:pt x="5629275" y="28575"/>
                </a:cubicBezTo>
                <a:cubicBezTo>
                  <a:pt x="5748337" y="55562"/>
                  <a:pt x="5827713" y="90488"/>
                  <a:pt x="5962650" y="171450"/>
                </a:cubicBezTo>
                <a:cubicBezTo>
                  <a:pt x="6097588" y="252413"/>
                  <a:pt x="6297613" y="414338"/>
                  <a:pt x="6438900" y="514350"/>
                </a:cubicBezTo>
                <a:cubicBezTo>
                  <a:pt x="6580188" y="614363"/>
                  <a:pt x="6695281" y="692944"/>
                  <a:pt x="6810375" y="771525"/>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Freeform 9"/>
          <p:cNvSpPr/>
          <p:nvPr/>
        </p:nvSpPr>
        <p:spPr bwMode="auto">
          <a:xfrm>
            <a:off x="1740318" y="3999985"/>
            <a:ext cx="6810375" cy="2274122"/>
          </a:xfrm>
          <a:custGeom>
            <a:avLst/>
            <a:gdLst>
              <a:gd name="connsiteX0" fmla="*/ 0 w 6810375"/>
              <a:gd name="connsiteY0" fmla="*/ 1438275 h 1687512"/>
              <a:gd name="connsiteX1" fmla="*/ 285750 w 6810375"/>
              <a:gd name="connsiteY1" fmla="*/ 1133475 h 1687512"/>
              <a:gd name="connsiteX2" fmla="*/ 600075 w 6810375"/>
              <a:gd name="connsiteY2" fmla="*/ 838200 h 1687512"/>
              <a:gd name="connsiteX3" fmla="*/ 895350 w 6810375"/>
              <a:gd name="connsiteY3" fmla="*/ 695325 h 1687512"/>
              <a:gd name="connsiteX4" fmla="*/ 1181100 w 6810375"/>
              <a:gd name="connsiteY4" fmla="*/ 609600 h 1687512"/>
              <a:gd name="connsiteX5" fmla="*/ 1476375 w 6810375"/>
              <a:gd name="connsiteY5" fmla="*/ 638175 h 1687512"/>
              <a:gd name="connsiteX6" fmla="*/ 1857375 w 6810375"/>
              <a:gd name="connsiteY6" fmla="*/ 781050 h 1687512"/>
              <a:gd name="connsiteX7" fmla="*/ 2209800 w 6810375"/>
              <a:gd name="connsiteY7" fmla="*/ 990600 h 1687512"/>
              <a:gd name="connsiteX8" fmla="*/ 2505075 w 6810375"/>
              <a:gd name="connsiteY8" fmla="*/ 1200150 h 1687512"/>
              <a:gd name="connsiteX9" fmla="*/ 2819400 w 6810375"/>
              <a:gd name="connsiteY9" fmla="*/ 1409700 h 1687512"/>
              <a:gd name="connsiteX10" fmla="*/ 3267075 w 6810375"/>
              <a:gd name="connsiteY10" fmla="*/ 1676400 h 1687512"/>
              <a:gd name="connsiteX11" fmla="*/ 3505200 w 6810375"/>
              <a:gd name="connsiteY11" fmla="*/ 1476375 h 1687512"/>
              <a:gd name="connsiteX12" fmla="*/ 3990975 w 6810375"/>
              <a:gd name="connsiteY12" fmla="*/ 990600 h 1687512"/>
              <a:gd name="connsiteX13" fmla="*/ 4543425 w 6810375"/>
              <a:gd name="connsiteY13" fmla="*/ 400050 h 1687512"/>
              <a:gd name="connsiteX14" fmla="*/ 4876800 w 6810375"/>
              <a:gd name="connsiteY14" fmla="*/ 85725 h 1687512"/>
              <a:gd name="connsiteX15" fmla="*/ 5248275 w 6810375"/>
              <a:gd name="connsiteY15" fmla="*/ 9525 h 1687512"/>
              <a:gd name="connsiteX16" fmla="*/ 5629275 w 6810375"/>
              <a:gd name="connsiteY16" fmla="*/ 28575 h 1687512"/>
              <a:gd name="connsiteX17" fmla="*/ 5962650 w 6810375"/>
              <a:gd name="connsiteY17" fmla="*/ 171450 h 1687512"/>
              <a:gd name="connsiteX18" fmla="*/ 6438900 w 6810375"/>
              <a:gd name="connsiteY18" fmla="*/ 514350 h 1687512"/>
              <a:gd name="connsiteX19" fmla="*/ 6810375 w 6810375"/>
              <a:gd name="connsiteY19" fmla="*/ 771525 h 168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10375" h="1687512">
                <a:moveTo>
                  <a:pt x="0" y="1438275"/>
                </a:moveTo>
                <a:cubicBezTo>
                  <a:pt x="92869" y="1335881"/>
                  <a:pt x="185738" y="1233487"/>
                  <a:pt x="285750" y="1133475"/>
                </a:cubicBezTo>
                <a:cubicBezTo>
                  <a:pt x="385762" y="1033463"/>
                  <a:pt x="498475" y="911225"/>
                  <a:pt x="600075" y="838200"/>
                </a:cubicBezTo>
                <a:cubicBezTo>
                  <a:pt x="701675" y="765175"/>
                  <a:pt x="798513" y="733425"/>
                  <a:pt x="895350" y="695325"/>
                </a:cubicBezTo>
                <a:cubicBezTo>
                  <a:pt x="992188" y="657225"/>
                  <a:pt x="1084262" y="619125"/>
                  <a:pt x="1181100" y="609600"/>
                </a:cubicBezTo>
                <a:cubicBezTo>
                  <a:pt x="1277938" y="600075"/>
                  <a:pt x="1363663" y="609600"/>
                  <a:pt x="1476375" y="638175"/>
                </a:cubicBezTo>
                <a:cubicBezTo>
                  <a:pt x="1589087" y="666750"/>
                  <a:pt x="1735138" y="722313"/>
                  <a:pt x="1857375" y="781050"/>
                </a:cubicBezTo>
                <a:cubicBezTo>
                  <a:pt x="1979613" y="839788"/>
                  <a:pt x="2101850" y="920750"/>
                  <a:pt x="2209800" y="990600"/>
                </a:cubicBezTo>
                <a:cubicBezTo>
                  <a:pt x="2317750" y="1060450"/>
                  <a:pt x="2403475" y="1130300"/>
                  <a:pt x="2505075" y="1200150"/>
                </a:cubicBezTo>
                <a:cubicBezTo>
                  <a:pt x="2606675" y="1270000"/>
                  <a:pt x="2692400" y="1330325"/>
                  <a:pt x="2819400" y="1409700"/>
                </a:cubicBezTo>
                <a:cubicBezTo>
                  <a:pt x="2946400" y="1489075"/>
                  <a:pt x="3152775" y="1665288"/>
                  <a:pt x="3267075" y="1676400"/>
                </a:cubicBezTo>
                <a:cubicBezTo>
                  <a:pt x="3381375" y="1687512"/>
                  <a:pt x="3384550" y="1590675"/>
                  <a:pt x="3505200" y="1476375"/>
                </a:cubicBezTo>
                <a:cubicBezTo>
                  <a:pt x="3625850" y="1362075"/>
                  <a:pt x="3817938" y="1169988"/>
                  <a:pt x="3990975" y="990600"/>
                </a:cubicBezTo>
                <a:cubicBezTo>
                  <a:pt x="4164013" y="811213"/>
                  <a:pt x="4395788" y="550862"/>
                  <a:pt x="4543425" y="400050"/>
                </a:cubicBezTo>
                <a:cubicBezTo>
                  <a:pt x="4691062" y="249238"/>
                  <a:pt x="4759325" y="150813"/>
                  <a:pt x="4876800" y="85725"/>
                </a:cubicBezTo>
                <a:cubicBezTo>
                  <a:pt x="4994275" y="20637"/>
                  <a:pt x="5122863" y="19050"/>
                  <a:pt x="5248275" y="9525"/>
                </a:cubicBezTo>
                <a:cubicBezTo>
                  <a:pt x="5373688" y="0"/>
                  <a:pt x="5510213" y="1588"/>
                  <a:pt x="5629275" y="28575"/>
                </a:cubicBezTo>
                <a:cubicBezTo>
                  <a:pt x="5748337" y="55562"/>
                  <a:pt x="5827713" y="90488"/>
                  <a:pt x="5962650" y="171450"/>
                </a:cubicBezTo>
                <a:cubicBezTo>
                  <a:pt x="6097588" y="252413"/>
                  <a:pt x="6297613" y="414338"/>
                  <a:pt x="6438900" y="514350"/>
                </a:cubicBezTo>
                <a:cubicBezTo>
                  <a:pt x="6580188" y="614363"/>
                  <a:pt x="6695281" y="692944"/>
                  <a:pt x="6810375" y="771525"/>
                </a:cubicBezTo>
              </a:path>
            </a:pathLst>
          </a:custGeom>
          <a:noFill/>
          <a:ln w="381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0" name="TextBox 19"/>
          <p:cNvSpPr txBox="1"/>
          <p:nvPr/>
        </p:nvSpPr>
        <p:spPr>
          <a:xfrm>
            <a:off x="852406" y="4392879"/>
            <a:ext cx="857927" cy="390487"/>
          </a:xfrm>
          <a:prstGeom prst="rect">
            <a:avLst/>
          </a:prstGeom>
          <a:noFill/>
        </p:spPr>
        <p:txBody>
          <a:bodyPr wrap="none" rtlCol="0">
            <a:spAutoFit/>
          </a:bodyPr>
          <a:lstStyle/>
          <a:p>
            <a:r>
              <a:rPr lang="en-US" sz="1600" b="1" dirty="0" smtClean="0">
                <a:latin typeface="Arial" pitchFamily="34" charset="0"/>
                <a:cs typeface="Arial" pitchFamily="34" charset="0"/>
              </a:rPr>
              <a:t>Carrier</a:t>
            </a:r>
            <a:endParaRPr lang="en-US" sz="1600" b="1" dirty="0">
              <a:latin typeface="Arial" pitchFamily="34" charset="0"/>
              <a:cs typeface="Arial" pitchFamily="34" charset="0"/>
            </a:endParaRPr>
          </a:p>
        </p:txBody>
      </p:sp>
      <p:sp>
        <p:nvSpPr>
          <p:cNvPr id="21" name="TextBox 20"/>
          <p:cNvSpPr txBox="1"/>
          <p:nvPr/>
        </p:nvSpPr>
        <p:spPr>
          <a:xfrm>
            <a:off x="772332" y="5462441"/>
            <a:ext cx="878767" cy="390487"/>
          </a:xfrm>
          <a:prstGeom prst="rect">
            <a:avLst/>
          </a:prstGeom>
          <a:noFill/>
        </p:spPr>
        <p:txBody>
          <a:bodyPr wrap="none" rtlCol="0">
            <a:spAutoFit/>
          </a:bodyPr>
          <a:lstStyle/>
          <a:p>
            <a:r>
              <a:rPr lang="en-US" sz="1600" b="1" dirty="0" smtClean="0">
                <a:latin typeface="Arial" pitchFamily="34" charset="0"/>
                <a:cs typeface="Arial" pitchFamily="34" charset="0"/>
              </a:rPr>
              <a:t>Source</a:t>
            </a:r>
            <a:endParaRPr lang="en-US" sz="1600" b="1" dirty="0">
              <a:latin typeface="Arial" pitchFamily="34" charset="0"/>
              <a:cs typeface="Arial" pitchFamily="34" charset="0"/>
            </a:endParaRPr>
          </a:p>
        </p:txBody>
      </p:sp>
      <p:grpSp>
        <p:nvGrpSpPr>
          <p:cNvPr id="38" name="Group 37"/>
          <p:cNvGrpSpPr/>
          <p:nvPr/>
        </p:nvGrpSpPr>
        <p:grpSpPr>
          <a:xfrm>
            <a:off x="3014663" y="3522809"/>
            <a:ext cx="621547" cy="1416816"/>
            <a:chOff x="3014663" y="3522809"/>
            <a:chExt cx="621547" cy="1416816"/>
          </a:xfrm>
        </p:grpSpPr>
        <p:sp>
          <p:nvSpPr>
            <p:cNvPr id="22" name="Oval 21"/>
            <p:cNvSpPr/>
            <p:nvPr/>
          </p:nvSpPr>
          <p:spPr bwMode="auto">
            <a:xfrm>
              <a:off x="3574216" y="4868121"/>
              <a:ext cx="61994" cy="71504"/>
            </a:xfrm>
            <a:prstGeom prst="ellipse">
              <a:avLst/>
            </a:prstGeom>
            <a:solidFill>
              <a:srgbClr val="0066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Freeform 23"/>
            <p:cNvSpPr/>
            <p:nvPr/>
          </p:nvSpPr>
          <p:spPr bwMode="auto">
            <a:xfrm>
              <a:off x="3578737" y="4700351"/>
              <a:ext cx="41886" cy="167538"/>
            </a:xfrm>
            <a:custGeom>
              <a:avLst/>
              <a:gdLst>
                <a:gd name="connsiteX0" fmla="*/ 36001 w 41886"/>
                <a:gd name="connsiteY0" fmla="*/ 145256 h 145256"/>
                <a:gd name="connsiteX1" fmla="*/ 19332 w 41886"/>
                <a:gd name="connsiteY1" fmla="*/ 126206 h 145256"/>
                <a:gd name="connsiteX2" fmla="*/ 12188 w 41886"/>
                <a:gd name="connsiteY2" fmla="*/ 114300 h 145256"/>
                <a:gd name="connsiteX3" fmla="*/ 26476 w 41886"/>
                <a:gd name="connsiteY3" fmla="*/ 109537 h 145256"/>
                <a:gd name="connsiteX4" fmla="*/ 24094 w 41886"/>
                <a:gd name="connsiteY4" fmla="*/ 97631 h 145256"/>
                <a:gd name="connsiteX5" fmla="*/ 16951 w 41886"/>
                <a:gd name="connsiteY5" fmla="*/ 95250 h 145256"/>
                <a:gd name="connsiteX6" fmla="*/ 5044 w 41886"/>
                <a:gd name="connsiteY6" fmla="*/ 80962 h 145256"/>
                <a:gd name="connsiteX7" fmla="*/ 2663 w 41886"/>
                <a:gd name="connsiteY7" fmla="*/ 73819 h 145256"/>
                <a:gd name="connsiteX8" fmla="*/ 9807 w 41886"/>
                <a:gd name="connsiteY8" fmla="*/ 71437 h 145256"/>
                <a:gd name="connsiteX9" fmla="*/ 26476 w 41886"/>
                <a:gd name="connsiteY9" fmla="*/ 64294 h 145256"/>
                <a:gd name="connsiteX10" fmla="*/ 33619 w 41886"/>
                <a:gd name="connsiteY10" fmla="*/ 59531 h 145256"/>
                <a:gd name="connsiteX11" fmla="*/ 40763 w 41886"/>
                <a:gd name="connsiteY11" fmla="*/ 57150 h 145256"/>
                <a:gd name="connsiteX12" fmla="*/ 38382 w 41886"/>
                <a:gd name="connsiteY12" fmla="*/ 50006 h 145256"/>
                <a:gd name="connsiteX13" fmla="*/ 31238 w 41886"/>
                <a:gd name="connsiteY13" fmla="*/ 42862 h 145256"/>
                <a:gd name="connsiteX14" fmla="*/ 14569 w 41886"/>
                <a:gd name="connsiteY14" fmla="*/ 38100 h 145256"/>
                <a:gd name="connsiteX15" fmla="*/ 7426 w 41886"/>
                <a:gd name="connsiteY15" fmla="*/ 30956 h 145256"/>
                <a:gd name="connsiteX16" fmla="*/ 2663 w 41886"/>
                <a:gd name="connsiteY16" fmla="*/ 0 h 14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886" h="145256">
                  <a:moveTo>
                    <a:pt x="36001" y="145256"/>
                  </a:moveTo>
                  <a:cubicBezTo>
                    <a:pt x="27822" y="120720"/>
                    <a:pt x="36162" y="121999"/>
                    <a:pt x="19332" y="126206"/>
                  </a:cubicBezTo>
                  <a:cubicBezTo>
                    <a:pt x="15645" y="125284"/>
                    <a:pt x="0" y="124747"/>
                    <a:pt x="12188" y="114300"/>
                  </a:cubicBezTo>
                  <a:cubicBezTo>
                    <a:pt x="16000" y="111033"/>
                    <a:pt x="26476" y="109537"/>
                    <a:pt x="26476" y="109537"/>
                  </a:cubicBezTo>
                  <a:cubicBezTo>
                    <a:pt x="25682" y="105568"/>
                    <a:pt x="26339" y="100999"/>
                    <a:pt x="24094" y="97631"/>
                  </a:cubicBezTo>
                  <a:cubicBezTo>
                    <a:pt x="22702" y="95543"/>
                    <a:pt x="19039" y="96642"/>
                    <a:pt x="16951" y="95250"/>
                  </a:cubicBezTo>
                  <a:cubicBezTo>
                    <a:pt x="11451" y="91583"/>
                    <a:pt x="8558" y="86233"/>
                    <a:pt x="5044" y="80962"/>
                  </a:cubicBezTo>
                  <a:cubicBezTo>
                    <a:pt x="4250" y="78581"/>
                    <a:pt x="1540" y="76064"/>
                    <a:pt x="2663" y="73819"/>
                  </a:cubicBezTo>
                  <a:cubicBezTo>
                    <a:pt x="3786" y="71574"/>
                    <a:pt x="7500" y="72426"/>
                    <a:pt x="9807" y="71437"/>
                  </a:cubicBezTo>
                  <a:cubicBezTo>
                    <a:pt x="30392" y="62615"/>
                    <a:pt x="9731" y="69875"/>
                    <a:pt x="26476" y="64294"/>
                  </a:cubicBezTo>
                  <a:cubicBezTo>
                    <a:pt x="28857" y="62706"/>
                    <a:pt x="31059" y="60811"/>
                    <a:pt x="33619" y="59531"/>
                  </a:cubicBezTo>
                  <a:cubicBezTo>
                    <a:pt x="35864" y="58408"/>
                    <a:pt x="39640" y="59395"/>
                    <a:pt x="40763" y="57150"/>
                  </a:cubicBezTo>
                  <a:cubicBezTo>
                    <a:pt x="41886" y="54905"/>
                    <a:pt x="39774" y="52095"/>
                    <a:pt x="38382" y="50006"/>
                  </a:cubicBezTo>
                  <a:cubicBezTo>
                    <a:pt x="36514" y="47204"/>
                    <a:pt x="34040" y="44730"/>
                    <a:pt x="31238" y="42862"/>
                  </a:cubicBezTo>
                  <a:cubicBezTo>
                    <a:pt x="29189" y="41496"/>
                    <a:pt x="15839" y="38417"/>
                    <a:pt x="14569" y="38100"/>
                  </a:cubicBezTo>
                  <a:cubicBezTo>
                    <a:pt x="12188" y="35719"/>
                    <a:pt x="9061" y="33900"/>
                    <a:pt x="7426" y="30956"/>
                  </a:cubicBezTo>
                  <a:cubicBezTo>
                    <a:pt x="906" y="19219"/>
                    <a:pt x="2663" y="13032"/>
                    <a:pt x="2663" y="0"/>
                  </a:cubicBezTo>
                </a:path>
              </a:pathLst>
            </a:custGeom>
            <a:no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Freeform 24"/>
            <p:cNvSpPr/>
            <p:nvPr/>
          </p:nvSpPr>
          <p:spPr bwMode="auto">
            <a:xfrm>
              <a:off x="3495677" y="3931323"/>
              <a:ext cx="118130" cy="760787"/>
            </a:xfrm>
            <a:custGeom>
              <a:avLst/>
              <a:gdLst>
                <a:gd name="connsiteX0" fmla="*/ 178593 w 213378"/>
                <a:gd name="connsiteY0" fmla="*/ 659606 h 659606"/>
                <a:gd name="connsiteX1" fmla="*/ 169068 w 213378"/>
                <a:gd name="connsiteY1" fmla="*/ 635794 h 659606"/>
                <a:gd name="connsiteX2" fmla="*/ 166687 w 213378"/>
                <a:gd name="connsiteY2" fmla="*/ 628650 h 659606"/>
                <a:gd name="connsiteX3" fmla="*/ 164306 w 213378"/>
                <a:gd name="connsiteY3" fmla="*/ 621506 h 659606"/>
                <a:gd name="connsiteX4" fmla="*/ 161925 w 213378"/>
                <a:gd name="connsiteY4" fmla="*/ 609600 h 659606"/>
                <a:gd name="connsiteX5" fmla="*/ 154781 w 213378"/>
                <a:gd name="connsiteY5" fmla="*/ 607219 h 659606"/>
                <a:gd name="connsiteX6" fmla="*/ 147637 w 213378"/>
                <a:gd name="connsiteY6" fmla="*/ 600075 h 659606"/>
                <a:gd name="connsiteX7" fmla="*/ 145256 w 213378"/>
                <a:gd name="connsiteY7" fmla="*/ 592931 h 659606"/>
                <a:gd name="connsiteX8" fmla="*/ 147637 w 213378"/>
                <a:gd name="connsiteY8" fmla="*/ 573881 h 659606"/>
                <a:gd name="connsiteX9" fmla="*/ 154781 w 213378"/>
                <a:gd name="connsiteY9" fmla="*/ 569119 h 659606"/>
                <a:gd name="connsiteX10" fmla="*/ 169068 w 213378"/>
                <a:gd name="connsiteY10" fmla="*/ 564356 h 659606"/>
                <a:gd name="connsiteX11" fmla="*/ 202406 w 213378"/>
                <a:gd name="connsiteY11" fmla="*/ 559594 h 659606"/>
                <a:gd name="connsiteX12" fmla="*/ 209550 w 213378"/>
                <a:gd name="connsiteY12" fmla="*/ 552450 h 659606"/>
                <a:gd name="connsiteX13" fmla="*/ 202406 w 213378"/>
                <a:gd name="connsiteY13" fmla="*/ 526256 h 659606"/>
                <a:gd name="connsiteX14" fmla="*/ 197643 w 213378"/>
                <a:gd name="connsiteY14" fmla="*/ 511969 h 659606"/>
                <a:gd name="connsiteX15" fmla="*/ 195262 w 213378"/>
                <a:gd name="connsiteY15" fmla="*/ 500062 h 659606"/>
                <a:gd name="connsiteX16" fmla="*/ 173831 w 213378"/>
                <a:gd name="connsiteY16" fmla="*/ 488156 h 659606"/>
                <a:gd name="connsiteX17" fmla="*/ 145256 w 213378"/>
                <a:gd name="connsiteY17" fmla="*/ 483394 h 659606"/>
                <a:gd name="connsiteX18" fmla="*/ 138112 w 213378"/>
                <a:gd name="connsiteY18" fmla="*/ 476250 h 659606"/>
                <a:gd name="connsiteX19" fmla="*/ 135731 w 213378"/>
                <a:gd name="connsiteY19" fmla="*/ 469106 h 659606"/>
                <a:gd name="connsiteX20" fmla="*/ 128587 w 213378"/>
                <a:gd name="connsiteY20" fmla="*/ 464344 h 659606"/>
                <a:gd name="connsiteX21" fmla="*/ 111918 w 213378"/>
                <a:gd name="connsiteY21" fmla="*/ 445294 h 659606"/>
                <a:gd name="connsiteX22" fmla="*/ 104775 w 213378"/>
                <a:gd name="connsiteY22" fmla="*/ 442912 h 659606"/>
                <a:gd name="connsiteX23" fmla="*/ 85725 w 213378"/>
                <a:gd name="connsiteY23" fmla="*/ 440531 h 659606"/>
                <a:gd name="connsiteX24" fmla="*/ 73818 w 213378"/>
                <a:gd name="connsiteY24" fmla="*/ 426244 h 659606"/>
                <a:gd name="connsiteX25" fmla="*/ 71437 w 213378"/>
                <a:gd name="connsiteY25" fmla="*/ 419100 h 659606"/>
                <a:gd name="connsiteX26" fmla="*/ 71437 w 213378"/>
                <a:gd name="connsiteY26" fmla="*/ 328612 h 659606"/>
                <a:gd name="connsiteX27" fmla="*/ 66675 w 213378"/>
                <a:gd name="connsiteY27" fmla="*/ 321469 h 659606"/>
                <a:gd name="connsiteX28" fmla="*/ 59531 w 213378"/>
                <a:gd name="connsiteY28" fmla="*/ 288131 h 659606"/>
                <a:gd name="connsiteX29" fmla="*/ 50006 w 213378"/>
                <a:gd name="connsiteY29" fmla="*/ 285750 h 659606"/>
                <a:gd name="connsiteX30" fmla="*/ 42862 w 213378"/>
                <a:gd name="connsiteY30" fmla="*/ 283369 h 659606"/>
                <a:gd name="connsiteX31" fmla="*/ 28575 w 213378"/>
                <a:gd name="connsiteY31" fmla="*/ 271462 h 659606"/>
                <a:gd name="connsiteX32" fmla="*/ 26193 w 213378"/>
                <a:gd name="connsiteY32" fmla="*/ 259556 h 659606"/>
                <a:gd name="connsiteX33" fmla="*/ 23812 w 213378"/>
                <a:gd name="connsiteY33" fmla="*/ 250031 h 659606"/>
                <a:gd name="connsiteX34" fmla="*/ 19050 w 213378"/>
                <a:gd name="connsiteY34" fmla="*/ 219075 h 659606"/>
                <a:gd name="connsiteX35" fmla="*/ 21431 w 213378"/>
                <a:gd name="connsiteY35" fmla="*/ 204787 h 659606"/>
                <a:gd name="connsiteX36" fmla="*/ 28575 w 213378"/>
                <a:gd name="connsiteY36" fmla="*/ 200025 h 659606"/>
                <a:gd name="connsiteX37" fmla="*/ 35718 w 213378"/>
                <a:gd name="connsiteY37" fmla="*/ 192881 h 659606"/>
                <a:gd name="connsiteX38" fmla="*/ 38100 w 213378"/>
                <a:gd name="connsiteY38" fmla="*/ 185737 h 659606"/>
                <a:gd name="connsiteX39" fmla="*/ 42862 w 213378"/>
                <a:gd name="connsiteY39" fmla="*/ 152400 h 659606"/>
                <a:gd name="connsiteX40" fmla="*/ 35718 w 213378"/>
                <a:gd name="connsiteY40" fmla="*/ 147637 h 659606"/>
                <a:gd name="connsiteX41" fmla="*/ 21431 w 213378"/>
                <a:gd name="connsiteY41" fmla="*/ 142875 h 659606"/>
                <a:gd name="connsiteX42" fmla="*/ 14287 w 213378"/>
                <a:gd name="connsiteY42" fmla="*/ 140494 h 659606"/>
                <a:gd name="connsiteX43" fmla="*/ 9525 w 213378"/>
                <a:gd name="connsiteY43" fmla="*/ 133350 h 659606"/>
                <a:gd name="connsiteX44" fmla="*/ 7143 w 213378"/>
                <a:gd name="connsiteY44" fmla="*/ 123825 h 659606"/>
                <a:gd name="connsiteX45" fmla="*/ 0 w 213378"/>
                <a:gd name="connsiteY45" fmla="*/ 104775 h 659606"/>
                <a:gd name="connsiteX46" fmla="*/ 7143 w 213378"/>
                <a:gd name="connsiteY46" fmla="*/ 95250 h 659606"/>
                <a:gd name="connsiteX47" fmla="*/ 14287 w 213378"/>
                <a:gd name="connsiteY47" fmla="*/ 92869 h 659606"/>
                <a:gd name="connsiteX48" fmla="*/ 19050 w 213378"/>
                <a:gd name="connsiteY48" fmla="*/ 85725 h 659606"/>
                <a:gd name="connsiteX49" fmla="*/ 28575 w 213378"/>
                <a:gd name="connsiteY49" fmla="*/ 80962 h 659606"/>
                <a:gd name="connsiteX50" fmla="*/ 30956 w 213378"/>
                <a:gd name="connsiteY50" fmla="*/ 73819 h 659606"/>
                <a:gd name="connsiteX51" fmla="*/ 26193 w 213378"/>
                <a:gd name="connsiteY51" fmla="*/ 21431 h 659606"/>
                <a:gd name="connsiteX52" fmla="*/ 21431 w 213378"/>
                <a:gd name="connsiteY52" fmla="*/ 7144 h 659606"/>
                <a:gd name="connsiteX53" fmla="*/ 19050 w 213378"/>
                <a:gd name="connsiteY53" fmla="*/ 0 h 659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13378" h="659606">
                  <a:moveTo>
                    <a:pt x="178593" y="659606"/>
                  </a:moveTo>
                  <a:cubicBezTo>
                    <a:pt x="171587" y="645593"/>
                    <a:pt x="174952" y="653445"/>
                    <a:pt x="169068" y="635794"/>
                  </a:cubicBezTo>
                  <a:lnTo>
                    <a:pt x="166687" y="628650"/>
                  </a:lnTo>
                  <a:cubicBezTo>
                    <a:pt x="165893" y="626269"/>
                    <a:pt x="164798" y="623967"/>
                    <a:pt x="164306" y="621506"/>
                  </a:cubicBezTo>
                  <a:cubicBezTo>
                    <a:pt x="163512" y="617537"/>
                    <a:pt x="164170" y="612967"/>
                    <a:pt x="161925" y="609600"/>
                  </a:cubicBezTo>
                  <a:cubicBezTo>
                    <a:pt x="160533" y="607511"/>
                    <a:pt x="157162" y="608013"/>
                    <a:pt x="154781" y="607219"/>
                  </a:cubicBezTo>
                  <a:cubicBezTo>
                    <a:pt x="152400" y="604838"/>
                    <a:pt x="149505" y="602877"/>
                    <a:pt x="147637" y="600075"/>
                  </a:cubicBezTo>
                  <a:cubicBezTo>
                    <a:pt x="146245" y="597986"/>
                    <a:pt x="145256" y="595441"/>
                    <a:pt x="145256" y="592931"/>
                  </a:cubicBezTo>
                  <a:cubicBezTo>
                    <a:pt x="145256" y="586532"/>
                    <a:pt x="145260" y="579823"/>
                    <a:pt x="147637" y="573881"/>
                  </a:cubicBezTo>
                  <a:cubicBezTo>
                    <a:pt x="148700" y="571224"/>
                    <a:pt x="152166" y="570281"/>
                    <a:pt x="154781" y="569119"/>
                  </a:cubicBezTo>
                  <a:cubicBezTo>
                    <a:pt x="159368" y="567080"/>
                    <a:pt x="164306" y="565944"/>
                    <a:pt x="169068" y="564356"/>
                  </a:cubicBezTo>
                  <a:cubicBezTo>
                    <a:pt x="184526" y="559203"/>
                    <a:pt x="173726" y="562201"/>
                    <a:pt x="202406" y="559594"/>
                  </a:cubicBezTo>
                  <a:cubicBezTo>
                    <a:pt x="204787" y="557213"/>
                    <a:pt x="208948" y="555763"/>
                    <a:pt x="209550" y="552450"/>
                  </a:cubicBezTo>
                  <a:cubicBezTo>
                    <a:pt x="213378" y="531396"/>
                    <a:pt x="207782" y="538351"/>
                    <a:pt x="202406" y="526256"/>
                  </a:cubicBezTo>
                  <a:cubicBezTo>
                    <a:pt x="200367" y="521669"/>
                    <a:pt x="198627" y="516892"/>
                    <a:pt x="197643" y="511969"/>
                  </a:cubicBezTo>
                  <a:cubicBezTo>
                    <a:pt x="196849" y="508000"/>
                    <a:pt x="197072" y="503682"/>
                    <a:pt x="195262" y="500062"/>
                  </a:cubicBezTo>
                  <a:cubicBezTo>
                    <a:pt x="190986" y="491509"/>
                    <a:pt x="181746" y="490794"/>
                    <a:pt x="173831" y="488156"/>
                  </a:cubicBezTo>
                  <a:cubicBezTo>
                    <a:pt x="159872" y="483503"/>
                    <a:pt x="169171" y="486051"/>
                    <a:pt x="145256" y="483394"/>
                  </a:cubicBezTo>
                  <a:cubicBezTo>
                    <a:pt x="142875" y="481013"/>
                    <a:pt x="139980" y="479052"/>
                    <a:pt x="138112" y="476250"/>
                  </a:cubicBezTo>
                  <a:cubicBezTo>
                    <a:pt x="136720" y="474161"/>
                    <a:pt x="137299" y="471066"/>
                    <a:pt x="135731" y="469106"/>
                  </a:cubicBezTo>
                  <a:cubicBezTo>
                    <a:pt x="133943" y="466871"/>
                    <a:pt x="130968" y="465931"/>
                    <a:pt x="128587" y="464344"/>
                  </a:cubicBezTo>
                  <a:cubicBezTo>
                    <a:pt x="121440" y="453624"/>
                    <a:pt x="121842" y="450256"/>
                    <a:pt x="111918" y="445294"/>
                  </a:cubicBezTo>
                  <a:cubicBezTo>
                    <a:pt x="109673" y="444171"/>
                    <a:pt x="107244" y="443361"/>
                    <a:pt x="104775" y="442912"/>
                  </a:cubicBezTo>
                  <a:cubicBezTo>
                    <a:pt x="98479" y="441767"/>
                    <a:pt x="92075" y="441325"/>
                    <a:pt x="85725" y="440531"/>
                  </a:cubicBezTo>
                  <a:cubicBezTo>
                    <a:pt x="80461" y="435267"/>
                    <a:pt x="77132" y="432872"/>
                    <a:pt x="73818" y="426244"/>
                  </a:cubicBezTo>
                  <a:cubicBezTo>
                    <a:pt x="72695" y="423999"/>
                    <a:pt x="72231" y="421481"/>
                    <a:pt x="71437" y="419100"/>
                  </a:cubicBezTo>
                  <a:cubicBezTo>
                    <a:pt x="72769" y="389798"/>
                    <a:pt x="76093" y="358100"/>
                    <a:pt x="71437" y="328612"/>
                  </a:cubicBezTo>
                  <a:cubicBezTo>
                    <a:pt x="70991" y="325785"/>
                    <a:pt x="68262" y="323850"/>
                    <a:pt x="66675" y="321469"/>
                  </a:cubicBezTo>
                  <a:cubicBezTo>
                    <a:pt x="66323" y="317952"/>
                    <a:pt x="66800" y="294188"/>
                    <a:pt x="59531" y="288131"/>
                  </a:cubicBezTo>
                  <a:cubicBezTo>
                    <a:pt x="57017" y="286036"/>
                    <a:pt x="53153" y="286649"/>
                    <a:pt x="50006" y="285750"/>
                  </a:cubicBezTo>
                  <a:cubicBezTo>
                    <a:pt x="47592" y="285060"/>
                    <a:pt x="45243" y="284163"/>
                    <a:pt x="42862" y="283369"/>
                  </a:cubicBezTo>
                  <a:cubicBezTo>
                    <a:pt x="38759" y="280633"/>
                    <a:pt x="30867" y="276047"/>
                    <a:pt x="28575" y="271462"/>
                  </a:cubicBezTo>
                  <a:cubicBezTo>
                    <a:pt x="26765" y="267842"/>
                    <a:pt x="27071" y="263507"/>
                    <a:pt x="26193" y="259556"/>
                  </a:cubicBezTo>
                  <a:cubicBezTo>
                    <a:pt x="25483" y="256361"/>
                    <a:pt x="24454" y="253240"/>
                    <a:pt x="23812" y="250031"/>
                  </a:cubicBezTo>
                  <a:cubicBezTo>
                    <a:pt x="22160" y="241769"/>
                    <a:pt x="20194" y="227083"/>
                    <a:pt x="19050" y="219075"/>
                  </a:cubicBezTo>
                  <a:cubicBezTo>
                    <a:pt x="19844" y="214312"/>
                    <a:pt x="19272" y="209106"/>
                    <a:pt x="21431" y="204787"/>
                  </a:cubicBezTo>
                  <a:cubicBezTo>
                    <a:pt x="22711" y="202227"/>
                    <a:pt x="26376" y="201857"/>
                    <a:pt x="28575" y="200025"/>
                  </a:cubicBezTo>
                  <a:cubicBezTo>
                    <a:pt x="31162" y="197869"/>
                    <a:pt x="33337" y="195262"/>
                    <a:pt x="35718" y="192881"/>
                  </a:cubicBezTo>
                  <a:cubicBezTo>
                    <a:pt x="36512" y="190500"/>
                    <a:pt x="36708" y="187826"/>
                    <a:pt x="38100" y="185737"/>
                  </a:cubicBezTo>
                  <a:cubicBezTo>
                    <a:pt x="48355" y="170355"/>
                    <a:pt x="53587" y="187257"/>
                    <a:pt x="42862" y="152400"/>
                  </a:cubicBezTo>
                  <a:cubicBezTo>
                    <a:pt x="42020" y="149664"/>
                    <a:pt x="38333" y="148799"/>
                    <a:pt x="35718" y="147637"/>
                  </a:cubicBezTo>
                  <a:cubicBezTo>
                    <a:pt x="31131" y="145598"/>
                    <a:pt x="26193" y="144462"/>
                    <a:pt x="21431" y="142875"/>
                  </a:cubicBezTo>
                  <a:lnTo>
                    <a:pt x="14287" y="140494"/>
                  </a:lnTo>
                  <a:cubicBezTo>
                    <a:pt x="12700" y="138113"/>
                    <a:pt x="10652" y="135980"/>
                    <a:pt x="9525" y="133350"/>
                  </a:cubicBezTo>
                  <a:cubicBezTo>
                    <a:pt x="8236" y="130342"/>
                    <a:pt x="8042" y="126972"/>
                    <a:pt x="7143" y="123825"/>
                  </a:cubicBezTo>
                  <a:cubicBezTo>
                    <a:pt x="5275" y="117288"/>
                    <a:pt x="2519" y="111074"/>
                    <a:pt x="0" y="104775"/>
                  </a:cubicBezTo>
                  <a:cubicBezTo>
                    <a:pt x="2381" y="101600"/>
                    <a:pt x="4094" y="97791"/>
                    <a:pt x="7143" y="95250"/>
                  </a:cubicBezTo>
                  <a:cubicBezTo>
                    <a:pt x="9071" y="93643"/>
                    <a:pt x="12327" y="94437"/>
                    <a:pt x="14287" y="92869"/>
                  </a:cubicBezTo>
                  <a:cubicBezTo>
                    <a:pt x="16522" y="91081"/>
                    <a:pt x="16851" y="87557"/>
                    <a:pt x="19050" y="85725"/>
                  </a:cubicBezTo>
                  <a:cubicBezTo>
                    <a:pt x="21777" y="83452"/>
                    <a:pt x="25400" y="82550"/>
                    <a:pt x="28575" y="80962"/>
                  </a:cubicBezTo>
                  <a:cubicBezTo>
                    <a:pt x="29369" y="78581"/>
                    <a:pt x="30956" y="76329"/>
                    <a:pt x="30956" y="73819"/>
                  </a:cubicBezTo>
                  <a:cubicBezTo>
                    <a:pt x="30956" y="53265"/>
                    <a:pt x="31461" y="38989"/>
                    <a:pt x="26193" y="21431"/>
                  </a:cubicBezTo>
                  <a:cubicBezTo>
                    <a:pt x="24750" y="16623"/>
                    <a:pt x="23018" y="11906"/>
                    <a:pt x="21431" y="7144"/>
                  </a:cubicBezTo>
                  <a:lnTo>
                    <a:pt x="19050" y="0"/>
                  </a:lnTo>
                </a:path>
              </a:pathLst>
            </a:custGeom>
            <a:no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Freeform 25"/>
            <p:cNvSpPr/>
            <p:nvPr/>
          </p:nvSpPr>
          <p:spPr bwMode="auto">
            <a:xfrm>
              <a:off x="3014663" y="3522809"/>
              <a:ext cx="509587" cy="422244"/>
            </a:xfrm>
            <a:custGeom>
              <a:avLst/>
              <a:gdLst>
                <a:gd name="connsiteX0" fmla="*/ 495300 w 509587"/>
                <a:gd name="connsiteY0" fmla="*/ 366088 h 366088"/>
                <a:gd name="connsiteX1" fmla="*/ 502443 w 509587"/>
                <a:gd name="connsiteY1" fmla="*/ 292270 h 366088"/>
                <a:gd name="connsiteX2" fmla="*/ 504825 w 509587"/>
                <a:gd name="connsiteY2" fmla="*/ 285126 h 366088"/>
                <a:gd name="connsiteX3" fmla="*/ 509587 w 509587"/>
                <a:gd name="connsiteY3" fmla="*/ 277982 h 366088"/>
                <a:gd name="connsiteX4" fmla="*/ 504825 w 509587"/>
                <a:gd name="connsiteY4" fmla="*/ 227976 h 366088"/>
                <a:gd name="connsiteX5" fmla="*/ 500062 w 509587"/>
                <a:gd name="connsiteY5" fmla="*/ 220832 h 366088"/>
                <a:gd name="connsiteX6" fmla="*/ 497681 w 509587"/>
                <a:gd name="connsiteY6" fmla="*/ 213688 h 366088"/>
                <a:gd name="connsiteX7" fmla="*/ 497681 w 509587"/>
                <a:gd name="connsiteY7" fmla="*/ 154157 h 366088"/>
                <a:gd name="connsiteX8" fmla="*/ 495300 w 509587"/>
                <a:gd name="connsiteY8" fmla="*/ 142251 h 366088"/>
                <a:gd name="connsiteX9" fmla="*/ 483393 w 509587"/>
                <a:gd name="connsiteY9" fmla="*/ 139870 h 366088"/>
                <a:gd name="connsiteX10" fmla="*/ 469106 w 509587"/>
                <a:gd name="connsiteY10" fmla="*/ 132726 h 366088"/>
                <a:gd name="connsiteX11" fmla="*/ 459581 w 509587"/>
                <a:gd name="connsiteY11" fmla="*/ 130345 h 366088"/>
                <a:gd name="connsiteX12" fmla="*/ 452437 w 509587"/>
                <a:gd name="connsiteY12" fmla="*/ 125582 h 366088"/>
                <a:gd name="connsiteX13" fmla="*/ 438150 w 509587"/>
                <a:gd name="connsiteY13" fmla="*/ 120820 h 366088"/>
                <a:gd name="connsiteX14" fmla="*/ 431006 w 509587"/>
                <a:gd name="connsiteY14" fmla="*/ 118438 h 366088"/>
                <a:gd name="connsiteX15" fmla="*/ 423862 w 509587"/>
                <a:gd name="connsiteY15" fmla="*/ 116057 h 366088"/>
                <a:gd name="connsiteX16" fmla="*/ 416718 w 509587"/>
                <a:gd name="connsiteY16" fmla="*/ 113676 h 366088"/>
                <a:gd name="connsiteX17" fmla="*/ 402431 w 509587"/>
                <a:gd name="connsiteY17" fmla="*/ 104151 h 366088"/>
                <a:gd name="connsiteX18" fmla="*/ 392906 w 509587"/>
                <a:gd name="connsiteY18" fmla="*/ 101770 h 366088"/>
                <a:gd name="connsiteX19" fmla="*/ 381000 w 509587"/>
                <a:gd name="connsiteY19" fmla="*/ 99388 h 366088"/>
                <a:gd name="connsiteX20" fmla="*/ 366712 w 509587"/>
                <a:gd name="connsiteY20" fmla="*/ 94626 h 366088"/>
                <a:gd name="connsiteX21" fmla="*/ 352425 w 509587"/>
                <a:gd name="connsiteY21" fmla="*/ 89863 h 366088"/>
                <a:gd name="connsiteX22" fmla="*/ 345281 w 509587"/>
                <a:gd name="connsiteY22" fmla="*/ 87482 h 366088"/>
                <a:gd name="connsiteX23" fmla="*/ 335756 w 509587"/>
                <a:gd name="connsiteY23" fmla="*/ 85101 h 366088"/>
                <a:gd name="connsiteX24" fmla="*/ 319087 w 509587"/>
                <a:gd name="connsiteY24" fmla="*/ 80338 h 366088"/>
                <a:gd name="connsiteX25" fmla="*/ 311943 w 509587"/>
                <a:gd name="connsiteY25" fmla="*/ 75576 h 366088"/>
                <a:gd name="connsiteX26" fmla="*/ 295275 w 509587"/>
                <a:gd name="connsiteY26" fmla="*/ 70813 h 366088"/>
                <a:gd name="connsiteX27" fmla="*/ 273843 w 509587"/>
                <a:gd name="connsiteY27" fmla="*/ 66051 h 366088"/>
                <a:gd name="connsiteX28" fmla="*/ 259556 w 509587"/>
                <a:gd name="connsiteY28" fmla="*/ 61288 h 366088"/>
                <a:gd name="connsiteX29" fmla="*/ 252412 w 509587"/>
                <a:gd name="connsiteY29" fmla="*/ 58907 h 366088"/>
                <a:gd name="connsiteX30" fmla="*/ 245268 w 509587"/>
                <a:gd name="connsiteY30" fmla="*/ 54145 h 366088"/>
                <a:gd name="connsiteX31" fmla="*/ 211931 w 509587"/>
                <a:gd name="connsiteY31" fmla="*/ 49382 h 366088"/>
                <a:gd name="connsiteX32" fmla="*/ 200025 w 509587"/>
                <a:gd name="connsiteY32" fmla="*/ 44620 h 366088"/>
                <a:gd name="connsiteX33" fmla="*/ 190500 w 509587"/>
                <a:gd name="connsiteY33" fmla="*/ 39857 h 366088"/>
                <a:gd name="connsiteX34" fmla="*/ 176212 w 509587"/>
                <a:gd name="connsiteY34" fmla="*/ 35095 h 366088"/>
                <a:gd name="connsiteX35" fmla="*/ 159543 w 509587"/>
                <a:gd name="connsiteY35" fmla="*/ 30332 h 366088"/>
                <a:gd name="connsiteX36" fmla="*/ 119062 w 509587"/>
                <a:gd name="connsiteY36" fmla="*/ 25570 h 366088"/>
                <a:gd name="connsiteX37" fmla="*/ 95250 w 509587"/>
                <a:gd name="connsiteY37" fmla="*/ 18426 h 366088"/>
                <a:gd name="connsiteX38" fmla="*/ 88106 w 509587"/>
                <a:gd name="connsiteY38" fmla="*/ 16045 h 366088"/>
                <a:gd name="connsiteX39" fmla="*/ 80962 w 509587"/>
                <a:gd name="connsiteY39" fmla="*/ 13663 h 366088"/>
                <a:gd name="connsiteX40" fmla="*/ 54768 w 509587"/>
                <a:gd name="connsiteY40" fmla="*/ 8901 h 366088"/>
                <a:gd name="connsiteX41" fmla="*/ 45243 w 509587"/>
                <a:gd name="connsiteY41" fmla="*/ 6520 h 366088"/>
                <a:gd name="connsiteX42" fmla="*/ 23812 w 509587"/>
                <a:gd name="connsiteY42" fmla="*/ 4138 h 366088"/>
                <a:gd name="connsiteX43" fmla="*/ 0 w 509587"/>
                <a:gd name="connsiteY43" fmla="*/ 1757 h 36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09587" h="366088">
                  <a:moveTo>
                    <a:pt x="495300" y="366088"/>
                  </a:moveTo>
                  <a:cubicBezTo>
                    <a:pt x="497881" y="301558"/>
                    <a:pt x="491401" y="325393"/>
                    <a:pt x="502443" y="292270"/>
                  </a:cubicBezTo>
                  <a:cubicBezTo>
                    <a:pt x="503237" y="289889"/>
                    <a:pt x="503433" y="287215"/>
                    <a:pt x="504825" y="285126"/>
                  </a:cubicBezTo>
                  <a:lnTo>
                    <a:pt x="509587" y="277982"/>
                  </a:lnTo>
                  <a:cubicBezTo>
                    <a:pt x="509467" y="276421"/>
                    <a:pt x="506788" y="235174"/>
                    <a:pt x="504825" y="227976"/>
                  </a:cubicBezTo>
                  <a:cubicBezTo>
                    <a:pt x="504072" y="225215"/>
                    <a:pt x="501650" y="223213"/>
                    <a:pt x="500062" y="220832"/>
                  </a:cubicBezTo>
                  <a:cubicBezTo>
                    <a:pt x="499268" y="218451"/>
                    <a:pt x="498290" y="216123"/>
                    <a:pt x="497681" y="213688"/>
                  </a:cubicBezTo>
                  <a:cubicBezTo>
                    <a:pt x="491954" y="190777"/>
                    <a:pt x="495997" y="187831"/>
                    <a:pt x="497681" y="154157"/>
                  </a:cubicBezTo>
                  <a:cubicBezTo>
                    <a:pt x="496887" y="150188"/>
                    <a:pt x="498162" y="145113"/>
                    <a:pt x="495300" y="142251"/>
                  </a:cubicBezTo>
                  <a:cubicBezTo>
                    <a:pt x="492438" y="139389"/>
                    <a:pt x="487320" y="140852"/>
                    <a:pt x="483393" y="139870"/>
                  </a:cubicBezTo>
                  <a:cubicBezTo>
                    <a:pt x="467345" y="135858"/>
                    <a:pt x="485397" y="139707"/>
                    <a:pt x="469106" y="132726"/>
                  </a:cubicBezTo>
                  <a:cubicBezTo>
                    <a:pt x="466098" y="131437"/>
                    <a:pt x="462756" y="131139"/>
                    <a:pt x="459581" y="130345"/>
                  </a:cubicBezTo>
                  <a:cubicBezTo>
                    <a:pt x="457200" y="128757"/>
                    <a:pt x="455052" y="126744"/>
                    <a:pt x="452437" y="125582"/>
                  </a:cubicBezTo>
                  <a:cubicBezTo>
                    <a:pt x="447850" y="123543"/>
                    <a:pt x="442912" y="122407"/>
                    <a:pt x="438150" y="120820"/>
                  </a:cubicBezTo>
                  <a:lnTo>
                    <a:pt x="431006" y="118438"/>
                  </a:lnTo>
                  <a:lnTo>
                    <a:pt x="423862" y="116057"/>
                  </a:lnTo>
                  <a:lnTo>
                    <a:pt x="416718" y="113676"/>
                  </a:lnTo>
                  <a:cubicBezTo>
                    <a:pt x="411956" y="110501"/>
                    <a:pt x="407984" y="105539"/>
                    <a:pt x="402431" y="104151"/>
                  </a:cubicBezTo>
                  <a:cubicBezTo>
                    <a:pt x="399256" y="103357"/>
                    <a:pt x="396101" y="102480"/>
                    <a:pt x="392906" y="101770"/>
                  </a:cubicBezTo>
                  <a:cubicBezTo>
                    <a:pt x="388955" y="100892"/>
                    <a:pt x="384905" y="100453"/>
                    <a:pt x="381000" y="99388"/>
                  </a:cubicBezTo>
                  <a:cubicBezTo>
                    <a:pt x="376157" y="98067"/>
                    <a:pt x="371475" y="96213"/>
                    <a:pt x="366712" y="94626"/>
                  </a:cubicBezTo>
                  <a:lnTo>
                    <a:pt x="352425" y="89863"/>
                  </a:lnTo>
                  <a:cubicBezTo>
                    <a:pt x="350044" y="89069"/>
                    <a:pt x="347716" y="88091"/>
                    <a:pt x="345281" y="87482"/>
                  </a:cubicBezTo>
                  <a:cubicBezTo>
                    <a:pt x="342106" y="86688"/>
                    <a:pt x="338903" y="86000"/>
                    <a:pt x="335756" y="85101"/>
                  </a:cubicBezTo>
                  <a:cubicBezTo>
                    <a:pt x="311802" y="78258"/>
                    <a:pt x="348916" y="87798"/>
                    <a:pt x="319087" y="80338"/>
                  </a:cubicBezTo>
                  <a:cubicBezTo>
                    <a:pt x="316706" y="78751"/>
                    <a:pt x="314503" y="76856"/>
                    <a:pt x="311943" y="75576"/>
                  </a:cubicBezTo>
                  <a:cubicBezTo>
                    <a:pt x="308140" y="73674"/>
                    <a:pt x="298831" y="71829"/>
                    <a:pt x="295275" y="70813"/>
                  </a:cubicBezTo>
                  <a:cubicBezTo>
                    <a:pt x="278870" y="66125"/>
                    <a:pt x="299611" y="70345"/>
                    <a:pt x="273843" y="66051"/>
                  </a:cubicBezTo>
                  <a:lnTo>
                    <a:pt x="259556" y="61288"/>
                  </a:lnTo>
                  <a:cubicBezTo>
                    <a:pt x="257175" y="60494"/>
                    <a:pt x="254501" y="60299"/>
                    <a:pt x="252412" y="58907"/>
                  </a:cubicBezTo>
                  <a:cubicBezTo>
                    <a:pt x="250031" y="57320"/>
                    <a:pt x="247898" y="55272"/>
                    <a:pt x="245268" y="54145"/>
                  </a:cubicBezTo>
                  <a:cubicBezTo>
                    <a:pt x="237383" y="50765"/>
                    <a:pt x="216141" y="49803"/>
                    <a:pt x="211931" y="49382"/>
                  </a:cubicBezTo>
                  <a:cubicBezTo>
                    <a:pt x="207962" y="47795"/>
                    <a:pt x="203931" y="46356"/>
                    <a:pt x="200025" y="44620"/>
                  </a:cubicBezTo>
                  <a:cubicBezTo>
                    <a:pt x="196781" y="43178"/>
                    <a:pt x="193796" y="41175"/>
                    <a:pt x="190500" y="39857"/>
                  </a:cubicBezTo>
                  <a:cubicBezTo>
                    <a:pt x="185839" y="37993"/>
                    <a:pt x="180975" y="36683"/>
                    <a:pt x="176212" y="35095"/>
                  </a:cubicBezTo>
                  <a:cubicBezTo>
                    <a:pt x="171309" y="33461"/>
                    <a:pt x="164534" y="30997"/>
                    <a:pt x="159543" y="30332"/>
                  </a:cubicBezTo>
                  <a:cubicBezTo>
                    <a:pt x="129662" y="26348"/>
                    <a:pt x="141380" y="30034"/>
                    <a:pt x="119062" y="25570"/>
                  </a:cubicBezTo>
                  <a:cubicBezTo>
                    <a:pt x="110073" y="23772"/>
                    <a:pt x="104350" y="21459"/>
                    <a:pt x="95250" y="18426"/>
                  </a:cubicBezTo>
                  <a:lnTo>
                    <a:pt x="88106" y="16045"/>
                  </a:lnTo>
                  <a:cubicBezTo>
                    <a:pt x="85725" y="15251"/>
                    <a:pt x="83438" y="14076"/>
                    <a:pt x="80962" y="13663"/>
                  </a:cubicBezTo>
                  <a:cubicBezTo>
                    <a:pt x="70626" y="11940"/>
                    <a:pt x="64750" y="11119"/>
                    <a:pt x="54768" y="8901"/>
                  </a:cubicBezTo>
                  <a:cubicBezTo>
                    <a:pt x="51573" y="8191"/>
                    <a:pt x="48478" y="7018"/>
                    <a:pt x="45243" y="6520"/>
                  </a:cubicBezTo>
                  <a:cubicBezTo>
                    <a:pt x="38139" y="5427"/>
                    <a:pt x="30956" y="4932"/>
                    <a:pt x="23812" y="4138"/>
                  </a:cubicBezTo>
                  <a:cubicBezTo>
                    <a:pt x="11397" y="0"/>
                    <a:pt x="19178" y="1757"/>
                    <a:pt x="0" y="1757"/>
                  </a:cubicBezTo>
                </a:path>
              </a:pathLst>
            </a:custGeom>
            <a:noFill/>
            <a:ln w="1905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39" name="Group 38"/>
          <p:cNvGrpSpPr/>
          <p:nvPr/>
        </p:nvGrpSpPr>
        <p:grpSpPr>
          <a:xfrm>
            <a:off x="5559032" y="2838891"/>
            <a:ext cx="1443436" cy="2437641"/>
            <a:chOff x="5559032" y="2838891"/>
            <a:chExt cx="1443436" cy="2437641"/>
          </a:xfrm>
        </p:grpSpPr>
        <p:sp>
          <p:nvSpPr>
            <p:cNvPr id="27" name="Oval 26"/>
            <p:cNvSpPr/>
            <p:nvPr/>
          </p:nvSpPr>
          <p:spPr bwMode="auto">
            <a:xfrm>
              <a:off x="5631616" y="5205028"/>
              <a:ext cx="61994" cy="71504"/>
            </a:xfrm>
            <a:prstGeom prst="ellipse">
              <a:avLst/>
            </a:prstGeom>
            <a:solidFill>
              <a:srgbClr val="0066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nvGrpSpPr>
            <p:cNvPr id="3" name="Group 37"/>
            <p:cNvGrpSpPr/>
            <p:nvPr/>
          </p:nvGrpSpPr>
          <p:grpSpPr>
            <a:xfrm>
              <a:off x="5559032" y="2838891"/>
              <a:ext cx="1443436" cy="2366820"/>
              <a:chOff x="5559032" y="2838891"/>
              <a:chExt cx="1443436" cy="2366820"/>
            </a:xfrm>
          </p:grpSpPr>
          <p:sp>
            <p:nvSpPr>
              <p:cNvPr id="28" name="Freeform 27"/>
              <p:cNvSpPr/>
              <p:nvPr/>
            </p:nvSpPr>
            <p:spPr bwMode="auto">
              <a:xfrm>
                <a:off x="5610244" y="5017157"/>
                <a:ext cx="71272" cy="188554"/>
              </a:xfrm>
              <a:custGeom>
                <a:avLst/>
                <a:gdLst>
                  <a:gd name="connsiteX0" fmla="*/ 49987 w 71272"/>
                  <a:gd name="connsiteY0" fmla="*/ 163477 h 163477"/>
                  <a:gd name="connsiteX1" fmla="*/ 57131 w 71272"/>
                  <a:gd name="connsiteY1" fmla="*/ 149189 h 163477"/>
                  <a:gd name="connsiteX2" fmla="*/ 64275 w 71272"/>
                  <a:gd name="connsiteY2" fmla="*/ 144427 h 163477"/>
                  <a:gd name="connsiteX3" fmla="*/ 69037 w 71272"/>
                  <a:gd name="connsiteY3" fmla="*/ 137283 h 163477"/>
                  <a:gd name="connsiteX4" fmla="*/ 28556 w 71272"/>
                  <a:gd name="connsiteY4" fmla="*/ 137283 h 163477"/>
                  <a:gd name="connsiteX5" fmla="*/ 26175 w 71272"/>
                  <a:gd name="connsiteY5" fmla="*/ 130139 h 163477"/>
                  <a:gd name="connsiteX6" fmla="*/ 45225 w 71272"/>
                  <a:gd name="connsiteY6" fmla="*/ 118233 h 163477"/>
                  <a:gd name="connsiteX7" fmla="*/ 47606 w 71272"/>
                  <a:gd name="connsiteY7" fmla="*/ 111089 h 163477"/>
                  <a:gd name="connsiteX8" fmla="*/ 54750 w 71272"/>
                  <a:gd name="connsiteY8" fmla="*/ 106327 h 163477"/>
                  <a:gd name="connsiteX9" fmla="*/ 61894 w 71272"/>
                  <a:gd name="connsiteY9" fmla="*/ 103946 h 163477"/>
                  <a:gd name="connsiteX10" fmla="*/ 38081 w 71272"/>
                  <a:gd name="connsiteY10" fmla="*/ 106327 h 163477"/>
                  <a:gd name="connsiteX11" fmla="*/ 23794 w 71272"/>
                  <a:gd name="connsiteY11" fmla="*/ 115852 h 163477"/>
                  <a:gd name="connsiteX12" fmla="*/ 16650 w 71272"/>
                  <a:gd name="connsiteY12" fmla="*/ 113471 h 163477"/>
                  <a:gd name="connsiteX13" fmla="*/ 14269 w 71272"/>
                  <a:gd name="connsiteY13" fmla="*/ 103946 h 163477"/>
                  <a:gd name="connsiteX14" fmla="*/ 4744 w 71272"/>
                  <a:gd name="connsiteY14" fmla="*/ 89658 h 163477"/>
                  <a:gd name="connsiteX15" fmla="*/ 11887 w 71272"/>
                  <a:gd name="connsiteY15" fmla="*/ 87277 h 163477"/>
                  <a:gd name="connsiteX16" fmla="*/ 38081 w 71272"/>
                  <a:gd name="connsiteY16" fmla="*/ 84896 h 163477"/>
                  <a:gd name="connsiteX17" fmla="*/ 45225 w 71272"/>
                  <a:gd name="connsiteY17" fmla="*/ 77752 h 163477"/>
                  <a:gd name="connsiteX18" fmla="*/ 42844 w 71272"/>
                  <a:gd name="connsiteY18" fmla="*/ 58702 h 163477"/>
                  <a:gd name="connsiteX19" fmla="*/ 26175 w 71272"/>
                  <a:gd name="connsiteY19" fmla="*/ 61083 h 163477"/>
                  <a:gd name="connsiteX20" fmla="*/ 19031 w 71272"/>
                  <a:gd name="connsiteY20" fmla="*/ 58702 h 163477"/>
                  <a:gd name="connsiteX21" fmla="*/ 21412 w 71272"/>
                  <a:gd name="connsiteY21" fmla="*/ 51558 h 163477"/>
                  <a:gd name="connsiteX22" fmla="*/ 19031 w 71272"/>
                  <a:gd name="connsiteY22" fmla="*/ 25364 h 163477"/>
                  <a:gd name="connsiteX23" fmla="*/ 11887 w 71272"/>
                  <a:gd name="connsiteY23" fmla="*/ 18221 h 16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1272" h="163477">
                    <a:moveTo>
                      <a:pt x="49987" y="163477"/>
                    </a:moveTo>
                    <a:cubicBezTo>
                      <a:pt x="51924" y="157669"/>
                      <a:pt x="52517" y="153803"/>
                      <a:pt x="57131" y="149189"/>
                    </a:cubicBezTo>
                    <a:cubicBezTo>
                      <a:pt x="59155" y="147165"/>
                      <a:pt x="61894" y="146014"/>
                      <a:pt x="64275" y="144427"/>
                    </a:cubicBezTo>
                    <a:cubicBezTo>
                      <a:pt x="65862" y="142046"/>
                      <a:pt x="71272" y="139071"/>
                      <a:pt x="69037" y="137283"/>
                    </a:cubicBezTo>
                    <a:cubicBezTo>
                      <a:pt x="62409" y="131980"/>
                      <a:pt x="32459" y="136893"/>
                      <a:pt x="28556" y="137283"/>
                    </a:cubicBezTo>
                    <a:cubicBezTo>
                      <a:pt x="27762" y="134902"/>
                      <a:pt x="26175" y="132649"/>
                      <a:pt x="26175" y="130139"/>
                    </a:cubicBezTo>
                    <a:cubicBezTo>
                      <a:pt x="26175" y="115703"/>
                      <a:pt x="31734" y="120160"/>
                      <a:pt x="45225" y="118233"/>
                    </a:cubicBezTo>
                    <a:cubicBezTo>
                      <a:pt x="46019" y="115852"/>
                      <a:pt x="46038" y="113049"/>
                      <a:pt x="47606" y="111089"/>
                    </a:cubicBezTo>
                    <a:cubicBezTo>
                      <a:pt x="49394" y="108854"/>
                      <a:pt x="52190" y="107607"/>
                      <a:pt x="54750" y="106327"/>
                    </a:cubicBezTo>
                    <a:cubicBezTo>
                      <a:pt x="56995" y="105205"/>
                      <a:pt x="64404" y="103946"/>
                      <a:pt x="61894" y="103946"/>
                    </a:cubicBezTo>
                    <a:cubicBezTo>
                      <a:pt x="53917" y="103946"/>
                      <a:pt x="46019" y="105533"/>
                      <a:pt x="38081" y="106327"/>
                    </a:cubicBezTo>
                    <a:cubicBezTo>
                      <a:pt x="33786" y="110622"/>
                      <a:pt x="30686" y="115852"/>
                      <a:pt x="23794" y="115852"/>
                    </a:cubicBezTo>
                    <a:cubicBezTo>
                      <a:pt x="21284" y="115852"/>
                      <a:pt x="19031" y="114265"/>
                      <a:pt x="16650" y="113471"/>
                    </a:cubicBezTo>
                    <a:cubicBezTo>
                      <a:pt x="15856" y="110296"/>
                      <a:pt x="15893" y="106788"/>
                      <a:pt x="14269" y="103946"/>
                    </a:cubicBezTo>
                    <a:cubicBezTo>
                      <a:pt x="0" y="78975"/>
                      <a:pt x="12177" y="111961"/>
                      <a:pt x="4744" y="89658"/>
                    </a:cubicBezTo>
                    <a:cubicBezTo>
                      <a:pt x="7125" y="88864"/>
                      <a:pt x="9402" y="87632"/>
                      <a:pt x="11887" y="87277"/>
                    </a:cubicBezTo>
                    <a:cubicBezTo>
                      <a:pt x="20566" y="86037"/>
                      <a:pt x="29651" y="87305"/>
                      <a:pt x="38081" y="84896"/>
                    </a:cubicBezTo>
                    <a:cubicBezTo>
                      <a:pt x="41319" y="83971"/>
                      <a:pt x="42844" y="80133"/>
                      <a:pt x="45225" y="77752"/>
                    </a:cubicBezTo>
                    <a:cubicBezTo>
                      <a:pt x="50892" y="60749"/>
                      <a:pt x="54164" y="66249"/>
                      <a:pt x="42844" y="58702"/>
                    </a:cubicBezTo>
                    <a:cubicBezTo>
                      <a:pt x="37288" y="59496"/>
                      <a:pt x="31788" y="61083"/>
                      <a:pt x="26175" y="61083"/>
                    </a:cubicBezTo>
                    <a:cubicBezTo>
                      <a:pt x="23665" y="61083"/>
                      <a:pt x="20154" y="60947"/>
                      <a:pt x="19031" y="58702"/>
                    </a:cubicBezTo>
                    <a:cubicBezTo>
                      <a:pt x="17908" y="56457"/>
                      <a:pt x="20618" y="53939"/>
                      <a:pt x="21412" y="51558"/>
                    </a:cubicBezTo>
                    <a:cubicBezTo>
                      <a:pt x="20618" y="42827"/>
                      <a:pt x="21609" y="33744"/>
                      <a:pt x="19031" y="25364"/>
                    </a:cubicBezTo>
                    <a:cubicBezTo>
                      <a:pt x="11227" y="0"/>
                      <a:pt x="11887" y="29055"/>
                      <a:pt x="11887" y="18221"/>
                    </a:cubicBezTo>
                  </a:path>
                </a:pathLst>
              </a:custGeom>
              <a:no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9" name="Freeform 28"/>
              <p:cNvSpPr/>
              <p:nvPr/>
            </p:nvSpPr>
            <p:spPr bwMode="auto">
              <a:xfrm>
                <a:off x="5559032" y="4395486"/>
                <a:ext cx="86912" cy="595995"/>
              </a:xfrm>
              <a:custGeom>
                <a:avLst/>
                <a:gdLst>
                  <a:gd name="connsiteX0" fmla="*/ 67862 w 86912"/>
                  <a:gd name="connsiteY0" fmla="*/ 516731 h 516731"/>
                  <a:gd name="connsiteX1" fmla="*/ 77387 w 86912"/>
                  <a:gd name="connsiteY1" fmla="*/ 502444 h 516731"/>
                  <a:gd name="connsiteX2" fmla="*/ 82149 w 86912"/>
                  <a:gd name="connsiteY2" fmla="*/ 495300 h 516731"/>
                  <a:gd name="connsiteX3" fmla="*/ 86912 w 86912"/>
                  <a:gd name="connsiteY3" fmla="*/ 481013 h 516731"/>
                  <a:gd name="connsiteX4" fmla="*/ 84531 w 86912"/>
                  <a:gd name="connsiteY4" fmla="*/ 473869 h 516731"/>
                  <a:gd name="connsiteX5" fmla="*/ 65481 w 86912"/>
                  <a:gd name="connsiteY5" fmla="*/ 466725 h 516731"/>
                  <a:gd name="connsiteX6" fmla="*/ 58337 w 86912"/>
                  <a:gd name="connsiteY6" fmla="*/ 459581 h 516731"/>
                  <a:gd name="connsiteX7" fmla="*/ 51193 w 86912"/>
                  <a:gd name="connsiteY7" fmla="*/ 454819 h 516731"/>
                  <a:gd name="connsiteX8" fmla="*/ 53574 w 86912"/>
                  <a:gd name="connsiteY8" fmla="*/ 433388 h 516731"/>
                  <a:gd name="connsiteX9" fmla="*/ 65481 w 86912"/>
                  <a:gd name="connsiteY9" fmla="*/ 402431 h 516731"/>
                  <a:gd name="connsiteX10" fmla="*/ 63099 w 86912"/>
                  <a:gd name="connsiteY10" fmla="*/ 385763 h 516731"/>
                  <a:gd name="connsiteX11" fmla="*/ 58337 w 86912"/>
                  <a:gd name="connsiteY11" fmla="*/ 378619 h 516731"/>
                  <a:gd name="connsiteX12" fmla="*/ 60718 w 86912"/>
                  <a:gd name="connsiteY12" fmla="*/ 361950 h 516731"/>
                  <a:gd name="connsiteX13" fmla="*/ 63099 w 86912"/>
                  <a:gd name="connsiteY13" fmla="*/ 352425 h 516731"/>
                  <a:gd name="connsiteX14" fmla="*/ 67862 w 86912"/>
                  <a:gd name="connsiteY14" fmla="*/ 338138 h 516731"/>
                  <a:gd name="connsiteX15" fmla="*/ 65481 w 86912"/>
                  <a:gd name="connsiteY15" fmla="*/ 323850 h 516731"/>
                  <a:gd name="connsiteX16" fmla="*/ 48812 w 86912"/>
                  <a:gd name="connsiteY16" fmla="*/ 304800 h 516731"/>
                  <a:gd name="connsiteX17" fmla="*/ 41668 w 86912"/>
                  <a:gd name="connsiteY17" fmla="*/ 290513 h 516731"/>
                  <a:gd name="connsiteX18" fmla="*/ 46431 w 86912"/>
                  <a:gd name="connsiteY18" fmla="*/ 273844 h 516731"/>
                  <a:gd name="connsiteX19" fmla="*/ 39287 w 86912"/>
                  <a:gd name="connsiteY19" fmla="*/ 264319 h 516731"/>
                  <a:gd name="connsiteX20" fmla="*/ 24999 w 86912"/>
                  <a:gd name="connsiteY20" fmla="*/ 250031 h 516731"/>
                  <a:gd name="connsiteX21" fmla="*/ 27381 w 86912"/>
                  <a:gd name="connsiteY21" fmla="*/ 242888 h 516731"/>
                  <a:gd name="connsiteX22" fmla="*/ 41668 w 86912"/>
                  <a:gd name="connsiteY22" fmla="*/ 233363 h 516731"/>
                  <a:gd name="connsiteX23" fmla="*/ 48812 w 86912"/>
                  <a:gd name="connsiteY23" fmla="*/ 226219 h 516731"/>
                  <a:gd name="connsiteX24" fmla="*/ 58337 w 86912"/>
                  <a:gd name="connsiteY24" fmla="*/ 223838 h 516731"/>
                  <a:gd name="connsiteX25" fmla="*/ 46431 w 86912"/>
                  <a:gd name="connsiteY25" fmla="*/ 211931 h 516731"/>
                  <a:gd name="connsiteX26" fmla="*/ 32143 w 86912"/>
                  <a:gd name="connsiteY26" fmla="*/ 202406 h 516731"/>
                  <a:gd name="connsiteX27" fmla="*/ 27381 w 86912"/>
                  <a:gd name="connsiteY27" fmla="*/ 195263 h 516731"/>
                  <a:gd name="connsiteX28" fmla="*/ 24999 w 86912"/>
                  <a:gd name="connsiteY28" fmla="*/ 185738 h 516731"/>
                  <a:gd name="connsiteX29" fmla="*/ 20237 w 86912"/>
                  <a:gd name="connsiteY29" fmla="*/ 169069 h 516731"/>
                  <a:gd name="connsiteX30" fmla="*/ 22618 w 86912"/>
                  <a:gd name="connsiteY30" fmla="*/ 142875 h 516731"/>
                  <a:gd name="connsiteX31" fmla="*/ 24999 w 86912"/>
                  <a:gd name="connsiteY31" fmla="*/ 135731 h 516731"/>
                  <a:gd name="connsiteX32" fmla="*/ 32143 w 86912"/>
                  <a:gd name="connsiteY32" fmla="*/ 128588 h 516731"/>
                  <a:gd name="connsiteX33" fmla="*/ 36906 w 86912"/>
                  <a:gd name="connsiteY33" fmla="*/ 121444 h 516731"/>
                  <a:gd name="connsiteX34" fmla="*/ 34524 w 86912"/>
                  <a:gd name="connsiteY34" fmla="*/ 114300 h 516731"/>
                  <a:gd name="connsiteX35" fmla="*/ 27381 w 86912"/>
                  <a:gd name="connsiteY35" fmla="*/ 111919 h 516731"/>
                  <a:gd name="connsiteX36" fmla="*/ 20237 w 86912"/>
                  <a:gd name="connsiteY36" fmla="*/ 107156 h 516731"/>
                  <a:gd name="connsiteX37" fmla="*/ 10712 w 86912"/>
                  <a:gd name="connsiteY37" fmla="*/ 102394 h 516731"/>
                  <a:gd name="connsiteX38" fmla="*/ 5949 w 86912"/>
                  <a:gd name="connsiteY38" fmla="*/ 95250 h 516731"/>
                  <a:gd name="connsiteX39" fmla="*/ 5949 w 86912"/>
                  <a:gd name="connsiteY39" fmla="*/ 54769 h 516731"/>
                  <a:gd name="connsiteX40" fmla="*/ 13093 w 86912"/>
                  <a:gd name="connsiteY40" fmla="*/ 47625 h 516731"/>
                  <a:gd name="connsiteX41" fmla="*/ 17856 w 86912"/>
                  <a:gd name="connsiteY41" fmla="*/ 14288 h 516731"/>
                  <a:gd name="connsiteX42" fmla="*/ 17856 w 86912"/>
                  <a:gd name="connsiteY42" fmla="*/ 0 h 51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6912" h="516731">
                    <a:moveTo>
                      <a:pt x="67862" y="516731"/>
                    </a:moveTo>
                    <a:cubicBezTo>
                      <a:pt x="81402" y="503192"/>
                      <a:pt x="70496" y="516227"/>
                      <a:pt x="77387" y="502444"/>
                    </a:cubicBezTo>
                    <a:cubicBezTo>
                      <a:pt x="78667" y="499884"/>
                      <a:pt x="80987" y="497915"/>
                      <a:pt x="82149" y="495300"/>
                    </a:cubicBezTo>
                    <a:cubicBezTo>
                      <a:pt x="84188" y="490713"/>
                      <a:pt x="86912" y="481013"/>
                      <a:pt x="86912" y="481013"/>
                    </a:cubicBezTo>
                    <a:cubicBezTo>
                      <a:pt x="86118" y="478632"/>
                      <a:pt x="86306" y="475644"/>
                      <a:pt x="84531" y="473869"/>
                    </a:cubicBezTo>
                    <a:cubicBezTo>
                      <a:pt x="80380" y="469717"/>
                      <a:pt x="70797" y="468054"/>
                      <a:pt x="65481" y="466725"/>
                    </a:cubicBezTo>
                    <a:cubicBezTo>
                      <a:pt x="63100" y="464344"/>
                      <a:pt x="60924" y="461737"/>
                      <a:pt x="58337" y="459581"/>
                    </a:cubicBezTo>
                    <a:cubicBezTo>
                      <a:pt x="56138" y="457749"/>
                      <a:pt x="51705" y="457635"/>
                      <a:pt x="51193" y="454819"/>
                    </a:cubicBezTo>
                    <a:cubicBezTo>
                      <a:pt x="49907" y="447747"/>
                      <a:pt x="52481" y="440492"/>
                      <a:pt x="53574" y="433388"/>
                    </a:cubicBezTo>
                    <a:cubicBezTo>
                      <a:pt x="55276" y="422328"/>
                      <a:pt x="60547" y="412299"/>
                      <a:pt x="65481" y="402431"/>
                    </a:cubicBezTo>
                    <a:cubicBezTo>
                      <a:pt x="64687" y="396875"/>
                      <a:pt x="64712" y="391139"/>
                      <a:pt x="63099" y="385763"/>
                    </a:cubicBezTo>
                    <a:cubicBezTo>
                      <a:pt x="62277" y="383022"/>
                      <a:pt x="58622" y="381467"/>
                      <a:pt x="58337" y="378619"/>
                    </a:cubicBezTo>
                    <a:cubicBezTo>
                      <a:pt x="57779" y="373034"/>
                      <a:pt x="59714" y="367472"/>
                      <a:pt x="60718" y="361950"/>
                    </a:cubicBezTo>
                    <a:cubicBezTo>
                      <a:pt x="61303" y="358730"/>
                      <a:pt x="62159" y="355560"/>
                      <a:pt x="63099" y="352425"/>
                    </a:cubicBezTo>
                    <a:cubicBezTo>
                      <a:pt x="64542" y="347617"/>
                      <a:pt x="67862" y="338138"/>
                      <a:pt x="67862" y="338138"/>
                    </a:cubicBezTo>
                    <a:cubicBezTo>
                      <a:pt x="67068" y="333375"/>
                      <a:pt x="67338" y="328307"/>
                      <a:pt x="65481" y="323850"/>
                    </a:cubicBezTo>
                    <a:cubicBezTo>
                      <a:pt x="60139" y="311029"/>
                      <a:pt x="57833" y="310814"/>
                      <a:pt x="48812" y="304800"/>
                    </a:cubicBezTo>
                    <a:cubicBezTo>
                      <a:pt x="46404" y="301188"/>
                      <a:pt x="41668" y="295442"/>
                      <a:pt x="41668" y="290513"/>
                    </a:cubicBezTo>
                    <a:cubicBezTo>
                      <a:pt x="41668" y="287519"/>
                      <a:pt x="45307" y="277215"/>
                      <a:pt x="46431" y="273844"/>
                    </a:cubicBezTo>
                    <a:cubicBezTo>
                      <a:pt x="44050" y="270669"/>
                      <a:pt x="42093" y="267125"/>
                      <a:pt x="39287" y="264319"/>
                    </a:cubicBezTo>
                    <a:cubicBezTo>
                      <a:pt x="21564" y="246596"/>
                      <a:pt x="36224" y="266867"/>
                      <a:pt x="24999" y="250031"/>
                    </a:cubicBezTo>
                    <a:cubicBezTo>
                      <a:pt x="25793" y="247650"/>
                      <a:pt x="25606" y="244663"/>
                      <a:pt x="27381" y="242888"/>
                    </a:cubicBezTo>
                    <a:cubicBezTo>
                      <a:pt x="31428" y="238841"/>
                      <a:pt x="37621" y="237410"/>
                      <a:pt x="41668" y="233363"/>
                    </a:cubicBezTo>
                    <a:cubicBezTo>
                      <a:pt x="44049" y="230982"/>
                      <a:pt x="45888" y="227890"/>
                      <a:pt x="48812" y="226219"/>
                    </a:cubicBezTo>
                    <a:cubicBezTo>
                      <a:pt x="51654" y="224595"/>
                      <a:pt x="55162" y="224632"/>
                      <a:pt x="58337" y="223838"/>
                    </a:cubicBezTo>
                    <a:cubicBezTo>
                      <a:pt x="54054" y="210987"/>
                      <a:pt x="59304" y="221126"/>
                      <a:pt x="46431" y="211931"/>
                    </a:cubicBezTo>
                    <a:cubicBezTo>
                      <a:pt x="30823" y="200783"/>
                      <a:pt x="47468" y="207516"/>
                      <a:pt x="32143" y="202406"/>
                    </a:cubicBezTo>
                    <a:cubicBezTo>
                      <a:pt x="30556" y="200025"/>
                      <a:pt x="28508" y="197893"/>
                      <a:pt x="27381" y="195263"/>
                    </a:cubicBezTo>
                    <a:cubicBezTo>
                      <a:pt x="26092" y="192255"/>
                      <a:pt x="25898" y="188885"/>
                      <a:pt x="24999" y="185738"/>
                    </a:cubicBezTo>
                    <a:cubicBezTo>
                      <a:pt x="18177" y="161865"/>
                      <a:pt x="27667" y="198793"/>
                      <a:pt x="20237" y="169069"/>
                    </a:cubicBezTo>
                    <a:cubicBezTo>
                      <a:pt x="21031" y="160338"/>
                      <a:pt x="21378" y="151554"/>
                      <a:pt x="22618" y="142875"/>
                    </a:cubicBezTo>
                    <a:cubicBezTo>
                      <a:pt x="22973" y="140390"/>
                      <a:pt x="23607" y="137820"/>
                      <a:pt x="24999" y="135731"/>
                    </a:cubicBezTo>
                    <a:cubicBezTo>
                      <a:pt x="26867" y="132929"/>
                      <a:pt x="29987" y="131175"/>
                      <a:pt x="32143" y="128588"/>
                    </a:cubicBezTo>
                    <a:cubicBezTo>
                      <a:pt x="33975" y="126389"/>
                      <a:pt x="35318" y="123825"/>
                      <a:pt x="36906" y="121444"/>
                    </a:cubicBezTo>
                    <a:cubicBezTo>
                      <a:pt x="36112" y="119063"/>
                      <a:pt x="36299" y="116075"/>
                      <a:pt x="34524" y="114300"/>
                    </a:cubicBezTo>
                    <a:cubicBezTo>
                      <a:pt x="32749" y="112525"/>
                      <a:pt x="29626" y="113041"/>
                      <a:pt x="27381" y="111919"/>
                    </a:cubicBezTo>
                    <a:cubicBezTo>
                      <a:pt x="24821" y="110639"/>
                      <a:pt x="22722" y="108576"/>
                      <a:pt x="20237" y="107156"/>
                    </a:cubicBezTo>
                    <a:cubicBezTo>
                      <a:pt x="17155" y="105395"/>
                      <a:pt x="13887" y="103981"/>
                      <a:pt x="10712" y="102394"/>
                    </a:cubicBezTo>
                    <a:cubicBezTo>
                      <a:pt x="9124" y="100013"/>
                      <a:pt x="7229" y="97810"/>
                      <a:pt x="5949" y="95250"/>
                    </a:cubicBezTo>
                    <a:cubicBezTo>
                      <a:pt x="0" y="83353"/>
                      <a:pt x="3589" y="64797"/>
                      <a:pt x="5949" y="54769"/>
                    </a:cubicBezTo>
                    <a:cubicBezTo>
                      <a:pt x="6720" y="51491"/>
                      <a:pt x="10712" y="50006"/>
                      <a:pt x="13093" y="47625"/>
                    </a:cubicBezTo>
                    <a:cubicBezTo>
                      <a:pt x="14839" y="37150"/>
                      <a:pt x="17111" y="24709"/>
                      <a:pt x="17856" y="14288"/>
                    </a:cubicBezTo>
                    <a:cubicBezTo>
                      <a:pt x="18195" y="9537"/>
                      <a:pt x="17856" y="4763"/>
                      <a:pt x="17856" y="0"/>
                    </a:cubicBezTo>
                  </a:path>
                </a:pathLst>
              </a:custGeom>
              <a:no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0" name="Freeform 29"/>
              <p:cNvSpPr/>
              <p:nvPr/>
            </p:nvSpPr>
            <p:spPr bwMode="auto">
              <a:xfrm>
                <a:off x="5561698" y="2838891"/>
                <a:ext cx="1440770" cy="1521228"/>
              </a:xfrm>
              <a:custGeom>
                <a:avLst/>
                <a:gdLst>
                  <a:gd name="connsiteX0" fmla="*/ 6284 w 1440770"/>
                  <a:gd name="connsiteY0" fmla="*/ 1318912 h 1318912"/>
                  <a:gd name="connsiteX1" fmla="*/ 13083 w 1440770"/>
                  <a:gd name="connsiteY1" fmla="*/ 1308714 h 1318912"/>
                  <a:gd name="connsiteX2" fmla="*/ 23280 w 1440770"/>
                  <a:gd name="connsiteY2" fmla="*/ 1288319 h 1318912"/>
                  <a:gd name="connsiteX3" fmla="*/ 16482 w 1440770"/>
                  <a:gd name="connsiteY3" fmla="*/ 1278121 h 1318912"/>
                  <a:gd name="connsiteX4" fmla="*/ 2885 w 1440770"/>
                  <a:gd name="connsiteY4" fmla="*/ 1264524 h 1318912"/>
                  <a:gd name="connsiteX5" fmla="*/ 6284 w 1440770"/>
                  <a:gd name="connsiteY5" fmla="*/ 1230531 h 1318912"/>
                  <a:gd name="connsiteX6" fmla="*/ 13083 w 1440770"/>
                  <a:gd name="connsiteY6" fmla="*/ 1210136 h 1318912"/>
                  <a:gd name="connsiteX7" fmla="*/ 13083 w 1440770"/>
                  <a:gd name="connsiteY7" fmla="*/ 1125154 h 1318912"/>
                  <a:gd name="connsiteX8" fmla="*/ 16482 w 1440770"/>
                  <a:gd name="connsiteY8" fmla="*/ 1114956 h 1318912"/>
                  <a:gd name="connsiteX9" fmla="*/ 26680 w 1440770"/>
                  <a:gd name="connsiteY9" fmla="*/ 1108158 h 1318912"/>
                  <a:gd name="connsiteX10" fmla="*/ 43676 w 1440770"/>
                  <a:gd name="connsiteY10" fmla="*/ 1087762 h 1318912"/>
                  <a:gd name="connsiteX11" fmla="*/ 53874 w 1440770"/>
                  <a:gd name="connsiteY11" fmla="*/ 1084363 h 1318912"/>
                  <a:gd name="connsiteX12" fmla="*/ 64072 w 1440770"/>
                  <a:gd name="connsiteY12" fmla="*/ 1077565 h 1318912"/>
                  <a:gd name="connsiteX13" fmla="*/ 94665 w 1440770"/>
                  <a:gd name="connsiteY13" fmla="*/ 1040173 h 1318912"/>
                  <a:gd name="connsiteX14" fmla="*/ 104863 w 1440770"/>
                  <a:gd name="connsiteY14" fmla="*/ 1033374 h 1318912"/>
                  <a:gd name="connsiteX15" fmla="*/ 121859 w 1440770"/>
                  <a:gd name="connsiteY15" fmla="*/ 1016378 h 1318912"/>
                  <a:gd name="connsiteX16" fmla="*/ 128657 w 1440770"/>
                  <a:gd name="connsiteY16" fmla="*/ 1006180 h 1318912"/>
                  <a:gd name="connsiteX17" fmla="*/ 149053 w 1440770"/>
                  <a:gd name="connsiteY17" fmla="*/ 989184 h 1318912"/>
                  <a:gd name="connsiteX18" fmla="*/ 152452 w 1440770"/>
                  <a:gd name="connsiteY18" fmla="*/ 978986 h 1318912"/>
                  <a:gd name="connsiteX19" fmla="*/ 183045 w 1440770"/>
                  <a:gd name="connsiteY19" fmla="*/ 951792 h 1318912"/>
                  <a:gd name="connsiteX20" fmla="*/ 203441 w 1440770"/>
                  <a:gd name="connsiteY20" fmla="*/ 931397 h 1318912"/>
                  <a:gd name="connsiteX21" fmla="*/ 217038 w 1440770"/>
                  <a:gd name="connsiteY21" fmla="*/ 921199 h 1318912"/>
                  <a:gd name="connsiteX22" fmla="*/ 223837 w 1440770"/>
                  <a:gd name="connsiteY22" fmla="*/ 911001 h 1318912"/>
                  <a:gd name="connsiteX23" fmla="*/ 244232 w 1440770"/>
                  <a:gd name="connsiteY23" fmla="*/ 897404 h 1318912"/>
                  <a:gd name="connsiteX24" fmla="*/ 257829 w 1440770"/>
                  <a:gd name="connsiteY24" fmla="*/ 880408 h 1318912"/>
                  <a:gd name="connsiteX25" fmla="*/ 264628 w 1440770"/>
                  <a:gd name="connsiteY25" fmla="*/ 870210 h 1318912"/>
                  <a:gd name="connsiteX26" fmla="*/ 274825 w 1440770"/>
                  <a:gd name="connsiteY26" fmla="*/ 860012 h 1318912"/>
                  <a:gd name="connsiteX27" fmla="*/ 291822 w 1440770"/>
                  <a:gd name="connsiteY27" fmla="*/ 843016 h 1318912"/>
                  <a:gd name="connsiteX28" fmla="*/ 308818 w 1440770"/>
                  <a:gd name="connsiteY28" fmla="*/ 826020 h 1318912"/>
                  <a:gd name="connsiteX29" fmla="*/ 315616 w 1440770"/>
                  <a:gd name="connsiteY29" fmla="*/ 815822 h 1318912"/>
                  <a:gd name="connsiteX30" fmla="*/ 329214 w 1440770"/>
                  <a:gd name="connsiteY30" fmla="*/ 809023 h 1318912"/>
                  <a:gd name="connsiteX31" fmla="*/ 339411 w 1440770"/>
                  <a:gd name="connsiteY31" fmla="*/ 798826 h 1318912"/>
                  <a:gd name="connsiteX32" fmla="*/ 349609 w 1440770"/>
                  <a:gd name="connsiteY32" fmla="*/ 792027 h 1318912"/>
                  <a:gd name="connsiteX33" fmla="*/ 363206 w 1440770"/>
                  <a:gd name="connsiteY33" fmla="*/ 771632 h 1318912"/>
                  <a:gd name="connsiteX34" fmla="*/ 370005 w 1440770"/>
                  <a:gd name="connsiteY34" fmla="*/ 761434 h 1318912"/>
                  <a:gd name="connsiteX35" fmla="*/ 380202 w 1440770"/>
                  <a:gd name="connsiteY35" fmla="*/ 754635 h 1318912"/>
                  <a:gd name="connsiteX36" fmla="*/ 387001 w 1440770"/>
                  <a:gd name="connsiteY36" fmla="*/ 744438 h 1318912"/>
                  <a:gd name="connsiteX37" fmla="*/ 403997 w 1440770"/>
                  <a:gd name="connsiteY37" fmla="*/ 713844 h 1318912"/>
                  <a:gd name="connsiteX38" fmla="*/ 414195 w 1440770"/>
                  <a:gd name="connsiteY38" fmla="*/ 703646 h 1318912"/>
                  <a:gd name="connsiteX39" fmla="*/ 420993 w 1440770"/>
                  <a:gd name="connsiteY39" fmla="*/ 693449 h 1318912"/>
                  <a:gd name="connsiteX40" fmla="*/ 451587 w 1440770"/>
                  <a:gd name="connsiteY40" fmla="*/ 666255 h 1318912"/>
                  <a:gd name="connsiteX41" fmla="*/ 471982 w 1440770"/>
                  <a:gd name="connsiteY41" fmla="*/ 649258 h 1318912"/>
                  <a:gd name="connsiteX42" fmla="*/ 488979 w 1440770"/>
                  <a:gd name="connsiteY42" fmla="*/ 635661 h 1318912"/>
                  <a:gd name="connsiteX43" fmla="*/ 495777 w 1440770"/>
                  <a:gd name="connsiteY43" fmla="*/ 625464 h 1318912"/>
                  <a:gd name="connsiteX44" fmla="*/ 505975 w 1440770"/>
                  <a:gd name="connsiteY44" fmla="*/ 615266 h 1318912"/>
                  <a:gd name="connsiteX45" fmla="*/ 519572 w 1440770"/>
                  <a:gd name="connsiteY45" fmla="*/ 594870 h 1318912"/>
                  <a:gd name="connsiteX46" fmla="*/ 526370 w 1440770"/>
                  <a:gd name="connsiteY46" fmla="*/ 584672 h 1318912"/>
                  <a:gd name="connsiteX47" fmla="*/ 536568 w 1440770"/>
                  <a:gd name="connsiteY47" fmla="*/ 577874 h 1318912"/>
                  <a:gd name="connsiteX48" fmla="*/ 539967 w 1440770"/>
                  <a:gd name="connsiteY48" fmla="*/ 567676 h 1318912"/>
                  <a:gd name="connsiteX49" fmla="*/ 550165 w 1440770"/>
                  <a:gd name="connsiteY49" fmla="*/ 560878 h 1318912"/>
                  <a:gd name="connsiteX50" fmla="*/ 556964 w 1440770"/>
                  <a:gd name="connsiteY50" fmla="*/ 550680 h 1318912"/>
                  <a:gd name="connsiteX51" fmla="*/ 570561 w 1440770"/>
                  <a:gd name="connsiteY51" fmla="*/ 533684 h 1318912"/>
                  <a:gd name="connsiteX52" fmla="*/ 573960 w 1440770"/>
                  <a:gd name="connsiteY52" fmla="*/ 523486 h 1318912"/>
                  <a:gd name="connsiteX53" fmla="*/ 584158 w 1440770"/>
                  <a:gd name="connsiteY53" fmla="*/ 513288 h 1318912"/>
                  <a:gd name="connsiteX54" fmla="*/ 597755 w 1440770"/>
                  <a:gd name="connsiteY54" fmla="*/ 492893 h 1318912"/>
                  <a:gd name="connsiteX55" fmla="*/ 618150 w 1440770"/>
                  <a:gd name="connsiteY55" fmla="*/ 479296 h 1318912"/>
                  <a:gd name="connsiteX56" fmla="*/ 641945 w 1440770"/>
                  <a:gd name="connsiteY56" fmla="*/ 465698 h 1318912"/>
                  <a:gd name="connsiteX57" fmla="*/ 662341 w 1440770"/>
                  <a:gd name="connsiteY57" fmla="*/ 448702 h 1318912"/>
                  <a:gd name="connsiteX58" fmla="*/ 692934 w 1440770"/>
                  <a:gd name="connsiteY58" fmla="*/ 424907 h 1318912"/>
                  <a:gd name="connsiteX59" fmla="*/ 696333 w 1440770"/>
                  <a:gd name="connsiteY59" fmla="*/ 414710 h 1318912"/>
                  <a:gd name="connsiteX60" fmla="*/ 709930 w 1440770"/>
                  <a:gd name="connsiteY60" fmla="*/ 407911 h 1318912"/>
                  <a:gd name="connsiteX61" fmla="*/ 720128 w 1440770"/>
                  <a:gd name="connsiteY61" fmla="*/ 401113 h 1318912"/>
                  <a:gd name="connsiteX62" fmla="*/ 740524 w 1440770"/>
                  <a:gd name="connsiteY62" fmla="*/ 380717 h 1318912"/>
                  <a:gd name="connsiteX63" fmla="*/ 754121 w 1440770"/>
                  <a:gd name="connsiteY63" fmla="*/ 370519 h 1318912"/>
                  <a:gd name="connsiteX64" fmla="*/ 777915 w 1440770"/>
                  <a:gd name="connsiteY64" fmla="*/ 346725 h 1318912"/>
                  <a:gd name="connsiteX65" fmla="*/ 791512 w 1440770"/>
                  <a:gd name="connsiteY65" fmla="*/ 319530 h 1318912"/>
                  <a:gd name="connsiteX66" fmla="*/ 805109 w 1440770"/>
                  <a:gd name="connsiteY66" fmla="*/ 299135 h 1318912"/>
                  <a:gd name="connsiteX67" fmla="*/ 815307 w 1440770"/>
                  <a:gd name="connsiteY67" fmla="*/ 278739 h 1318912"/>
                  <a:gd name="connsiteX68" fmla="*/ 818706 w 1440770"/>
                  <a:gd name="connsiteY68" fmla="*/ 268542 h 1318912"/>
                  <a:gd name="connsiteX69" fmla="*/ 845901 w 1440770"/>
                  <a:gd name="connsiteY69" fmla="*/ 237948 h 1318912"/>
                  <a:gd name="connsiteX70" fmla="*/ 856098 w 1440770"/>
                  <a:gd name="connsiteY70" fmla="*/ 234549 h 1318912"/>
                  <a:gd name="connsiteX71" fmla="*/ 886692 w 1440770"/>
                  <a:gd name="connsiteY71" fmla="*/ 217553 h 1318912"/>
                  <a:gd name="connsiteX72" fmla="*/ 896889 w 1440770"/>
                  <a:gd name="connsiteY72" fmla="*/ 214154 h 1318912"/>
                  <a:gd name="connsiteX73" fmla="*/ 907087 w 1440770"/>
                  <a:gd name="connsiteY73" fmla="*/ 207355 h 1318912"/>
                  <a:gd name="connsiteX74" fmla="*/ 917285 w 1440770"/>
                  <a:gd name="connsiteY74" fmla="*/ 197157 h 1318912"/>
                  <a:gd name="connsiteX75" fmla="*/ 927483 w 1440770"/>
                  <a:gd name="connsiteY75" fmla="*/ 193758 h 1318912"/>
                  <a:gd name="connsiteX76" fmla="*/ 937680 w 1440770"/>
                  <a:gd name="connsiteY76" fmla="*/ 183560 h 1318912"/>
                  <a:gd name="connsiteX77" fmla="*/ 947878 w 1440770"/>
                  <a:gd name="connsiteY77" fmla="*/ 176762 h 1318912"/>
                  <a:gd name="connsiteX78" fmla="*/ 961475 w 1440770"/>
                  <a:gd name="connsiteY78" fmla="*/ 163165 h 1318912"/>
                  <a:gd name="connsiteX79" fmla="*/ 975072 w 1440770"/>
                  <a:gd name="connsiteY79" fmla="*/ 142769 h 1318912"/>
                  <a:gd name="connsiteX80" fmla="*/ 988669 w 1440770"/>
                  <a:gd name="connsiteY80" fmla="*/ 122374 h 1318912"/>
                  <a:gd name="connsiteX81" fmla="*/ 998867 w 1440770"/>
                  <a:gd name="connsiteY81" fmla="*/ 115575 h 1318912"/>
                  <a:gd name="connsiteX82" fmla="*/ 1019263 w 1440770"/>
                  <a:gd name="connsiteY82" fmla="*/ 108777 h 1318912"/>
                  <a:gd name="connsiteX83" fmla="*/ 1039658 w 1440770"/>
                  <a:gd name="connsiteY83" fmla="*/ 98579 h 1318912"/>
                  <a:gd name="connsiteX84" fmla="*/ 1060054 w 1440770"/>
                  <a:gd name="connsiteY84" fmla="*/ 88381 h 1318912"/>
                  <a:gd name="connsiteX85" fmla="*/ 1090647 w 1440770"/>
                  <a:gd name="connsiteY85" fmla="*/ 67985 h 1318912"/>
                  <a:gd name="connsiteX86" fmla="*/ 1100845 w 1440770"/>
                  <a:gd name="connsiteY86" fmla="*/ 61187 h 1318912"/>
                  <a:gd name="connsiteX87" fmla="*/ 1111043 w 1440770"/>
                  <a:gd name="connsiteY87" fmla="*/ 54388 h 1318912"/>
                  <a:gd name="connsiteX88" fmla="*/ 1121240 w 1440770"/>
                  <a:gd name="connsiteY88" fmla="*/ 50989 h 1318912"/>
                  <a:gd name="connsiteX89" fmla="*/ 1131438 w 1440770"/>
                  <a:gd name="connsiteY89" fmla="*/ 40791 h 1318912"/>
                  <a:gd name="connsiteX90" fmla="*/ 1148434 w 1440770"/>
                  <a:gd name="connsiteY90" fmla="*/ 33993 h 1318912"/>
                  <a:gd name="connsiteX91" fmla="*/ 1175628 w 1440770"/>
                  <a:gd name="connsiteY91" fmla="*/ 27194 h 1318912"/>
                  <a:gd name="connsiteX92" fmla="*/ 1185826 w 1440770"/>
                  <a:gd name="connsiteY92" fmla="*/ 23795 h 1318912"/>
                  <a:gd name="connsiteX93" fmla="*/ 1304800 w 1440770"/>
                  <a:gd name="connsiteY93" fmla="*/ 16997 h 1318912"/>
                  <a:gd name="connsiteX94" fmla="*/ 1335393 w 1440770"/>
                  <a:gd name="connsiteY94" fmla="*/ 3400 h 1318912"/>
                  <a:gd name="connsiteX95" fmla="*/ 1440770 w 1440770"/>
                  <a:gd name="connsiteY95" fmla="*/ 0 h 131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440770" h="1318912">
                    <a:moveTo>
                      <a:pt x="6284" y="1318912"/>
                    </a:moveTo>
                    <a:cubicBezTo>
                      <a:pt x="8550" y="1315513"/>
                      <a:pt x="11256" y="1312368"/>
                      <a:pt x="13083" y="1308714"/>
                    </a:cubicBezTo>
                    <a:cubicBezTo>
                      <a:pt x="27158" y="1280564"/>
                      <a:pt x="3796" y="1317545"/>
                      <a:pt x="23280" y="1288319"/>
                    </a:cubicBezTo>
                    <a:cubicBezTo>
                      <a:pt x="21014" y="1284920"/>
                      <a:pt x="19672" y="1280673"/>
                      <a:pt x="16482" y="1278121"/>
                    </a:cubicBezTo>
                    <a:cubicBezTo>
                      <a:pt x="0" y="1264936"/>
                      <a:pt x="10301" y="1286775"/>
                      <a:pt x="2885" y="1264524"/>
                    </a:cubicBezTo>
                    <a:cubicBezTo>
                      <a:pt x="4018" y="1253193"/>
                      <a:pt x="4185" y="1241723"/>
                      <a:pt x="6284" y="1230531"/>
                    </a:cubicBezTo>
                    <a:cubicBezTo>
                      <a:pt x="7605" y="1223488"/>
                      <a:pt x="13083" y="1210136"/>
                      <a:pt x="13083" y="1210136"/>
                    </a:cubicBezTo>
                    <a:cubicBezTo>
                      <a:pt x="9195" y="1167379"/>
                      <a:pt x="7581" y="1171919"/>
                      <a:pt x="13083" y="1125154"/>
                    </a:cubicBezTo>
                    <a:cubicBezTo>
                      <a:pt x="13502" y="1121595"/>
                      <a:pt x="14244" y="1117754"/>
                      <a:pt x="16482" y="1114956"/>
                    </a:cubicBezTo>
                    <a:cubicBezTo>
                      <a:pt x="19034" y="1111766"/>
                      <a:pt x="23281" y="1110424"/>
                      <a:pt x="26680" y="1108158"/>
                    </a:cubicBezTo>
                    <a:cubicBezTo>
                      <a:pt x="31697" y="1100632"/>
                      <a:pt x="35823" y="1092997"/>
                      <a:pt x="43676" y="1087762"/>
                    </a:cubicBezTo>
                    <a:cubicBezTo>
                      <a:pt x="46657" y="1085774"/>
                      <a:pt x="50669" y="1085965"/>
                      <a:pt x="53874" y="1084363"/>
                    </a:cubicBezTo>
                    <a:cubicBezTo>
                      <a:pt x="57528" y="1082536"/>
                      <a:pt x="60673" y="1079831"/>
                      <a:pt x="64072" y="1077565"/>
                    </a:cubicBezTo>
                    <a:cubicBezTo>
                      <a:pt x="73047" y="1065599"/>
                      <a:pt x="82524" y="1050291"/>
                      <a:pt x="94665" y="1040173"/>
                    </a:cubicBezTo>
                    <a:cubicBezTo>
                      <a:pt x="97804" y="1037557"/>
                      <a:pt x="101464" y="1035640"/>
                      <a:pt x="104863" y="1033374"/>
                    </a:cubicBezTo>
                    <a:cubicBezTo>
                      <a:pt x="122993" y="1006180"/>
                      <a:pt x="99196" y="1039043"/>
                      <a:pt x="121859" y="1016378"/>
                    </a:cubicBezTo>
                    <a:cubicBezTo>
                      <a:pt x="124748" y="1013489"/>
                      <a:pt x="126042" y="1009318"/>
                      <a:pt x="128657" y="1006180"/>
                    </a:cubicBezTo>
                    <a:cubicBezTo>
                      <a:pt x="136834" y="996368"/>
                      <a:pt x="139028" y="995867"/>
                      <a:pt x="149053" y="989184"/>
                    </a:cubicBezTo>
                    <a:cubicBezTo>
                      <a:pt x="150186" y="985785"/>
                      <a:pt x="150252" y="981814"/>
                      <a:pt x="152452" y="978986"/>
                    </a:cubicBezTo>
                    <a:cubicBezTo>
                      <a:pt x="182943" y="939784"/>
                      <a:pt x="161787" y="970688"/>
                      <a:pt x="183045" y="951792"/>
                    </a:cubicBezTo>
                    <a:cubicBezTo>
                      <a:pt x="190231" y="945404"/>
                      <a:pt x="195749" y="937166"/>
                      <a:pt x="203441" y="931397"/>
                    </a:cubicBezTo>
                    <a:cubicBezTo>
                      <a:pt x="207973" y="927998"/>
                      <a:pt x="213032" y="925205"/>
                      <a:pt x="217038" y="921199"/>
                    </a:cubicBezTo>
                    <a:cubicBezTo>
                      <a:pt x="219927" y="918310"/>
                      <a:pt x="220762" y="913691"/>
                      <a:pt x="223837" y="911001"/>
                    </a:cubicBezTo>
                    <a:cubicBezTo>
                      <a:pt x="229986" y="905621"/>
                      <a:pt x="244232" y="897404"/>
                      <a:pt x="244232" y="897404"/>
                    </a:cubicBezTo>
                    <a:cubicBezTo>
                      <a:pt x="250849" y="877551"/>
                      <a:pt x="242453" y="895783"/>
                      <a:pt x="257829" y="880408"/>
                    </a:cubicBezTo>
                    <a:cubicBezTo>
                      <a:pt x="260718" y="877519"/>
                      <a:pt x="262013" y="873349"/>
                      <a:pt x="264628" y="870210"/>
                    </a:cubicBezTo>
                    <a:cubicBezTo>
                      <a:pt x="267705" y="866517"/>
                      <a:pt x="271748" y="863705"/>
                      <a:pt x="274825" y="860012"/>
                    </a:cubicBezTo>
                    <a:cubicBezTo>
                      <a:pt x="288986" y="843018"/>
                      <a:pt x="273129" y="855477"/>
                      <a:pt x="291822" y="843016"/>
                    </a:cubicBezTo>
                    <a:cubicBezTo>
                      <a:pt x="309950" y="815821"/>
                      <a:pt x="286157" y="848681"/>
                      <a:pt x="308818" y="826020"/>
                    </a:cubicBezTo>
                    <a:cubicBezTo>
                      <a:pt x="311707" y="823131"/>
                      <a:pt x="312478" y="818437"/>
                      <a:pt x="315616" y="815822"/>
                    </a:cubicBezTo>
                    <a:cubicBezTo>
                      <a:pt x="319509" y="812578"/>
                      <a:pt x="325090" y="811968"/>
                      <a:pt x="329214" y="809023"/>
                    </a:cubicBezTo>
                    <a:cubicBezTo>
                      <a:pt x="333126" y="806229"/>
                      <a:pt x="335718" y="801903"/>
                      <a:pt x="339411" y="798826"/>
                    </a:cubicBezTo>
                    <a:cubicBezTo>
                      <a:pt x="342550" y="796210"/>
                      <a:pt x="346210" y="794293"/>
                      <a:pt x="349609" y="792027"/>
                    </a:cubicBezTo>
                    <a:lnTo>
                      <a:pt x="363206" y="771632"/>
                    </a:lnTo>
                    <a:cubicBezTo>
                      <a:pt x="365472" y="768233"/>
                      <a:pt x="366606" y="763700"/>
                      <a:pt x="370005" y="761434"/>
                    </a:cubicBezTo>
                    <a:lnTo>
                      <a:pt x="380202" y="754635"/>
                    </a:lnTo>
                    <a:cubicBezTo>
                      <a:pt x="382468" y="751236"/>
                      <a:pt x="385174" y="748092"/>
                      <a:pt x="387001" y="744438"/>
                    </a:cubicBezTo>
                    <a:cubicBezTo>
                      <a:pt x="395552" y="727338"/>
                      <a:pt x="382557" y="735284"/>
                      <a:pt x="403997" y="713844"/>
                    </a:cubicBezTo>
                    <a:cubicBezTo>
                      <a:pt x="407396" y="710445"/>
                      <a:pt x="411117" y="707339"/>
                      <a:pt x="414195" y="703646"/>
                    </a:cubicBezTo>
                    <a:cubicBezTo>
                      <a:pt x="416810" y="700508"/>
                      <a:pt x="418279" y="696502"/>
                      <a:pt x="420993" y="693449"/>
                    </a:cubicBezTo>
                    <a:cubicBezTo>
                      <a:pt x="458777" y="650943"/>
                      <a:pt x="427228" y="686553"/>
                      <a:pt x="451587" y="666255"/>
                    </a:cubicBezTo>
                    <a:cubicBezTo>
                      <a:pt x="477773" y="644434"/>
                      <a:pt x="446653" y="666146"/>
                      <a:pt x="471982" y="649258"/>
                    </a:cubicBezTo>
                    <a:cubicBezTo>
                      <a:pt x="491468" y="620033"/>
                      <a:pt x="465521" y="654428"/>
                      <a:pt x="488979" y="635661"/>
                    </a:cubicBezTo>
                    <a:cubicBezTo>
                      <a:pt x="492169" y="633109"/>
                      <a:pt x="493162" y="628602"/>
                      <a:pt x="495777" y="625464"/>
                    </a:cubicBezTo>
                    <a:cubicBezTo>
                      <a:pt x="498855" y="621771"/>
                      <a:pt x="503024" y="619061"/>
                      <a:pt x="505975" y="615266"/>
                    </a:cubicBezTo>
                    <a:cubicBezTo>
                      <a:pt x="510991" y="608816"/>
                      <a:pt x="515040" y="601669"/>
                      <a:pt x="519572" y="594870"/>
                    </a:cubicBezTo>
                    <a:cubicBezTo>
                      <a:pt x="521838" y="591471"/>
                      <a:pt x="522971" y="586938"/>
                      <a:pt x="526370" y="584672"/>
                    </a:cubicBezTo>
                    <a:lnTo>
                      <a:pt x="536568" y="577874"/>
                    </a:lnTo>
                    <a:cubicBezTo>
                      <a:pt x="537701" y="574475"/>
                      <a:pt x="537729" y="570474"/>
                      <a:pt x="539967" y="567676"/>
                    </a:cubicBezTo>
                    <a:cubicBezTo>
                      <a:pt x="542519" y="564486"/>
                      <a:pt x="547276" y="563767"/>
                      <a:pt x="550165" y="560878"/>
                    </a:cubicBezTo>
                    <a:cubicBezTo>
                      <a:pt x="553054" y="557989"/>
                      <a:pt x="554698" y="554079"/>
                      <a:pt x="556964" y="550680"/>
                    </a:cubicBezTo>
                    <a:cubicBezTo>
                      <a:pt x="565508" y="525047"/>
                      <a:pt x="552989" y="555649"/>
                      <a:pt x="570561" y="533684"/>
                    </a:cubicBezTo>
                    <a:cubicBezTo>
                      <a:pt x="572799" y="530886"/>
                      <a:pt x="571972" y="526467"/>
                      <a:pt x="573960" y="523486"/>
                    </a:cubicBezTo>
                    <a:cubicBezTo>
                      <a:pt x="576627" y="519486"/>
                      <a:pt x="581207" y="517083"/>
                      <a:pt x="584158" y="513288"/>
                    </a:cubicBezTo>
                    <a:cubicBezTo>
                      <a:pt x="589174" y="506839"/>
                      <a:pt x="590957" y="497425"/>
                      <a:pt x="597755" y="492893"/>
                    </a:cubicBezTo>
                    <a:lnTo>
                      <a:pt x="618150" y="479296"/>
                    </a:lnTo>
                    <a:cubicBezTo>
                      <a:pt x="630464" y="460826"/>
                      <a:pt x="617676" y="474799"/>
                      <a:pt x="641945" y="465698"/>
                    </a:cubicBezTo>
                    <a:cubicBezTo>
                      <a:pt x="652000" y="461927"/>
                      <a:pt x="654130" y="455089"/>
                      <a:pt x="662341" y="448702"/>
                    </a:cubicBezTo>
                    <a:cubicBezTo>
                      <a:pt x="698934" y="420240"/>
                      <a:pt x="669781" y="448060"/>
                      <a:pt x="692934" y="424907"/>
                    </a:cubicBezTo>
                    <a:cubicBezTo>
                      <a:pt x="694067" y="421508"/>
                      <a:pt x="693800" y="417243"/>
                      <a:pt x="696333" y="414710"/>
                    </a:cubicBezTo>
                    <a:cubicBezTo>
                      <a:pt x="699916" y="411127"/>
                      <a:pt x="705530" y="410425"/>
                      <a:pt x="709930" y="407911"/>
                    </a:cubicBezTo>
                    <a:cubicBezTo>
                      <a:pt x="713477" y="405884"/>
                      <a:pt x="717075" y="403827"/>
                      <a:pt x="720128" y="401113"/>
                    </a:cubicBezTo>
                    <a:cubicBezTo>
                      <a:pt x="727314" y="394725"/>
                      <a:pt x="732832" y="386486"/>
                      <a:pt x="740524" y="380717"/>
                    </a:cubicBezTo>
                    <a:cubicBezTo>
                      <a:pt x="745056" y="377318"/>
                      <a:pt x="750357" y="374753"/>
                      <a:pt x="754121" y="370519"/>
                    </a:cubicBezTo>
                    <a:cubicBezTo>
                      <a:pt x="777087" y="344682"/>
                      <a:pt x="756730" y="353787"/>
                      <a:pt x="777915" y="346725"/>
                    </a:cubicBezTo>
                    <a:cubicBezTo>
                      <a:pt x="800629" y="324011"/>
                      <a:pt x="777038" y="351373"/>
                      <a:pt x="791512" y="319530"/>
                    </a:cubicBezTo>
                    <a:cubicBezTo>
                      <a:pt x="794893" y="312092"/>
                      <a:pt x="802525" y="306886"/>
                      <a:pt x="805109" y="299135"/>
                    </a:cubicBezTo>
                    <a:cubicBezTo>
                      <a:pt x="813656" y="273498"/>
                      <a:pt x="802126" y="305102"/>
                      <a:pt x="815307" y="278739"/>
                    </a:cubicBezTo>
                    <a:cubicBezTo>
                      <a:pt x="816909" y="275534"/>
                      <a:pt x="817104" y="271747"/>
                      <a:pt x="818706" y="268542"/>
                    </a:cubicBezTo>
                    <a:cubicBezTo>
                      <a:pt x="823241" y="259473"/>
                      <a:pt x="840496" y="239750"/>
                      <a:pt x="845901" y="237948"/>
                    </a:cubicBezTo>
                    <a:lnTo>
                      <a:pt x="856098" y="234549"/>
                    </a:lnTo>
                    <a:cubicBezTo>
                      <a:pt x="871364" y="219283"/>
                      <a:pt x="861735" y="225872"/>
                      <a:pt x="886692" y="217553"/>
                    </a:cubicBezTo>
                    <a:lnTo>
                      <a:pt x="896889" y="214154"/>
                    </a:lnTo>
                    <a:cubicBezTo>
                      <a:pt x="900288" y="211888"/>
                      <a:pt x="903948" y="209971"/>
                      <a:pt x="907087" y="207355"/>
                    </a:cubicBezTo>
                    <a:cubicBezTo>
                      <a:pt x="910780" y="204277"/>
                      <a:pt x="913285" y="199824"/>
                      <a:pt x="917285" y="197157"/>
                    </a:cubicBezTo>
                    <a:cubicBezTo>
                      <a:pt x="920266" y="195169"/>
                      <a:pt x="924084" y="194891"/>
                      <a:pt x="927483" y="193758"/>
                    </a:cubicBezTo>
                    <a:cubicBezTo>
                      <a:pt x="930882" y="190359"/>
                      <a:pt x="933987" y="186637"/>
                      <a:pt x="937680" y="183560"/>
                    </a:cubicBezTo>
                    <a:cubicBezTo>
                      <a:pt x="940818" y="180945"/>
                      <a:pt x="945326" y="179952"/>
                      <a:pt x="947878" y="176762"/>
                    </a:cubicBezTo>
                    <a:cubicBezTo>
                      <a:pt x="961063" y="160280"/>
                      <a:pt x="939224" y="170581"/>
                      <a:pt x="961475" y="163165"/>
                    </a:cubicBezTo>
                    <a:cubicBezTo>
                      <a:pt x="969556" y="138920"/>
                      <a:pt x="958098" y="168229"/>
                      <a:pt x="975072" y="142769"/>
                    </a:cubicBezTo>
                    <a:cubicBezTo>
                      <a:pt x="988688" y="122346"/>
                      <a:pt x="964273" y="142704"/>
                      <a:pt x="988669" y="122374"/>
                    </a:cubicBezTo>
                    <a:cubicBezTo>
                      <a:pt x="991808" y="119758"/>
                      <a:pt x="995134" y="117234"/>
                      <a:pt x="998867" y="115575"/>
                    </a:cubicBezTo>
                    <a:cubicBezTo>
                      <a:pt x="1005416" y="112665"/>
                      <a:pt x="1019263" y="108777"/>
                      <a:pt x="1019263" y="108777"/>
                    </a:cubicBezTo>
                    <a:cubicBezTo>
                      <a:pt x="1048481" y="89296"/>
                      <a:pt x="1011516" y="112650"/>
                      <a:pt x="1039658" y="98579"/>
                    </a:cubicBezTo>
                    <a:cubicBezTo>
                      <a:pt x="1066017" y="85400"/>
                      <a:pt x="1034421" y="96924"/>
                      <a:pt x="1060054" y="88381"/>
                    </a:cubicBezTo>
                    <a:lnTo>
                      <a:pt x="1090647" y="67985"/>
                    </a:lnTo>
                    <a:lnTo>
                      <a:pt x="1100845" y="61187"/>
                    </a:lnTo>
                    <a:cubicBezTo>
                      <a:pt x="1104244" y="58921"/>
                      <a:pt x="1107167" y="55680"/>
                      <a:pt x="1111043" y="54388"/>
                    </a:cubicBezTo>
                    <a:lnTo>
                      <a:pt x="1121240" y="50989"/>
                    </a:lnTo>
                    <a:cubicBezTo>
                      <a:pt x="1124639" y="47590"/>
                      <a:pt x="1127361" y="43339"/>
                      <a:pt x="1131438" y="40791"/>
                    </a:cubicBezTo>
                    <a:cubicBezTo>
                      <a:pt x="1136612" y="37557"/>
                      <a:pt x="1142721" y="36135"/>
                      <a:pt x="1148434" y="33993"/>
                    </a:cubicBezTo>
                    <a:cubicBezTo>
                      <a:pt x="1163971" y="28167"/>
                      <a:pt x="1155348" y="32264"/>
                      <a:pt x="1175628" y="27194"/>
                    </a:cubicBezTo>
                    <a:cubicBezTo>
                      <a:pt x="1179104" y="26325"/>
                      <a:pt x="1182301" y="24436"/>
                      <a:pt x="1185826" y="23795"/>
                    </a:cubicBezTo>
                    <a:cubicBezTo>
                      <a:pt x="1220805" y="17436"/>
                      <a:pt x="1279607" y="17930"/>
                      <a:pt x="1304800" y="16997"/>
                    </a:cubicBezTo>
                    <a:cubicBezTo>
                      <a:pt x="1314394" y="10601"/>
                      <a:pt x="1322639" y="3812"/>
                      <a:pt x="1335393" y="3400"/>
                    </a:cubicBezTo>
                    <a:lnTo>
                      <a:pt x="1440770" y="0"/>
                    </a:lnTo>
                  </a:path>
                </a:pathLst>
              </a:custGeom>
              <a:noFill/>
              <a:ln w="1905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grpSp>
        <p:nvGrpSpPr>
          <p:cNvPr id="40" name="Group 39"/>
          <p:cNvGrpSpPr/>
          <p:nvPr/>
        </p:nvGrpSpPr>
        <p:grpSpPr>
          <a:xfrm>
            <a:off x="4832104" y="4718168"/>
            <a:ext cx="202195" cy="1179089"/>
            <a:chOff x="4832104" y="4718168"/>
            <a:chExt cx="202195" cy="1179089"/>
          </a:xfrm>
        </p:grpSpPr>
        <p:sp>
          <p:nvSpPr>
            <p:cNvPr id="32" name="Oval 31"/>
            <p:cNvSpPr/>
            <p:nvPr/>
          </p:nvSpPr>
          <p:spPr bwMode="auto">
            <a:xfrm>
              <a:off x="4832104" y="5825753"/>
              <a:ext cx="61994" cy="71504"/>
            </a:xfrm>
            <a:prstGeom prst="ellipse">
              <a:avLst/>
            </a:prstGeom>
            <a:solidFill>
              <a:srgbClr val="006600"/>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nvGrpSpPr>
            <p:cNvPr id="4" name="Group 38"/>
            <p:cNvGrpSpPr/>
            <p:nvPr/>
          </p:nvGrpSpPr>
          <p:grpSpPr>
            <a:xfrm>
              <a:off x="4844507" y="5030900"/>
              <a:ext cx="152400" cy="799013"/>
              <a:chOff x="4844507" y="5030900"/>
              <a:chExt cx="152400" cy="799013"/>
            </a:xfrm>
          </p:grpSpPr>
          <p:sp>
            <p:nvSpPr>
              <p:cNvPr id="33" name="Freeform 32"/>
              <p:cNvSpPr/>
              <p:nvPr/>
            </p:nvSpPr>
            <p:spPr bwMode="auto">
              <a:xfrm>
                <a:off x="4844507" y="5697156"/>
                <a:ext cx="70818" cy="132757"/>
              </a:xfrm>
              <a:custGeom>
                <a:avLst/>
                <a:gdLst>
                  <a:gd name="connsiteX0" fmla="*/ 70818 w 70818"/>
                  <a:gd name="connsiteY0" fmla="*/ 0 h 132757"/>
                  <a:gd name="connsiteX1" fmla="*/ 50422 w 70818"/>
                  <a:gd name="connsiteY1" fmla="*/ 6799 h 132757"/>
                  <a:gd name="connsiteX2" fmla="*/ 19829 w 70818"/>
                  <a:gd name="connsiteY2" fmla="*/ 13597 h 132757"/>
                  <a:gd name="connsiteX3" fmla="*/ 2833 w 70818"/>
                  <a:gd name="connsiteY3" fmla="*/ 30594 h 132757"/>
                  <a:gd name="connsiteX4" fmla="*/ 16430 w 70818"/>
                  <a:gd name="connsiteY4" fmla="*/ 33993 h 132757"/>
                  <a:gd name="connsiteX5" fmla="*/ 26628 w 70818"/>
                  <a:gd name="connsiteY5" fmla="*/ 40792 h 132757"/>
                  <a:gd name="connsiteX6" fmla="*/ 47023 w 70818"/>
                  <a:gd name="connsiteY6" fmla="*/ 44191 h 132757"/>
                  <a:gd name="connsiteX7" fmla="*/ 43624 w 70818"/>
                  <a:gd name="connsiteY7" fmla="*/ 54389 h 132757"/>
                  <a:gd name="connsiteX8" fmla="*/ 33426 w 70818"/>
                  <a:gd name="connsiteY8" fmla="*/ 61187 h 132757"/>
                  <a:gd name="connsiteX9" fmla="*/ 13031 w 70818"/>
                  <a:gd name="connsiteY9" fmla="*/ 67986 h 132757"/>
                  <a:gd name="connsiteX10" fmla="*/ 16430 w 70818"/>
                  <a:gd name="connsiteY10" fmla="*/ 78183 h 132757"/>
                  <a:gd name="connsiteX11" fmla="*/ 36825 w 70818"/>
                  <a:gd name="connsiteY11" fmla="*/ 88381 h 132757"/>
                  <a:gd name="connsiteX12" fmla="*/ 36825 w 70818"/>
                  <a:gd name="connsiteY12" fmla="*/ 129172 h 132757"/>
                  <a:gd name="connsiteX13" fmla="*/ 13031 w 70818"/>
                  <a:gd name="connsiteY13" fmla="*/ 132571 h 132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18" h="132757">
                    <a:moveTo>
                      <a:pt x="70818" y="0"/>
                    </a:moveTo>
                    <a:cubicBezTo>
                      <a:pt x="64019" y="2266"/>
                      <a:pt x="57449" y="5394"/>
                      <a:pt x="50422" y="6799"/>
                    </a:cubicBezTo>
                    <a:cubicBezTo>
                      <a:pt x="28845" y="11114"/>
                      <a:pt x="39031" y="8797"/>
                      <a:pt x="19829" y="13597"/>
                    </a:cubicBezTo>
                    <a:cubicBezTo>
                      <a:pt x="18130" y="14730"/>
                      <a:pt x="0" y="24928"/>
                      <a:pt x="2833" y="30594"/>
                    </a:cubicBezTo>
                    <a:cubicBezTo>
                      <a:pt x="4922" y="34773"/>
                      <a:pt x="11898" y="32860"/>
                      <a:pt x="16430" y="33993"/>
                    </a:cubicBezTo>
                    <a:cubicBezTo>
                      <a:pt x="19829" y="36259"/>
                      <a:pt x="22752" y="39500"/>
                      <a:pt x="26628" y="40792"/>
                    </a:cubicBezTo>
                    <a:cubicBezTo>
                      <a:pt x="33166" y="42972"/>
                      <a:pt x="41641" y="39886"/>
                      <a:pt x="47023" y="44191"/>
                    </a:cubicBezTo>
                    <a:cubicBezTo>
                      <a:pt x="49821" y="46429"/>
                      <a:pt x="45862" y="51591"/>
                      <a:pt x="43624" y="54389"/>
                    </a:cubicBezTo>
                    <a:cubicBezTo>
                      <a:pt x="41072" y="57579"/>
                      <a:pt x="37159" y="59528"/>
                      <a:pt x="33426" y="61187"/>
                    </a:cubicBezTo>
                    <a:cubicBezTo>
                      <a:pt x="26878" y="64097"/>
                      <a:pt x="13031" y="67986"/>
                      <a:pt x="13031" y="67986"/>
                    </a:cubicBezTo>
                    <a:cubicBezTo>
                      <a:pt x="14164" y="71385"/>
                      <a:pt x="14192" y="75385"/>
                      <a:pt x="16430" y="78183"/>
                    </a:cubicBezTo>
                    <a:cubicBezTo>
                      <a:pt x="21223" y="84174"/>
                      <a:pt x="30106" y="86141"/>
                      <a:pt x="36825" y="88381"/>
                    </a:cubicBezTo>
                    <a:cubicBezTo>
                      <a:pt x="41204" y="101516"/>
                      <a:pt x="47110" y="114480"/>
                      <a:pt x="36825" y="129172"/>
                    </a:cubicBezTo>
                    <a:cubicBezTo>
                      <a:pt x="34315" y="132757"/>
                      <a:pt x="20198" y="132571"/>
                      <a:pt x="13031" y="132571"/>
                    </a:cubicBezTo>
                  </a:path>
                </a:pathLst>
              </a:custGeom>
              <a:no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4" name="Freeform 33"/>
              <p:cNvSpPr/>
              <p:nvPr/>
            </p:nvSpPr>
            <p:spPr bwMode="auto">
              <a:xfrm>
                <a:off x="4874381" y="5030900"/>
                <a:ext cx="122526" cy="656056"/>
              </a:xfrm>
              <a:custGeom>
                <a:avLst/>
                <a:gdLst>
                  <a:gd name="connsiteX0" fmla="*/ 122526 w 122526"/>
                  <a:gd name="connsiteY0" fmla="*/ 0 h 656056"/>
                  <a:gd name="connsiteX1" fmla="*/ 98731 w 122526"/>
                  <a:gd name="connsiteY1" fmla="*/ 30593 h 656056"/>
                  <a:gd name="connsiteX2" fmla="*/ 88533 w 122526"/>
                  <a:gd name="connsiteY2" fmla="*/ 40791 h 656056"/>
                  <a:gd name="connsiteX3" fmla="*/ 78336 w 122526"/>
                  <a:gd name="connsiteY3" fmla="*/ 50988 h 656056"/>
                  <a:gd name="connsiteX4" fmla="*/ 71537 w 122526"/>
                  <a:gd name="connsiteY4" fmla="*/ 71384 h 656056"/>
                  <a:gd name="connsiteX5" fmla="*/ 68138 w 122526"/>
                  <a:gd name="connsiteY5" fmla="*/ 81582 h 656056"/>
                  <a:gd name="connsiteX6" fmla="*/ 85134 w 122526"/>
                  <a:gd name="connsiteY6" fmla="*/ 115574 h 656056"/>
                  <a:gd name="connsiteX7" fmla="*/ 95332 w 122526"/>
                  <a:gd name="connsiteY7" fmla="*/ 118974 h 656056"/>
                  <a:gd name="connsiteX8" fmla="*/ 95332 w 122526"/>
                  <a:gd name="connsiteY8" fmla="*/ 156365 h 656056"/>
                  <a:gd name="connsiteX9" fmla="*/ 85134 w 122526"/>
                  <a:gd name="connsiteY9" fmla="*/ 159765 h 656056"/>
                  <a:gd name="connsiteX10" fmla="*/ 64739 w 122526"/>
                  <a:gd name="connsiteY10" fmla="*/ 169962 h 656056"/>
                  <a:gd name="connsiteX11" fmla="*/ 54541 w 122526"/>
                  <a:gd name="connsiteY11" fmla="*/ 176761 h 656056"/>
                  <a:gd name="connsiteX12" fmla="*/ 51142 w 122526"/>
                  <a:gd name="connsiteY12" fmla="*/ 231149 h 656056"/>
                  <a:gd name="connsiteX13" fmla="*/ 51142 w 122526"/>
                  <a:gd name="connsiteY13" fmla="*/ 282138 h 656056"/>
                  <a:gd name="connsiteX14" fmla="*/ 54541 w 122526"/>
                  <a:gd name="connsiteY14" fmla="*/ 292336 h 656056"/>
                  <a:gd name="connsiteX15" fmla="*/ 68138 w 122526"/>
                  <a:gd name="connsiteY15" fmla="*/ 312731 h 656056"/>
                  <a:gd name="connsiteX16" fmla="*/ 71537 w 122526"/>
                  <a:gd name="connsiteY16" fmla="*/ 322929 h 656056"/>
                  <a:gd name="connsiteX17" fmla="*/ 57940 w 122526"/>
                  <a:gd name="connsiteY17" fmla="*/ 343325 h 656056"/>
                  <a:gd name="connsiteX18" fmla="*/ 44343 w 122526"/>
                  <a:gd name="connsiteY18" fmla="*/ 363720 h 656056"/>
                  <a:gd name="connsiteX19" fmla="*/ 40944 w 122526"/>
                  <a:gd name="connsiteY19" fmla="*/ 394313 h 656056"/>
                  <a:gd name="connsiteX20" fmla="*/ 37545 w 122526"/>
                  <a:gd name="connsiteY20" fmla="*/ 404511 h 656056"/>
                  <a:gd name="connsiteX21" fmla="*/ 34145 w 122526"/>
                  <a:gd name="connsiteY21" fmla="*/ 435104 h 656056"/>
                  <a:gd name="connsiteX22" fmla="*/ 10351 w 122526"/>
                  <a:gd name="connsiteY22" fmla="*/ 455500 h 656056"/>
                  <a:gd name="connsiteX23" fmla="*/ 153 w 122526"/>
                  <a:gd name="connsiteY23" fmla="*/ 469097 h 656056"/>
                  <a:gd name="connsiteX24" fmla="*/ 3552 w 122526"/>
                  <a:gd name="connsiteY24" fmla="*/ 506489 h 656056"/>
                  <a:gd name="connsiteX25" fmla="*/ 10351 w 122526"/>
                  <a:gd name="connsiteY25" fmla="*/ 526884 h 656056"/>
                  <a:gd name="connsiteX26" fmla="*/ 6951 w 122526"/>
                  <a:gd name="connsiteY26" fmla="*/ 571075 h 656056"/>
                  <a:gd name="connsiteX27" fmla="*/ 6951 w 122526"/>
                  <a:gd name="connsiteY27" fmla="*/ 645858 h 656056"/>
                  <a:gd name="connsiteX28" fmla="*/ 17149 w 122526"/>
                  <a:gd name="connsiteY28" fmla="*/ 656056 h 656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2526" h="656056">
                    <a:moveTo>
                      <a:pt x="122526" y="0"/>
                    </a:moveTo>
                    <a:cubicBezTo>
                      <a:pt x="116087" y="19318"/>
                      <a:pt x="121660" y="7664"/>
                      <a:pt x="98731" y="30593"/>
                    </a:cubicBezTo>
                    <a:lnTo>
                      <a:pt x="88533" y="40791"/>
                    </a:lnTo>
                    <a:lnTo>
                      <a:pt x="78336" y="50988"/>
                    </a:lnTo>
                    <a:lnTo>
                      <a:pt x="71537" y="71384"/>
                    </a:lnTo>
                    <a:lnTo>
                      <a:pt x="68138" y="81582"/>
                    </a:lnTo>
                    <a:cubicBezTo>
                      <a:pt x="73970" y="104913"/>
                      <a:pt x="68017" y="107015"/>
                      <a:pt x="85134" y="115574"/>
                    </a:cubicBezTo>
                    <a:cubicBezTo>
                      <a:pt x="88339" y="117176"/>
                      <a:pt x="91933" y="117841"/>
                      <a:pt x="95332" y="118974"/>
                    </a:cubicBezTo>
                    <a:cubicBezTo>
                      <a:pt x="99969" y="132884"/>
                      <a:pt x="103385" y="138245"/>
                      <a:pt x="95332" y="156365"/>
                    </a:cubicBezTo>
                    <a:cubicBezTo>
                      <a:pt x="93877" y="159639"/>
                      <a:pt x="88339" y="158163"/>
                      <a:pt x="85134" y="159765"/>
                    </a:cubicBezTo>
                    <a:cubicBezTo>
                      <a:pt x="58781" y="172942"/>
                      <a:pt x="90365" y="161420"/>
                      <a:pt x="64739" y="169962"/>
                    </a:cubicBezTo>
                    <a:cubicBezTo>
                      <a:pt x="61340" y="172228"/>
                      <a:pt x="57430" y="173872"/>
                      <a:pt x="54541" y="176761"/>
                    </a:cubicBezTo>
                    <a:cubicBezTo>
                      <a:pt x="39011" y="192291"/>
                      <a:pt x="49365" y="208055"/>
                      <a:pt x="51142" y="231149"/>
                    </a:cubicBezTo>
                    <a:cubicBezTo>
                      <a:pt x="47913" y="266663"/>
                      <a:pt x="44484" y="258837"/>
                      <a:pt x="51142" y="282138"/>
                    </a:cubicBezTo>
                    <a:cubicBezTo>
                      <a:pt x="52126" y="285583"/>
                      <a:pt x="52801" y="289204"/>
                      <a:pt x="54541" y="292336"/>
                    </a:cubicBezTo>
                    <a:cubicBezTo>
                      <a:pt x="58509" y="299478"/>
                      <a:pt x="68138" y="312731"/>
                      <a:pt x="68138" y="312731"/>
                    </a:cubicBezTo>
                    <a:cubicBezTo>
                      <a:pt x="69271" y="316130"/>
                      <a:pt x="71537" y="319346"/>
                      <a:pt x="71537" y="322929"/>
                    </a:cubicBezTo>
                    <a:cubicBezTo>
                      <a:pt x="71537" y="334074"/>
                      <a:pt x="64072" y="335441"/>
                      <a:pt x="57940" y="343325"/>
                    </a:cubicBezTo>
                    <a:cubicBezTo>
                      <a:pt x="52924" y="349774"/>
                      <a:pt x="44343" y="363720"/>
                      <a:pt x="44343" y="363720"/>
                    </a:cubicBezTo>
                    <a:cubicBezTo>
                      <a:pt x="43210" y="373918"/>
                      <a:pt x="42631" y="384192"/>
                      <a:pt x="40944" y="394313"/>
                    </a:cubicBezTo>
                    <a:cubicBezTo>
                      <a:pt x="40355" y="397847"/>
                      <a:pt x="38134" y="400977"/>
                      <a:pt x="37545" y="404511"/>
                    </a:cubicBezTo>
                    <a:cubicBezTo>
                      <a:pt x="35858" y="414632"/>
                      <a:pt x="37390" y="425370"/>
                      <a:pt x="34145" y="435104"/>
                    </a:cubicBezTo>
                    <a:cubicBezTo>
                      <a:pt x="32294" y="440656"/>
                      <a:pt x="13236" y="452615"/>
                      <a:pt x="10351" y="455500"/>
                    </a:cubicBezTo>
                    <a:cubicBezTo>
                      <a:pt x="6345" y="459506"/>
                      <a:pt x="3552" y="464565"/>
                      <a:pt x="153" y="469097"/>
                    </a:cubicBezTo>
                    <a:cubicBezTo>
                      <a:pt x="1286" y="481561"/>
                      <a:pt x="1377" y="494164"/>
                      <a:pt x="3552" y="506489"/>
                    </a:cubicBezTo>
                    <a:cubicBezTo>
                      <a:pt x="4797" y="513546"/>
                      <a:pt x="10351" y="526884"/>
                      <a:pt x="10351" y="526884"/>
                    </a:cubicBezTo>
                    <a:cubicBezTo>
                      <a:pt x="1018" y="554881"/>
                      <a:pt x="2539" y="540186"/>
                      <a:pt x="6951" y="571075"/>
                    </a:cubicBezTo>
                    <a:cubicBezTo>
                      <a:pt x="4370" y="596885"/>
                      <a:pt x="0" y="619790"/>
                      <a:pt x="6951" y="645858"/>
                    </a:cubicBezTo>
                    <a:cubicBezTo>
                      <a:pt x="8190" y="650503"/>
                      <a:pt x="17149" y="656056"/>
                      <a:pt x="17149" y="656056"/>
                    </a:cubicBezTo>
                  </a:path>
                </a:pathLst>
              </a:custGeom>
              <a:no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35" name="Freeform 34"/>
            <p:cNvSpPr/>
            <p:nvPr/>
          </p:nvSpPr>
          <p:spPr bwMode="auto">
            <a:xfrm>
              <a:off x="4988580" y="4718168"/>
              <a:ext cx="45719" cy="278739"/>
            </a:xfrm>
            <a:custGeom>
              <a:avLst/>
              <a:gdLst>
                <a:gd name="connsiteX0" fmla="*/ 16997 w 70519"/>
                <a:gd name="connsiteY0" fmla="*/ 278739 h 278739"/>
                <a:gd name="connsiteX1" fmla="*/ 6799 w 70519"/>
                <a:gd name="connsiteY1" fmla="*/ 275340 h 278739"/>
                <a:gd name="connsiteX2" fmla="*/ 0 w 70519"/>
                <a:gd name="connsiteY2" fmla="*/ 254944 h 278739"/>
                <a:gd name="connsiteX3" fmla="*/ 3400 w 70519"/>
                <a:gd name="connsiteY3" fmla="*/ 241347 h 278739"/>
                <a:gd name="connsiteX4" fmla="*/ 23795 w 70519"/>
                <a:gd name="connsiteY4" fmla="*/ 227750 h 278739"/>
                <a:gd name="connsiteX5" fmla="*/ 30594 w 70519"/>
                <a:gd name="connsiteY5" fmla="*/ 203955 h 278739"/>
                <a:gd name="connsiteX6" fmla="*/ 40791 w 70519"/>
                <a:gd name="connsiteY6" fmla="*/ 197157 h 278739"/>
                <a:gd name="connsiteX7" fmla="*/ 64586 w 70519"/>
                <a:gd name="connsiteY7" fmla="*/ 180161 h 278739"/>
                <a:gd name="connsiteX8" fmla="*/ 67985 w 70519"/>
                <a:gd name="connsiteY8" fmla="*/ 169963 h 278739"/>
                <a:gd name="connsiteX9" fmla="*/ 47590 w 70519"/>
                <a:gd name="connsiteY9" fmla="*/ 163164 h 278739"/>
                <a:gd name="connsiteX10" fmla="*/ 27194 w 70519"/>
                <a:gd name="connsiteY10" fmla="*/ 152967 h 278739"/>
                <a:gd name="connsiteX11" fmla="*/ 23795 w 70519"/>
                <a:gd name="connsiteY11" fmla="*/ 112175 h 278739"/>
                <a:gd name="connsiteX12" fmla="*/ 27194 w 70519"/>
                <a:gd name="connsiteY12" fmla="*/ 101978 h 278739"/>
                <a:gd name="connsiteX13" fmla="*/ 44191 w 70519"/>
                <a:gd name="connsiteY13" fmla="*/ 98578 h 278739"/>
                <a:gd name="connsiteX14" fmla="*/ 54388 w 70519"/>
                <a:gd name="connsiteY14" fmla="*/ 95179 h 278739"/>
                <a:gd name="connsiteX15" fmla="*/ 61187 w 70519"/>
                <a:gd name="connsiteY15" fmla="*/ 84981 h 278739"/>
                <a:gd name="connsiteX16" fmla="*/ 47590 w 70519"/>
                <a:gd name="connsiteY16" fmla="*/ 54388 h 278739"/>
                <a:gd name="connsiteX17" fmla="*/ 44191 w 70519"/>
                <a:gd name="connsiteY17" fmla="*/ 44190 h 278739"/>
                <a:gd name="connsiteX18" fmla="*/ 37392 w 70519"/>
                <a:gd name="connsiteY18" fmla="*/ 33993 h 278739"/>
                <a:gd name="connsiteX19" fmla="*/ 33993 w 70519"/>
                <a:gd name="connsiteY19" fmla="*/ 6799 h 278739"/>
                <a:gd name="connsiteX20" fmla="*/ 23795 w 70519"/>
                <a:gd name="connsiteY20" fmla="*/ 0 h 278739"/>
                <a:gd name="connsiteX21" fmla="*/ 23795 w 70519"/>
                <a:gd name="connsiteY21" fmla="*/ 6799 h 27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519" h="278739">
                  <a:moveTo>
                    <a:pt x="16997" y="278739"/>
                  </a:moveTo>
                  <a:cubicBezTo>
                    <a:pt x="13598" y="277606"/>
                    <a:pt x="8882" y="278256"/>
                    <a:pt x="6799" y="275340"/>
                  </a:cubicBezTo>
                  <a:cubicBezTo>
                    <a:pt x="2633" y="269508"/>
                    <a:pt x="0" y="254944"/>
                    <a:pt x="0" y="254944"/>
                  </a:cubicBezTo>
                  <a:cubicBezTo>
                    <a:pt x="1133" y="250412"/>
                    <a:pt x="324" y="244863"/>
                    <a:pt x="3400" y="241347"/>
                  </a:cubicBezTo>
                  <a:cubicBezTo>
                    <a:pt x="8780" y="235198"/>
                    <a:pt x="23795" y="227750"/>
                    <a:pt x="23795" y="227750"/>
                  </a:cubicBezTo>
                  <a:cubicBezTo>
                    <a:pt x="24018" y="226858"/>
                    <a:pt x="28819" y="206174"/>
                    <a:pt x="30594" y="203955"/>
                  </a:cubicBezTo>
                  <a:cubicBezTo>
                    <a:pt x="33146" y="200765"/>
                    <a:pt x="37467" y="199531"/>
                    <a:pt x="40791" y="197157"/>
                  </a:cubicBezTo>
                  <a:cubicBezTo>
                    <a:pt x="70287" y="176088"/>
                    <a:pt x="40566" y="196173"/>
                    <a:pt x="64586" y="180161"/>
                  </a:cubicBezTo>
                  <a:cubicBezTo>
                    <a:pt x="65719" y="176762"/>
                    <a:pt x="70519" y="172497"/>
                    <a:pt x="67985" y="169963"/>
                  </a:cubicBezTo>
                  <a:cubicBezTo>
                    <a:pt x="62918" y="164896"/>
                    <a:pt x="54388" y="165430"/>
                    <a:pt x="47590" y="163164"/>
                  </a:cubicBezTo>
                  <a:cubicBezTo>
                    <a:pt x="33514" y="158472"/>
                    <a:pt x="40376" y="161754"/>
                    <a:pt x="27194" y="152967"/>
                  </a:cubicBezTo>
                  <a:cubicBezTo>
                    <a:pt x="15318" y="135151"/>
                    <a:pt x="18405" y="144519"/>
                    <a:pt x="23795" y="112175"/>
                  </a:cubicBezTo>
                  <a:cubicBezTo>
                    <a:pt x="24384" y="108641"/>
                    <a:pt x="24213" y="103965"/>
                    <a:pt x="27194" y="101978"/>
                  </a:cubicBezTo>
                  <a:cubicBezTo>
                    <a:pt x="32002" y="98773"/>
                    <a:pt x="38586" y="99979"/>
                    <a:pt x="44191" y="98578"/>
                  </a:cubicBezTo>
                  <a:cubicBezTo>
                    <a:pt x="47667" y="97709"/>
                    <a:pt x="50989" y="96312"/>
                    <a:pt x="54388" y="95179"/>
                  </a:cubicBezTo>
                  <a:cubicBezTo>
                    <a:pt x="56654" y="91780"/>
                    <a:pt x="60736" y="89042"/>
                    <a:pt x="61187" y="84981"/>
                  </a:cubicBezTo>
                  <a:cubicBezTo>
                    <a:pt x="63282" y="66129"/>
                    <a:pt x="58278" y="65076"/>
                    <a:pt x="47590" y="54388"/>
                  </a:cubicBezTo>
                  <a:cubicBezTo>
                    <a:pt x="46457" y="50989"/>
                    <a:pt x="45794" y="47395"/>
                    <a:pt x="44191" y="44190"/>
                  </a:cubicBezTo>
                  <a:cubicBezTo>
                    <a:pt x="42364" y="40536"/>
                    <a:pt x="38467" y="37934"/>
                    <a:pt x="37392" y="33993"/>
                  </a:cubicBezTo>
                  <a:cubicBezTo>
                    <a:pt x="34988" y="25180"/>
                    <a:pt x="37386" y="15281"/>
                    <a:pt x="33993" y="6799"/>
                  </a:cubicBezTo>
                  <a:cubicBezTo>
                    <a:pt x="32476" y="3006"/>
                    <a:pt x="27881" y="0"/>
                    <a:pt x="23795" y="0"/>
                  </a:cubicBezTo>
                  <a:cubicBezTo>
                    <a:pt x="21529" y="0"/>
                    <a:pt x="23795" y="4533"/>
                    <a:pt x="23795" y="6799"/>
                  </a:cubicBezTo>
                </a:path>
              </a:pathLst>
            </a:custGeom>
            <a:no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41" name="Group 40"/>
          <p:cNvGrpSpPr/>
          <p:nvPr/>
        </p:nvGrpSpPr>
        <p:grpSpPr>
          <a:xfrm>
            <a:off x="4834006" y="4674619"/>
            <a:ext cx="356764" cy="80785"/>
            <a:chOff x="4834006" y="4674619"/>
            <a:chExt cx="356764" cy="80785"/>
          </a:xfrm>
        </p:grpSpPr>
        <p:sp>
          <p:nvSpPr>
            <p:cNvPr id="36" name="Freeform 35"/>
            <p:cNvSpPr/>
            <p:nvPr/>
          </p:nvSpPr>
          <p:spPr bwMode="auto">
            <a:xfrm>
              <a:off x="4834006" y="4679422"/>
              <a:ext cx="159823" cy="75982"/>
            </a:xfrm>
            <a:custGeom>
              <a:avLst/>
              <a:gdLst>
                <a:gd name="connsiteX0" fmla="*/ 159823 w 159823"/>
                <a:gd name="connsiteY0" fmla="*/ 73362 h 75982"/>
                <a:gd name="connsiteX1" fmla="*/ 151963 w 159823"/>
                <a:gd name="connsiteY1" fmla="*/ 75982 h 75982"/>
                <a:gd name="connsiteX2" fmla="*/ 102182 w 159823"/>
                <a:gd name="connsiteY2" fmla="*/ 70742 h 75982"/>
                <a:gd name="connsiteX3" fmla="*/ 86462 w 159823"/>
                <a:gd name="connsiteY3" fmla="*/ 55022 h 75982"/>
                <a:gd name="connsiteX4" fmla="*/ 70741 w 159823"/>
                <a:gd name="connsiteY4" fmla="*/ 41921 h 75982"/>
                <a:gd name="connsiteX5" fmla="*/ 47161 w 159823"/>
                <a:gd name="connsiteY5" fmla="*/ 34061 h 75982"/>
                <a:gd name="connsiteX6" fmla="*/ 39301 w 159823"/>
                <a:gd name="connsiteY6" fmla="*/ 31441 h 75982"/>
                <a:gd name="connsiteX7" fmla="*/ 23580 w 159823"/>
                <a:gd name="connsiteY7" fmla="*/ 20961 h 75982"/>
                <a:gd name="connsiteX8" fmla="*/ 5240 w 159823"/>
                <a:gd name="connsiteY8" fmla="*/ 13101 h 75982"/>
                <a:gd name="connsiteX9" fmla="*/ 0 w 159823"/>
                <a:gd name="connsiteY9" fmla="*/ 0 h 75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3" h="75982">
                  <a:moveTo>
                    <a:pt x="159823" y="73362"/>
                  </a:moveTo>
                  <a:cubicBezTo>
                    <a:pt x="157203" y="74235"/>
                    <a:pt x="154725" y="75982"/>
                    <a:pt x="151963" y="75982"/>
                  </a:cubicBezTo>
                  <a:cubicBezTo>
                    <a:pt x="130770" y="75982"/>
                    <a:pt x="120660" y="73822"/>
                    <a:pt x="102182" y="70742"/>
                  </a:cubicBezTo>
                  <a:lnTo>
                    <a:pt x="86462" y="55022"/>
                  </a:lnTo>
                  <a:cubicBezTo>
                    <a:pt x="81906" y="50466"/>
                    <a:pt x="76531" y="44593"/>
                    <a:pt x="70741" y="41921"/>
                  </a:cubicBezTo>
                  <a:cubicBezTo>
                    <a:pt x="63218" y="38449"/>
                    <a:pt x="55021" y="36681"/>
                    <a:pt x="47161" y="34061"/>
                  </a:cubicBezTo>
                  <a:cubicBezTo>
                    <a:pt x="44541" y="33188"/>
                    <a:pt x="41599" y="32973"/>
                    <a:pt x="39301" y="31441"/>
                  </a:cubicBezTo>
                  <a:cubicBezTo>
                    <a:pt x="34061" y="27948"/>
                    <a:pt x="29555" y="22953"/>
                    <a:pt x="23580" y="20961"/>
                  </a:cubicBezTo>
                  <a:cubicBezTo>
                    <a:pt x="12015" y="17106"/>
                    <a:pt x="18190" y="19576"/>
                    <a:pt x="5240" y="13101"/>
                  </a:cubicBezTo>
                  <a:cubicBezTo>
                    <a:pt x="2003" y="3387"/>
                    <a:pt x="3855" y="7710"/>
                    <a:pt x="0" y="0"/>
                  </a:cubicBezTo>
                </a:path>
              </a:pathLst>
            </a:custGeom>
            <a:noFill/>
            <a:ln w="1905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7" name="Freeform 36"/>
            <p:cNvSpPr/>
            <p:nvPr/>
          </p:nvSpPr>
          <p:spPr bwMode="auto">
            <a:xfrm flipH="1">
              <a:off x="5030947" y="4674619"/>
              <a:ext cx="159823" cy="75982"/>
            </a:xfrm>
            <a:custGeom>
              <a:avLst/>
              <a:gdLst>
                <a:gd name="connsiteX0" fmla="*/ 159823 w 159823"/>
                <a:gd name="connsiteY0" fmla="*/ 73362 h 75982"/>
                <a:gd name="connsiteX1" fmla="*/ 151963 w 159823"/>
                <a:gd name="connsiteY1" fmla="*/ 75982 h 75982"/>
                <a:gd name="connsiteX2" fmla="*/ 102182 w 159823"/>
                <a:gd name="connsiteY2" fmla="*/ 70742 h 75982"/>
                <a:gd name="connsiteX3" fmla="*/ 86462 w 159823"/>
                <a:gd name="connsiteY3" fmla="*/ 55022 h 75982"/>
                <a:gd name="connsiteX4" fmla="*/ 70741 w 159823"/>
                <a:gd name="connsiteY4" fmla="*/ 41921 h 75982"/>
                <a:gd name="connsiteX5" fmla="*/ 47161 w 159823"/>
                <a:gd name="connsiteY5" fmla="*/ 34061 h 75982"/>
                <a:gd name="connsiteX6" fmla="*/ 39301 w 159823"/>
                <a:gd name="connsiteY6" fmla="*/ 31441 h 75982"/>
                <a:gd name="connsiteX7" fmla="*/ 23580 w 159823"/>
                <a:gd name="connsiteY7" fmla="*/ 20961 h 75982"/>
                <a:gd name="connsiteX8" fmla="*/ 5240 w 159823"/>
                <a:gd name="connsiteY8" fmla="*/ 13101 h 75982"/>
                <a:gd name="connsiteX9" fmla="*/ 0 w 159823"/>
                <a:gd name="connsiteY9" fmla="*/ 0 h 75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823" h="75982">
                  <a:moveTo>
                    <a:pt x="159823" y="73362"/>
                  </a:moveTo>
                  <a:cubicBezTo>
                    <a:pt x="157203" y="74235"/>
                    <a:pt x="154725" y="75982"/>
                    <a:pt x="151963" y="75982"/>
                  </a:cubicBezTo>
                  <a:cubicBezTo>
                    <a:pt x="130770" y="75982"/>
                    <a:pt x="120660" y="73822"/>
                    <a:pt x="102182" y="70742"/>
                  </a:cubicBezTo>
                  <a:lnTo>
                    <a:pt x="86462" y="55022"/>
                  </a:lnTo>
                  <a:cubicBezTo>
                    <a:pt x="81906" y="50466"/>
                    <a:pt x="76531" y="44593"/>
                    <a:pt x="70741" y="41921"/>
                  </a:cubicBezTo>
                  <a:cubicBezTo>
                    <a:pt x="63218" y="38449"/>
                    <a:pt x="55021" y="36681"/>
                    <a:pt x="47161" y="34061"/>
                  </a:cubicBezTo>
                  <a:cubicBezTo>
                    <a:pt x="44541" y="33188"/>
                    <a:pt x="41599" y="32973"/>
                    <a:pt x="39301" y="31441"/>
                  </a:cubicBezTo>
                  <a:cubicBezTo>
                    <a:pt x="34061" y="27948"/>
                    <a:pt x="29555" y="22953"/>
                    <a:pt x="23580" y="20961"/>
                  </a:cubicBezTo>
                  <a:cubicBezTo>
                    <a:pt x="12015" y="17106"/>
                    <a:pt x="18190" y="19576"/>
                    <a:pt x="5240" y="13101"/>
                  </a:cubicBezTo>
                  <a:cubicBezTo>
                    <a:pt x="2003" y="3387"/>
                    <a:pt x="3855" y="7710"/>
                    <a:pt x="0" y="0"/>
                  </a:cubicBezTo>
                </a:path>
              </a:pathLst>
            </a:custGeom>
            <a:noFill/>
            <a:ln w="19050"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43" name="Group 42"/>
          <p:cNvGrpSpPr/>
          <p:nvPr/>
        </p:nvGrpSpPr>
        <p:grpSpPr>
          <a:xfrm>
            <a:off x="4316818" y="3009013"/>
            <a:ext cx="1414131" cy="1562987"/>
            <a:chOff x="4316818" y="3009013"/>
            <a:chExt cx="1414131" cy="1562987"/>
          </a:xfrm>
        </p:grpSpPr>
        <p:cxnSp>
          <p:nvCxnSpPr>
            <p:cNvPr id="12" name="Straight Connector 11"/>
            <p:cNvCxnSpPr>
              <a:stCxn id="42" idx="2"/>
            </p:cNvCxnSpPr>
            <p:nvPr/>
          </p:nvCxnSpPr>
          <p:spPr bwMode="auto">
            <a:xfrm flipH="1">
              <a:off x="5006286" y="3470678"/>
              <a:ext cx="17598" cy="1101322"/>
            </a:xfrm>
            <a:prstGeom prst="line">
              <a:avLst/>
            </a:prstGeom>
            <a:solidFill>
              <a:schemeClr val="accent1"/>
            </a:solidFill>
            <a:ln w="28575" cap="flat" cmpd="sng" algn="ctr">
              <a:solidFill>
                <a:srgbClr val="FF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TextBox 41"/>
            <p:cNvSpPr txBox="1"/>
            <p:nvPr/>
          </p:nvSpPr>
          <p:spPr>
            <a:xfrm>
              <a:off x="4316818" y="3009013"/>
              <a:ext cx="1414131" cy="461665"/>
            </a:xfrm>
            <a:prstGeom prst="rect">
              <a:avLst/>
            </a:prstGeom>
            <a:noFill/>
          </p:spPr>
          <p:txBody>
            <a:bodyPr wrap="square" rtlCol="0">
              <a:spAutoFit/>
            </a:bodyPr>
            <a:lstStyle/>
            <a:p>
              <a:pPr algn="ctr"/>
              <a:r>
                <a:rPr lang="en-US" sz="1200" b="1" dirty="0" smtClean="0">
                  <a:latin typeface="Arial" pitchFamily="34" charset="0"/>
                  <a:cs typeface="Arial" pitchFamily="34" charset="0"/>
                </a:rPr>
                <a:t>Synclines are Drainage Divide</a:t>
              </a:r>
              <a:endParaRPr lang="en-US" sz="1200" b="1" dirty="0">
                <a:latin typeface="Arial" pitchFamily="34" charset="0"/>
                <a:cs typeface="Arial" pitchFamily="34" charset="0"/>
              </a:endParaRPr>
            </a:p>
          </p:txBody>
        </p:sp>
      </p:grpSp>
      <p:sp>
        <p:nvSpPr>
          <p:cNvPr id="6" name="TextBox 5"/>
          <p:cNvSpPr txBox="1"/>
          <p:nvPr/>
        </p:nvSpPr>
        <p:spPr>
          <a:xfrm>
            <a:off x="2665227" y="3162695"/>
            <a:ext cx="760144" cy="276999"/>
          </a:xfrm>
          <a:prstGeom prst="rect">
            <a:avLst/>
          </a:prstGeom>
          <a:noFill/>
        </p:spPr>
        <p:txBody>
          <a:bodyPr wrap="none" rtlCol="0">
            <a:spAutoFit/>
          </a:bodyPr>
          <a:lstStyle/>
          <a:p>
            <a:r>
              <a:rPr lang="en-US" sz="1200" b="1" dirty="0" smtClean="0">
                <a:latin typeface="Comic Sans MS" panose="030F0702030302020204" pitchFamily="66" charset="0"/>
              </a:rPr>
              <a:t>Trap W</a:t>
            </a:r>
            <a:endParaRPr lang="en-US" sz="1200" b="1" dirty="0">
              <a:latin typeface="Comic Sans MS" panose="030F0702030302020204" pitchFamily="66" charset="0"/>
            </a:endParaRPr>
          </a:p>
        </p:txBody>
      </p:sp>
      <p:sp>
        <p:nvSpPr>
          <p:cNvPr id="44" name="TextBox 43"/>
          <p:cNvSpPr txBox="1"/>
          <p:nvPr/>
        </p:nvSpPr>
        <p:spPr>
          <a:xfrm>
            <a:off x="6784146" y="2487052"/>
            <a:ext cx="696024" cy="276999"/>
          </a:xfrm>
          <a:prstGeom prst="rect">
            <a:avLst/>
          </a:prstGeom>
          <a:noFill/>
        </p:spPr>
        <p:txBody>
          <a:bodyPr wrap="none" rtlCol="0">
            <a:spAutoFit/>
          </a:bodyPr>
          <a:lstStyle/>
          <a:p>
            <a:r>
              <a:rPr lang="en-US" sz="1200" b="1" dirty="0" smtClean="0">
                <a:latin typeface="Comic Sans MS" panose="030F0702030302020204" pitchFamily="66" charset="0"/>
              </a:rPr>
              <a:t>Trap E</a:t>
            </a:r>
            <a:endParaRPr lang="en-US" sz="1200" b="1" dirty="0">
              <a:latin typeface="Comic Sans MS" panose="030F0702030302020204" pitchFamily="66"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10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down)">
                                      <p:cBhvr>
                                        <p:cTn id="12" dur="10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down)">
                                      <p:cBhvr>
                                        <p:cTn id="17" dur="10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down)">
                                      <p:cBhvr>
                                        <p:cTn id="22" dur="10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dissolve">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Carrier Bed Modeling</a:t>
            </a:r>
            <a:endParaRPr lang="en-US" b="1" dirty="0"/>
          </a:p>
        </p:txBody>
      </p:sp>
      <p:grpSp>
        <p:nvGrpSpPr>
          <p:cNvPr id="14" name="Group 1028"/>
          <p:cNvGrpSpPr>
            <a:grpSpLocks noChangeAspect="1"/>
          </p:cNvGrpSpPr>
          <p:nvPr/>
        </p:nvGrpSpPr>
        <p:grpSpPr>
          <a:xfrm>
            <a:off x="2238031" y="2325967"/>
            <a:ext cx="4799743" cy="3782178"/>
            <a:chOff x="2222533" y="1586593"/>
            <a:chExt cx="4848225" cy="407670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2533" y="1586593"/>
              <a:ext cx="4848225" cy="40767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573306" y="4764705"/>
              <a:ext cx="298502" cy="162476"/>
            </a:xfrm>
            <a:prstGeom prst="rect">
              <a:avLst/>
            </a:prstGeom>
            <a:solidFill>
              <a:srgbClr val="FF00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4842492" y="4030191"/>
              <a:ext cx="472498" cy="330227"/>
            </a:xfrm>
            <a:custGeom>
              <a:avLst/>
              <a:gdLst>
                <a:gd name="connsiteX0" fmla="*/ 258500 w 472498"/>
                <a:gd name="connsiteY0" fmla="*/ 9039 h 330227"/>
                <a:gd name="connsiteX1" fmla="*/ 99802 w 472498"/>
                <a:gd name="connsiteY1" fmla="*/ 46824 h 330227"/>
                <a:gd name="connsiteX2" fmla="*/ 12896 w 472498"/>
                <a:gd name="connsiteY2" fmla="*/ 122394 h 330227"/>
                <a:gd name="connsiteX3" fmla="*/ 1561 w 472498"/>
                <a:gd name="connsiteY3" fmla="*/ 250864 h 330227"/>
                <a:gd name="connsiteX4" fmla="*/ 24232 w 472498"/>
                <a:gd name="connsiteY4" fmla="*/ 296206 h 330227"/>
                <a:gd name="connsiteX5" fmla="*/ 77131 w 472498"/>
                <a:gd name="connsiteY5" fmla="*/ 330212 h 330227"/>
                <a:gd name="connsiteX6" fmla="*/ 156480 w 472498"/>
                <a:gd name="connsiteY6" fmla="*/ 299984 h 330227"/>
                <a:gd name="connsiteX7" fmla="*/ 250943 w 472498"/>
                <a:gd name="connsiteY7" fmla="*/ 258421 h 330227"/>
                <a:gd name="connsiteX8" fmla="*/ 390748 w 472498"/>
                <a:gd name="connsiteY8" fmla="*/ 186629 h 330227"/>
                <a:gd name="connsiteX9" fmla="*/ 439868 w 472498"/>
                <a:gd name="connsiteY9" fmla="*/ 156401 h 330227"/>
                <a:gd name="connsiteX10" fmla="*/ 470096 w 472498"/>
                <a:gd name="connsiteY10" fmla="*/ 95945 h 330227"/>
                <a:gd name="connsiteX11" fmla="*/ 466318 w 472498"/>
                <a:gd name="connsiteY11" fmla="*/ 50602 h 330227"/>
                <a:gd name="connsiteX12" fmla="*/ 432311 w 472498"/>
                <a:gd name="connsiteY12" fmla="*/ 31710 h 330227"/>
                <a:gd name="connsiteX13" fmla="*/ 379412 w 472498"/>
                <a:gd name="connsiteY13" fmla="*/ 1482 h 330227"/>
                <a:gd name="connsiteX14" fmla="*/ 258500 w 472498"/>
                <a:gd name="connsiteY14" fmla="*/ 9039 h 330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2498" h="330227">
                  <a:moveTo>
                    <a:pt x="258500" y="9039"/>
                  </a:moveTo>
                  <a:cubicBezTo>
                    <a:pt x="211898" y="16596"/>
                    <a:pt x="140736" y="27931"/>
                    <a:pt x="99802" y="46824"/>
                  </a:cubicBezTo>
                  <a:cubicBezTo>
                    <a:pt x="58868" y="65717"/>
                    <a:pt x="29269" y="88387"/>
                    <a:pt x="12896" y="122394"/>
                  </a:cubicBezTo>
                  <a:cubicBezTo>
                    <a:pt x="-3478" y="156401"/>
                    <a:pt x="-328" y="221895"/>
                    <a:pt x="1561" y="250864"/>
                  </a:cubicBezTo>
                  <a:cubicBezTo>
                    <a:pt x="3450" y="279833"/>
                    <a:pt x="11637" y="282981"/>
                    <a:pt x="24232" y="296206"/>
                  </a:cubicBezTo>
                  <a:cubicBezTo>
                    <a:pt x="36827" y="309431"/>
                    <a:pt x="55090" y="329582"/>
                    <a:pt x="77131" y="330212"/>
                  </a:cubicBezTo>
                  <a:cubicBezTo>
                    <a:pt x="99172" y="330842"/>
                    <a:pt x="127511" y="311949"/>
                    <a:pt x="156480" y="299984"/>
                  </a:cubicBezTo>
                  <a:cubicBezTo>
                    <a:pt x="185449" y="288019"/>
                    <a:pt x="211898" y="277314"/>
                    <a:pt x="250943" y="258421"/>
                  </a:cubicBezTo>
                  <a:cubicBezTo>
                    <a:pt x="289988" y="239529"/>
                    <a:pt x="359261" y="203632"/>
                    <a:pt x="390748" y="186629"/>
                  </a:cubicBezTo>
                  <a:cubicBezTo>
                    <a:pt x="422235" y="169626"/>
                    <a:pt x="426643" y="171515"/>
                    <a:pt x="439868" y="156401"/>
                  </a:cubicBezTo>
                  <a:cubicBezTo>
                    <a:pt x="453093" y="141287"/>
                    <a:pt x="465688" y="113578"/>
                    <a:pt x="470096" y="95945"/>
                  </a:cubicBezTo>
                  <a:cubicBezTo>
                    <a:pt x="474504" y="78312"/>
                    <a:pt x="472615" y="61308"/>
                    <a:pt x="466318" y="50602"/>
                  </a:cubicBezTo>
                  <a:cubicBezTo>
                    <a:pt x="460021" y="39896"/>
                    <a:pt x="432311" y="31710"/>
                    <a:pt x="432311" y="31710"/>
                  </a:cubicBezTo>
                  <a:cubicBezTo>
                    <a:pt x="417827" y="23523"/>
                    <a:pt x="400194" y="5260"/>
                    <a:pt x="379412" y="1482"/>
                  </a:cubicBezTo>
                  <a:cubicBezTo>
                    <a:pt x="358630" y="-2296"/>
                    <a:pt x="305102" y="1482"/>
                    <a:pt x="258500" y="9039"/>
                  </a:cubicBezTo>
                  <a:close/>
                </a:path>
              </a:pathLst>
            </a:custGeom>
            <a:solidFill>
              <a:srgbClr val="FF00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5709442" y="3649316"/>
              <a:ext cx="290550" cy="136973"/>
            </a:xfrm>
            <a:custGeom>
              <a:avLst/>
              <a:gdLst>
                <a:gd name="connsiteX0" fmla="*/ 41454 w 290550"/>
                <a:gd name="connsiteY0" fmla="*/ 8284 h 136973"/>
                <a:gd name="connsiteX1" fmla="*/ 3669 w 290550"/>
                <a:gd name="connsiteY1" fmla="*/ 68740 h 136973"/>
                <a:gd name="connsiteX2" fmla="*/ 7447 w 290550"/>
                <a:gd name="connsiteY2" fmla="*/ 110304 h 136973"/>
                <a:gd name="connsiteX3" fmla="*/ 56568 w 290550"/>
                <a:gd name="connsiteY3" fmla="*/ 136753 h 136973"/>
                <a:gd name="connsiteX4" fmla="*/ 147252 w 290550"/>
                <a:gd name="connsiteY4" fmla="*/ 121639 h 136973"/>
                <a:gd name="connsiteX5" fmla="*/ 207708 w 290550"/>
                <a:gd name="connsiteY5" fmla="*/ 98968 h 136973"/>
                <a:gd name="connsiteX6" fmla="*/ 283279 w 290550"/>
                <a:gd name="connsiteY6" fmla="*/ 57405 h 136973"/>
                <a:gd name="connsiteX7" fmla="*/ 283279 w 290550"/>
                <a:gd name="connsiteY7" fmla="*/ 8284 h 136973"/>
                <a:gd name="connsiteX8" fmla="*/ 245494 w 290550"/>
                <a:gd name="connsiteY8" fmla="*/ 727 h 136973"/>
                <a:gd name="connsiteX9" fmla="*/ 200151 w 290550"/>
                <a:gd name="connsiteY9" fmla="*/ 727 h 136973"/>
                <a:gd name="connsiteX10" fmla="*/ 105689 w 290550"/>
                <a:gd name="connsiteY10" fmla="*/ 4505 h 13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550" h="136973">
                  <a:moveTo>
                    <a:pt x="41454" y="8284"/>
                  </a:moveTo>
                  <a:cubicBezTo>
                    <a:pt x="25395" y="30010"/>
                    <a:pt x="9337" y="51737"/>
                    <a:pt x="3669" y="68740"/>
                  </a:cubicBezTo>
                  <a:cubicBezTo>
                    <a:pt x="-1999" y="85743"/>
                    <a:pt x="-1369" y="98969"/>
                    <a:pt x="7447" y="110304"/>
                  </a:cubicBezTo>
                  <a:cubicBezTo>
                    <a:pt x="16263" y="121639"/>
                    <a:pt x="33267" y="134864"/>
                    <a:pt x="56568" y="136753"/>
                  </a:cubicBezTo>
                  <a:cubicBezTo>
                    <a:pt x="79869" y="138642"/>
                    <a:pt x="122062" y="127936"/>
                    <a:pt x="147252" y="121639"/>
                  </a:cubicBezTo>
                  <a:cubicBezTo>
                    <a:pt x="172442" y="115342"/>
                    <a:pt x="185037" y="109674"/>
                    <a:pt x="207708" y="98968"/>
                  </a:cubicBezTo>
                  <a:cubicBezTo>
                    <a:pt x="230379" y="88262"/>
                    <a:pt x="270684" y="72519"/>
                    <a:pt x="283279" y="57405"/>
                  </a:cubicBezTo>
                  <a:cubicBezTo>
                    <a:pt x="295874" y="42291"/>
                    <a:pt x="289576" y="17730"/>
                    <a:pt x="283279" y="8284"/>
                  </a:cubicBezTo>
                  <a:cubicBezTo>
                    <a:pt x="276982" y="-1162"/>
                    <a:pt x="259349" y="1986"/>
                    <a:pt x="245494" y="727"/>
                  </a:cubicBezTo>
                  <a:cubicBezTo>
                    <a:pt x="231639" y="-532"/>
                    <a:pt x="223452" y="97"/>
                    <a:pt x="200151" y="727"/>
                  </a:cubicBezTo>
                  <a:cubicBezTo>
                    <a:pt x="176850" y="1357"/>
                    <a:pt x="141269" y="2931"/>
                    <a:pt x="105689" y="4505"/>
                  </a:cubicBezTo>
                </a:path>
              </a:pathLst>
            </a:custGeom>
            <a:solidFill>
              <a:srgbClr val="FF00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Freeform 5"/>
            <p:cNvSpPr/>
            <p:nvPr/>
          </p:nvSpPr>
          <p:spPr>
            <a:xfrm>
              <a:off x="2758308" y="3970127"/>
              <a:ext cx="234342" cy="115004"/>
            </a:xfrm>
            <a:custGeom>
              <a:avLst/>
              <a:gdLst>
                <a:gd name="connsiteX0" fmla="*/ 109583 w 234342"/>
                <a:gd name="connsiteY0" fmla="*/ 8647 h 115004"/>
                <a:gd name="connsiteX1" fmla="*/ 64241 w 234342"/>
                <a:gd name="connsiteY1" fmla="*/ 53989 h 115004"/>
                <a:gd name="connsiteX2" fmla="*/ 6 w 234342"/>
                <a:gd name="connsiteY2" fmla="*/ 106888 h 115004"/>
                <a:gd name="connsiteX3" fmla="*/ 68019 w 234342"/>
                <a:gd name="connsiteY3" fmla="*/ 114445 h 115004"/>
                <a:gd name="connsiteX4" fmla="*/ 166261 w 234342"/>
                <a:gd name="connsiteY4" fmla="*/ 103109 h 115004"/>
                <a:gd name="connsiteX5" fmla="*/ 207824 w 234342"/>
                <a:gd name="connsiteY5" fmla="*/ 65324 h 115004"/>
                <a:gd name="connsiteX6" fmla="*/ 234274 w 234342"/>
                <a:gd name="connsiteY6" fmla="*/ 12425 h 115004"/>
                <a:gd name="connsiteX7" fmla="*/ 200267 w 234342"/>
                <a:gd name="connsiteY7" fmla="*/ 1090 h 115004"/>
                <a:gd name="connsiteX8" fmla="*/ 166261 w 234342"/>
                <a:gd name="connsiteY8" fmla="*/ 1090 h 115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42" h="115004">
                  <a:moveTo>
                    <a:pt x="109583" y="8647"/>
                  </a:moveTo>
                  <a:cubicBezTo>
                    <a:pt x="96043" y="23131"/>
                    <a:pt x="82504" y="37615"/>
                    <a:pt x="64241" y="53989"/>
                  </a:cubicBezTo>
                  <a:cubicBezTo>
                    <a:pt x="45978" y="70363"/>
                    <a:pt x="-624" y="96812"/>
                    <a:pt x="6" y="106888"/>
                  </a:cubicBezTo>
                  <a:cubicBezTo>
                    <a:pt x="636" y="116964"/>
                    <a:pt x="40310" y="115075"/>
                    <a:pt x="68019" y="114445"/>
                  </a:cubicBezTo>
                  <a:cubicBezTo>
                    <a:pt x="95728" y="113815"/>
                    <a:pt x="142960" y="111296"/>
                    <a:pt x="166261" y="103109"/>
                  </a:cubicBezTo>
                  <a:cubicBezTo>
                    <a:pt x="189562" y="94922"/>
                    <a:pt x="196489" y="80438"/>
                    <a:pt x="207824" y="65324"/>
                  </a:cubicBezTo>
                  <a:cubicBezTo>
                    <a:pt x="219160" y="50210"/>
                    <a:pt x="235533" y="23131"/>
                    <a:pt x="234274" y="12425"/>
                  </a:cubicBezTo>
                  <a:cubicBezTo>
                    <a:pt x="233015" y="1719"/>
                    <a:pt x="211602" y="2979"/>
                    <a:pt x="200267" y="1090"/>
                  </a:cubicBezTo>
                  <a:cubicBezTo>
                    <a:pt x="188932" y="-799"/>
                    <a:pt x="177596" y="145"/>
                    <a:pt x="166261" y="1090"/>
                  </a:cubicBezTo>
                </a:path>
              </a:pathLst>
            </a:custGeom>
            <a:solidFill>
              <a:srgbClr val="FF00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Freeform 6"/>
            <p:cNvSpPr/>
            <p:nvPr/>
          </p:nvSpPr>
          <p:spPr>
            <a:xfrm>
              <a:off x="5721792" y="2278443"/>
              <a:ext cx="259593" cy="155702"/>
            </a:xfrm>
            <a:custGeom>
              <a:avLst/>
              <a:gdLst>
                <a:gd name="connsiteX0" fmla="*/ 89560 w 259593"/>
                <a:gd name="connsiteY0" fmla="*/ 0 h 155702"/>
                <a:gd name="connsiteX1" fmla="*/ 10211 w 259593"/>
                <a:gd name="connsiteY1" fmla="*/ 37785 h 155702"/>
                <a:gd name="connsiteX2" fmla="*/ 2654 w 259593"/>
                <a:gd name="connsiteY2" fmla="*/ 105798 h 155702"/>
                <a:gd name="connsiteX3" fmla="*/ 25325 w 259593"/>
                <a:gd name="connsiteY3" fmla="*/ 151140 h 155702"/>
                <a:gd name="connsiteX4" fmla="*/ 66889 w 259593"/>
                <a:gd name="connsiteY4" fmla="*/ 151140 h 155702"/>
                <a:gd name="connsiteX5" fmla="*/ 134902 w 259593"/>
                <a:gd name="connsiteY5" fmla="*/ 124691 h 155702"/>
                <a:gd name="connsiteX6" fmla="*/ 259593 w 259593"/>
                <a:gd name="connsiteY6" fmla="*/ 86906 h 155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593" h="155702">
                  <a:moveTo>
                    <a:pt x="89560" y="0"/>
                  </a:moveTo>
                  <a:cubicBezTo>
                    <a:pt x="57127" y="10076"/>
                    <a:pt x="24695" y="20152"/>
                    <a:pt x="10211" y="37785"/>
                  </a:cubicBezTo>
                  <a:cubicBezTo>
                    <a:pt x="-4273" y="55418"/>
                    <a:pt x="135" y="86906"/>
                    <a:pt x="2654" y="105798"/>
                  </a:cubicBezTo>
                  <a:cubicBezTo>
                    <a:pt x="5173" y="124690"/>
                    <a:pt x="14619" y="143583"/>
                    <a:pt x="25325" y="151140"/>
                  </a:cubicBezTo>
                  <a:cubicBezTo>
                    <a:pt x="36031" y="158697"/>
                    <a:pt x="48626" y="155548"/>
                    <a:pt x="66889" y="151140"/>
                  </a:cubicBezTo>
                  <a:cubicBezTo>
                    <a:pt x="85152" y="146732"/>
                    <a:pt x="102785" y="135397"/>
                    <a:pt x="134902" y="124691"/>
                  </a:cubicBezTo>
                  <a:cubicBezTo>
                    <a:pt x="167019" y="113985"/>
                    <a:pt x="213306" y="100445"/>
                    <a:pt x="259593" y="86906"/>
                  </a:cubicBezTo>
                </a:path>
              </a:pathLst>
            </a:custGeom>
            <a:solidFill>
              <a:srgbClr val="FF00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4832529" y="2491549"/>
              <a:ext cx="521623" cy="251651"/>
            </a:xfrm>
            <a:custGeom>
              <a:avLst/>
              <a:gdLst>
                <a:gd name="connsiteX0" fmla="*/ 94651 w 521623"/>
                <a:gd name="connsiteY0" fmla="*/ 251651 h 251651"/>
                <a:gd name="connsiteX1" fmla="*/ 26638 w 521623"/>
                <a:gd name="connsiteY1" fmla="*/ 206309 h 251651"/>
                <a:gd name="connsiteX2" fmla="*/ 188 w 521623"/>
                <a:gd name="connsiteY2" fmla="*/ 130739 h 251651"/>
                <a:gd name="connsiteX3" fmla="*/ 37973 w 521623"/>
                <a:gd name="connsiteY3" fmla="*/ 74061 h 251651"/>
                <a:gd name="connsiteX4" fmla="*/ 102208 w 521623"/>
                <a:gd name="connsiteY4" fmla="*/ 28719 h 251651"/>
                <a:gd name="connsiteX5" fmla="*/ 185335 w 521623"/>
                <a:gd name="connsiteY5" fmla="*/ 2269 h 251651"/>
                <a:gd name="connsiteX6" fmla="*/ 291134 w 521623"/>
                <a:gd name="connsiteY6" fmla="*/ 2269 h 251651"/>
                <a:gd name="connsiteX7" fmla="*/ 336476 w 521623"/>
                <a:gd name="connsiteY7" fmla="*/ 9826 h 251651"/>
                <a:gd name="connsiteX8" fmla="*/ 404489 w 521623"/>
                <a:gd name="connsiteY8" fmla="*/ 40054 h 251651"/>
                <a:gd name="connsiteX9" fmla="*/ 521623 w 521623"/>
                <a:gd name="connsiteY9" fmla="*/ 108068 h 2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623" h="251651">
                  <a:moveTo>
                    <a:pt x="94651" y="251651"/>
                  </a:moveTo>
                  <a:cubicBezTo>
                    <a:pt x="68516" y="239056"/>
                    <a:pt x="42382" y="226461"/>
                    <a:pt x="26638" y="206309"/>
                  </a:cubicBezTo>
                  <a:cubicBezTo>
                    <a:pt x="10894" y="186157"/>
                    <a:pt x="-1701" y="152780"/>
                    <a:pt x="188" y="130739"/>
                  </a:cubicBezTo>
                  <a:cubicBezTo>
                    <a:pt x="2077" y="108698"/>
                    <a:pt x="20970" y="91064"/>
                    <a:pt x="37973" y="74061"/>
                  </a:cubicBezTo>
                  <a:cubicBezTo>
                    <a:pt x="54976" y="57058"/>
                    <a:pt x="77648" y="40684"/>
                    <a:pt x="102208" y="28719"/>
                  </a:cubicBezTo>
                  <a:cubicBezTo>
                    <a:pt x="126768" y="16754"/>
                    <a:pt x="153847" y="6677"/>
                    <a:pt x="185335" y="2269"/>
                  </a:cubicBezTo>
                  <a:cubicBezTo>
                    <a:pt x="216823" y="-2139"/>
                    <a:pt x="265944" y="1010"/>
                    <a:pt x="291134" y="2269"/>
                  </a:cubicBezTo>
                  <a:cubicBezTo>
                    <a:pt x="316324" y="3528"/>
                    <a:pt x="317584" y="3529"/>
                    <a:pt x="336476" y="9826"/>
                  </a:cubicBezTo>
                  <a:cubicBezTo>
                    <a:pt x="355368" y="16123"/>
                    <a:pt x="373631" y="23680"/>
                    <a:pt x="404489" y="40054"/>
                  </a:cubicBezTo>
                  <a:cubicBezTo>
                    <a:pt x="435347" y="56428"/>
                    <a:pt x="478485" y="82248"/>
                    <a:pt x="521623" y="108068"/>
                  </a:cubicBezTo>
                </a:path>
              </a:pathLst>
            </a:custGeom>
            <a:solidFill>
              <a:srgbClr val="FF00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Freeform 8"/>
            <p:cNvSpPr/>
            <p:nvPr/>
          </p:nvSpPr>
          <p:spPr>
            <a:xfrm>
              <a:off x="2739421" y="2202873"/>
              <a:ext cx="242495" cy="98241"/>
            </a:xfrm>
            <a:custGeom>
              <a:avLst/>
              <a:gdLst>
                <a:gd name="connsiteX0" fmla="*/ 0 w 242495"/>
                <a:gd name="connsiteY0" fmla="*/ 64234 h 98241"/>
                <a:gd name="connsiteX1" fmla="*/ 94463 w 242495"/>
                <a:gd name="connsiteY1" fmla="*/ 90684 h 98241"/>
                <a:gd name="connsiteX2" fmla="*/ 132248 w 242495"/>
                <a:gd name="connsiteY2" fmla="*/ 98241 h 98241"/>
                <a:gd name="connsiteX3" fmla="*/ 177591 w 242495"/>
                <a:gd name="connsiteY3" fmla="*/ 90684 h 98241"/>
                <a:gd name="connsiteX4" fmla="*/ 219154 w 242495"/>
                <a:gd name="connsiteY4" fmla="*/ 60456 h 98241"/>
                <a:gd name="connsiteX5" fmla="*/ 241825 w 242495"/>
                <a:gd name="connsiteY5" fmla="*/ 26449 h 98241"/>
                <a:gd name="connsiteX6" fmla="*/ 234268 w 242495"/>
                <a:gd name="connsiteY6" fmla="*/ 0 h 9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495" h="98241">
                  <a:moveTo>
                    <a:pt x="0" y="64234"/>
                  </a:moveTo>
                  <a:lnTo>
                    <a:pt x="94463" y="90684"/>
                  </a:lnTo>
                  <a:cubicBezTo>
                    <a:pt x="116504" y="96352"/>
                    <a:pt x="118393" y="98241"/>
                    <a:pt x="132248" y="98241"/>
                  </a:cubicBezTo>
                  <a:cubicBezTo>
                    <a:pt x="146103" y="98241"/>
                    <a:pt x="163107" y="96982"/>
                    <a:pt x="177591" y="90684"/>
                  </a:cubicBezTo>
                  <a:cubicBezTo>
                    <a:pt x="192075" y="84387"/>
                    <a:pt x="208448" y="71162"/>
                    <a:pt x="219154" y="60456"/>
                  </a:cubicBezTo>
                  <a:cubicBezTo>
                    <a:pt x="229860" y="49750"/>
                    <a:pt x="239306" y="36525"/>
                    <a:pt x="241825" y="26449"/>
                  </a:cubicBezTo>
                  <a:cubicBezTo>
                    <a:pt x="244344" y="16373"/>
                    <a:pt x="239306" y="8186"/>
                    <a:pt x="234268" y="0"/>
                  </a:cubicBezTo>
                </a:path>
              </a:pathLst>
            </a:custGeom>
            <a:solidFill>
              <a:srgbClr val="FF00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p:cNvSpPr/>
            <p:nvPr/>
          </p:nvSpPr>
          <p:spPr>
            <a:xfrm>
              <a:off x="5572541" y="5022900"/>
              <a:ext cx="298502" cy="162476"/>
            </a:xfrm>
            <a:prstGeom prst="rect">
              <a:avLst/>
            </a:prstGeom>
            <a:solidFill>
              <a:srgbClr val="00FF00">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2659421" y="3959881"/>
              <a:ext cx="473208" cy="245447"/>
            </a:xfrm>
            <a:custGeom>
              <a:avLst/>
              <a:gdLst>
                <a:gd name="connsiteX0" fmla="*/ 336939 w 473208"/>
                <a:gd name="connsiteY0" fmla="*/ 3779 h 245447"/>
                <a:gd name="connsiteX1" fmla="*/ 314268 w 473208"/>
                <a:gd name="connsiteY1" fmla="*/ 94463 h 245447"/>
                <a:gd name="connsiteX2" fmla="*/ 238698 w 473208"/>
                <a:gd name="connsiteY2" fmla="*/ 117134 h 245447"/>
                <a:gd name="connsiteX3" fmla="*/ 185799 w 473208"/>
                <a:gd name="connsiteY3" fmla="*/ 136026 h 245447"/>
                <a:gd name="connsiteX4" fmla="*/ 87558 w 473208"/>
                <a:gd name="connsiteY4" fmla="*/ 136026 h 245447"/>
                <a:gd name="connsiteX5" fmla="*/ 42215 w 473208"/>
                <a:gd name="connsiteY5" fmla="*/ 166255 h 245447"/>
                <a:gd name="connsiteX6" fmla="*/ 652 w 473208"/>
                <a:gd name="connsiteY6" fmla="*/ 241825 h 245447"/>
                <a:gd name="connsiteX7" fmla="*/ 76222 w 473208"/>
                <a:gd name="connsiteY7" fmla="*/ 234268 h 245447"/>
                <a:gd name="connsiteX8" fmla="*/ 287819 w 473208"/>
                <a:gd name="connsiteY8" fmla="*/ 211597 h 245447"/>
                <a:gd name="connsiteX9" fmla="*/ 374724 w 473208"/>
                <a:gd name="connsiteY9" fmla="*/ 185147 h 245447"/>
                <a:gd name="connsiteX10" fmla="*/ 457852 w 473208"/>
                <a:gd name="connsiteY10" fmla="*/ 102020 h 245447"/>
                <a:gd name="connsiteX11" fmla="*/ 472966 w 473208"/>
                <a:gd name="connsiteY11" fmla="*/ 0 h 245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3208" h="245447">
                  <a:moveTo>
                    <a:pt x="336939" y="3779"/>
                  </a:moveTo>
                  <a:cubicBezTo>
                    <a:pt x="333790" y="39675"/>
                    <a:pt x="330641" y="75571"/>
                    <a:pt x="314268" y="94463"/>
                  </a:cubicBezTo>
                  <a:cubicBezTo>
                    <a:pt x="297895" y="113355"/>
                    <a:pt x="260109" y="110207"/>
                    <a:pt x="238698" y="117134"/>
                  </a:cubicBezTo>
                  <a:cubicBezTo>
                    <a:pt x="217287" y="124061"/>
                    <a:pt x="210989" y="132877"/>
                    <a:pt x="185799" y="136026"/>
                  </a:cubicBezTo>
                  <a:cubicBezTo>
                    <a:pt x="160609" y="139175"/>
                    <a:pt x="111489" y="130988"/>
                    <a:pt x="87558" y="136026"/>
                  </a:cubicBezTo>
                  <a:cubicBezTo>
                    <a:pt x="63627" y="141064"/>
                    <a:pt x="56699" y="148622"/>
                    <a:pt x="42215" y="166255"/>
                  </a:cubicBezTo>
                  <a:cubicBezTo>
                    <a:pt x="27731" y="183888"/>
                    <a:pt x="-5016" y="230490"/>
                    <a:pt x="652" y="241825"/>
                  </a:cubicBezTo>
                  <a:cubicBezTo>
                    <a:pt x="6320" y="253161"/>
                    <a:pt x="76222" y="234268"/>
                    <a:pt x="76222" y="234268"/>
                  </a:cubicBezTo>
                  <a:cubicBezTo>
                    <a:pt x="124083" y="229230"/>
                    <a:pt x="238069" y="219784"/>
                    <a:pt x="287819" y="211597"/>
                  </a:cubicBezTo>
                  <a:cubicBezTo>
                    <a:pt x="337569" y="203410"/>
                    <a:pt x="346385" y="203410"/>
                    <a:pt x="374724" y="185147"/>
                  </a:cubicBezTo>
                  <a:cubicBezTo>
                    <a:pt x="403063" y="166884"/>
                    <a:pt x="441478" y="132878"/>
                    <a:pt x="457852" y="102020"/>
                  </a:cubicBezTo>
                  <a:cubicBezTo>
                    <a:pt x="474226" y="71162"/>
                    <a:pt x="473596" y="35581"/>
                    <a:pt x="472966" y="0"/>
                  </a:cubicBezTo>
                </a:path>
              </a:pathLst>
            </a:custGeom>
            <a:solidFill>
              <a:srgbClr val="00FF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Freeform 11"/>
            <p:cNvSpPr/>
            <p:nvPr/>
          </p:nvSpPr>
          <p:spPr>
            <a:xfrm>
              <a:off x="4247048" y="3453560"/>
              <a:ext cx="136446" cy="68014"/>
            </a:xfrm>
            <a:custGeom>
              <a:avLst/>
              <a:gdLst>
                <a:gd name="connsiteX0" fmla="*/ 0 w 136446"/>
                <a:gd name="connsiteY0" fmla="*/ 68014 h 68014"/>
                <a:gd name="connsiteX1" fmla="*/ 79349 w 136446"/>
                <a:gd name="connsiteY1" fmla="*/ 64235 h 68014"/>
                <a:gd name="connsiteX2" fmla="*/ 109577 w 136446"/>
                <a:gd name="connsiteY2" fmla="*/ 52900 h 68014"/>
                <a:gd name="connsiteX3" fmla="*/ 136026 w 136446"/>
                <a:gd name="connsiteY3" fmla="*/ 41564 h 68014"/>
                <a:gd name="connsiteX4" fmla="*/ 124691 w 136446"/>
                <a:gd name="connsiteY4" fmla="*/ 18893 h 68014"/>
                <a:gd name="connsiteX5" fmla="*/ 109577 w 136446"/>
                <a:gd name="connsiteY5" fmla="*/ 18893 h 68014"/>
                <a:gd name="connsiteX6" fmla="*/ 68013 w 136446"/>
                <a:gd name="connsiteY6" fmla="*/ 0 h 6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46" h="68014">
                  <a:moveTo>
                    <a:pt x="0" y="68014"/>
                  </a:moveTo>
                  <a:cubicBezTo>
                    <a:pt x="30543" y="67384"/>
                    <a:pt x="61086" y="66754"/>
                    <a:pt x="79349" y="64235"/>
                  </a:cubicBezTo>
                  <a:cubicBezTo>
                    <a:pt x="97612" y="61716"/>
                    <a:pt x="100131" y="56678"/>
                    <a:pt x="109577" y="52900"/>
                  </a:cubicBezTo>
                  <a:cubicBezTo>
                    <a:pt x="119023" y="49122"/>
                    <a:pt x="133507" y="47232"/>
                    <a:pt x="136026" y="41564"/>
                  </a:cubicBezTo>
                  <a:cubicBezTo>
                    <a:pt x="138545" y="35896"/>
                    <a:pt x="129099" y="22671"/>
                    <a:pt x="124691" y="18893"/>
                  </a:cubicBezTo>
                  <a:cubicBezTo>
                    <a:pt x="120283" y="15114"/>
                    <a:pt x="119023" y="22042"/>
                    <a:pt x="109577" y="18893"/>
                  </a:cubicBezTo>
                  <a:cubicBezTo>
                    <a:pt x="100131" y="15744"/>
                    <a:pt x="84072" y="7872"/>
                    <a:pt x="68013" y="0"/>
                  </a:cubicBezTo>
                </a:path>
              </a:pathLst>
            </a:custGeom>
            <a:solidFill>
              <a:srgbClr val="00FF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Freeform 12"/>
            <p:cNvSpPr/>
            <p:nvPr/>
          </p:nvSpPr>
          <p:spPr>
            <a:xfrm>
              <a:off x="5577084" y="3657600"/>
              <a:ext cx="386385" cy="200261"/>
            </a:xfrm>
            <a:custGeom>
              <a:avLst/>
              <a:gdLst>
                <a:gd name="connsiteX0" fmla="*/ 0 w 386385"/>
                <a:gd name="connsiteY0" fmla="*/ 22671 h 200261"/>
                <a:gd name="connsiteX1" fmla="*/ 15114 w 386385"/>
                <a:gd name="connsiteY1" fmla="*/ 124691 h 200261"/>
                <a:gd name="connsiteX2" fmla="*/ 34007 w 386385"/>
                <a:gd name="connsiteY2" fmla="*/ 181369 h 200261"/>
                <a:gd name="connsiteX3" fmla="*/ 102020 w 386385"/>
                <a:gd name="connsiteY3" fmla="*/ 200261 h 200261"/>
                <a:gd name="connsiteX4" fmla="*/ 158698 w 386385"/>
                <a:gd name="connsiteY4" fmla="*/ 200261 h 200261"/>
                <a:gd name="connsiteX5" fmla="*/ 264496 w 386385"/>
                <a:gd name="connsiteY5" fmla="*/ 181369 h 200261"/>
                <a:gd name="connsiteX6" fmla="*/ 355180 w 386385"/>
                <a:gd name="connsiteY6" fmla="*/ 109577 h 200261"/>
                <a:gd name="connsiteX7" fmla="*/ 385409 w 386385"/>
                <a:gd name="connsiteY7" fmla="*/ 79349 h 200261"/>
                <a:gd name="connsiteX8" fmla="*/ 324952 w 386385"/>
                <a:gd name="connsiteY8" fmla="*/ 109577 h 200261"/>
                <a:gd name="connsiteX9" fmla="*/ 234268 w 386385"/>
                <a:gd name="connsiteY9" fmla="*/ 136026 h 200261"/>
                <a:gd name="connsiteX10" fmla="*/ 151141 w 386385"/>
                <a:gd name="connsiteY10" fmla="*/ 120912 h 200261"/>
                <a:gd name="connsiteX11" fmla="*/ 117134 w 386385"/>
                <a:gd name="connsiteY11" fmla="*/ 90684 h 200261"/>
                <a:gd name="connsiteX12" fmla="*/ 117134 w 386385"/>
                <a:gd name="connsiteY12" fmla="*/ 64235 h 200261"/>
                <a:gd name="connsiteX13" fmla="*/ 139805 w 386385"/>
                <a:gd name="connsiteY13" fmla="*/ 30228 h 200261"/>
                <a:gd name="connsiteX14" fmla="*/ 158698 w 386385"/>
                <a:gd name="connsiteY14" fmla="*/ 0 h 200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385" h="200261">
                  <a:moveTo>
                    <a:pt x="0" y="22671"/>
                  </a:moveTo>
                  <a:cubicBezTo>
                    <a:pt x="4723" y="60456"/>
                    <a:pt x="9446" y="98241"/>
                    <a:pt x="15114" y="124691"/>
                  </a:cubicBezTo>
                  <a:cubicBezTo>
                    <a:pt x="20782" y="151141"/>
                    <a:pt x="19523" y="168774"/>
                    <a:pt x="34007" y="181369"/>
                  </a:cubicBezTo>
                  <a:cubicBezTo>
                    <a:pt x="48491" y="193964"/>
                    <a:pt x="81238" y="197112"/>
                    <a:pt x="102020" y="200261"/>
                  </a:cubicBezTo>
                  <a:cubicBezTo>
                    <a:pt x="122802" y="203410"/>
                    <a:pt x="131619" y="203410"/>
                    <a:pt x="158698" y="200261"/>
                  </a:cubicBezTo>
                  <a:cubicBezTo>
                    <a:pt x="185777" y="197112"/>
                    <a:pt x="231749" y="196483"/>
                    <a:pt x="264496" y="181369"/>
                  </a:cubicBezTo>
                  <a:cubicBezTo>
                    <a:pt x="297243" y="166255"/>
                    <a:pt x="335028" y="126580"/>
                    <a:pt x="355180" y="109577"/>
                  </a:cubicBezTo>
                  <a:cubicBezTo>
                    <a:pt x="375332" y="92574"/>
                    <a:pt x="390447" y="79349"/>
                    <a:pt x="385409" y="79349"/>
                  </a:cubicBezTo>
                  <a:cubicBezTo>
                    <a:pt x="380371" y="79349"/>
                    <a:pt x="350142" y="100131"/>
                    <a:pt x="324952" y="109577"/>
                  </a:cubicBezTo>
                  <a:cubicBezTo>
                    <a:pt x="299762" y="119023"/>
                    <a:pt x="263237" y="134137"/>
                    <a:pt x="234268" y="136026"/>
                  </a:cubicBezTo>
                  <a:cubicBezTo>
                    <a:pt x="205299" y="137915"/>
                    <a:pt x="170663" y="128469"/>
                    <a:pt x="151141" y="120912"/>
                  </a:cubicBezTo>
                  <a:cubicBezTo>
                    <a:pt x="131619" y="113355"/>
                    <a:pt x="122802" y="100130"/>
                    <a:pt x="117134" y="90684"/>
                  </a:cubicBezTo>
                  <a:cubicBezTo>
                    <a:pt x="111466" y="81238"/>
                    <a:pt x="113356" y="74311"/>
                    <a:pt x="117134" y="64235"/>
                  </a:cubicBezTo>
                  <a:cubicBezTo>
                    <a:pt x="120912" y="54159"/>
                    <a:pt x="132878" y="40934"/>
                    <a:pt x="139805" y="30228"/>
                  </a:cubicBezTo>
                  <a:cubicBezTo>
                    <a:pt x="146732" y="19522"/>
                    <a:pt x="152715" y="9761"/>
                    <a:pt x="158698" y="0"/>
                  </a:cubicBezTo>
                </a:path>
              </a:pathLst>
            </a:custGeom>
            <a:solidFill>
              <a:srgbClr val="00FF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Freeform 14"/>
            <p:cNvSpPr/>
            <p:nvPr/>
          </p:nvSpPr>
          <p:spPr>
            <a:xfrm>
              <a:off x="4677394" y="3994701"/>
              <a:ext cx="445157" cy="480441"/>
            </a:xfrm>
            <a:custGeom>
              <a:avLst/>
              <a:gdLst>
                <a:gd name="connsiteX0" fmla="*/ 444939 w 445157"/>
                <a:gd name="connsiteY0" fmla="*/ 29788 h 480441"/>
                <a:gd name="connsiteX1" fmla="*/ 312295 w 445157"/>
                <a:gd name="connsiteY1" fmla="*/ 52366 h 480441"/>
                <a:gd name="connsiteX2" fmla="*/ 230450 w 445157"/>
                <a:gd name="connsiteY2" fmla="*/ 125743 h 480441"/>
                <a:gd name="connsiteX3" fmla="*/ 174006 w 445157"/>
                <a:gd name="connsiteY3" fmla="*/ 201943 h 480441"/>
                <a:gd name="connsiteX4" fmla="*/ 159895 w 445157"/>
                <a:gd name="connsiteY4" fmla="*/ 289432 h 480441"/>
                <a:gd name="connsiteX5" fmla="*/ 182473 w 445157"/>
                <a:gd name="connsiteY5" fmla="*/ 343055 h 480441"/>
                <a:gd name="connsiteX6" fmla="*/ 244562 w 445157"/>
                <a:gd name="connsiteY6" fmla="*/ 365632 h 480441"/>
                <a:gd name="connsiteX7" fmla="*/ 292539 w 445157"/>
                <a:gd name="connsiteY7" fmla="*/ 351521 h 480441"/>
                <a:gd name="connsiteX8" fmla="*/ 190939 w 445157"/>
                <a:gd name="connsiteY8" fmla="*/ 478521 h 480441"/>
                <a:gd name="connsiteX9" fmla="*/ 72406 w 445157"/>
                <a:gd name="connsiteY9" fmla="*/ 422077 h 480441"/>
                <a:gd name="connsiteX10" fmla="*/ 15962 w 445157"/>
                <a:gd name="connsiteY10" fmla="*/ 340232 h 480441"/>
                <a:gd name="connsiteX11" fmla="*/ 1850 w 445157"/>
                <a:gd name="connsiteY11" fmla="*/ 230166 h 480441"/>
                <a:gd name="connsiteX12" fmla="*/ 49828 w 445157"/>
                <a:gd name="connsiteY12" fmla="*/ 145499 h 480441"/>
                <a:gd name="connsiteX13" fmla="*/ 126028 w 445157"/>
                <a:gd name="connsiteY13" fmla="*/ 83410 h 480441"/>
                <a:gd name="connsiteX14" fmla="*/ 221984 w 445157"/>
                <a:gd name="connsiteY14" fmla="*/ 35432 h 480441"/>
                <a:gd name="connsiteX15" fmla="*/ 340517 w 445157"/>
                <a:gd name="connsiteY15" fmla="*/ 1566 h 480441"/>
                <a:gd name="connsiteX16" fmla="*/ 444939 w 445157"/>
                <a:gd name="connsiteY16" fmla="*/ 29788 h 480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5157" h="480441">
                  <a:moveTo>
                    <a:pt x="444939" y="29788"/>
                  </a:moveTo>
                  <a:cubicBezTo>
                    <a:pt x="440235" y="38255"/>
                    <a:pt x="348043" y="36374"/>
                    <a:pt x="312295" y="52366"/>
                  </a:cubicBezTo>
                  <a:cubicBezTo>
                    <a:pt x="276547" y="68358"/>
                    <a:pt x="253498" y="100813"/>
                    <a:pt x="230450" y="125743"/>
                  </a:cubicBezTo>
                  <a:cubicBezTo>
                    <a:pt x="207402" y="150673"/>
                    <a:pt x="185765" y="174662"/>
                    <a:pt x="174006" y="201943"/>
                  </a:cubicBezTo>
                  <a:cubicBezTo>
                    <a:pt x="162247" y="229224"/>
                    <a:pt x="158484" y="265913"/>
                    <a:pt x="159895" y="289432"/>
                  </a:cubicBezTo>
                  <a:cubicBezTo>
                    <a:pt x="161306" y="312951"/>
                    <a:pt x="168362" y="330355"/>
                    <a:pt x="182473" y="343055"/>
                  </a:cubicBezTo>
                  <a:cubicBezTo>
                    <a:pt x="196584" y="355755"/>
                    <a:pt x="226218" y="364221"/>
                    <a:pt x="244562" y="365632"/>
                  </a:cubicBezTo>
                  <a:cubicBezTo>
                    <a:pt x="262906" y="367043"/>
                    <a:pt x="301476" y="332706"/>
                    <a:pt x="292539" y="351521"/>
                  </a:cubicBezTo>
                  <a:cubicBezTo>
                    <a:pt x="283602" y="370336"/>
                    <a:pt x="227628" y="466762"/>
                    <a:pt x="190939" y="478521"/>
                  </a:cubicBezTo>
                  <a:cubicBezTo>
                    <a:pt x="154250" y="490280"/>
                    <a:pt x="101569" y="445125"/>
                    <a:pt x="72406" y="422077"/>
                  </a:cubicBezTo>
                  <a:cubicBezTo>
                    <a:pt x="43243" y="399029"/>
                    <a:pt x="27721" y="372217"/>
                    <a:pt x="15962" y="340232"/>
                  </a:cubicBezTo>
                  <a:cubicBezTo>
                    <a:pt x="4203" y="308247"/>
                    <a:pt x="-3794" y="262621"/>
                    <a:pt x="1850" y="230166"/>
                  </a:cubicBezTo>
                  <a:cubicBezTo>
                    <a:pt x="7494" y="197711"/>
                    <a:pt x="29132" y="169958"/>
                    <a:pt x="49828" y="145499"/>
                  </a:cubicBezTo>
                  <a:cubicBezTo>
                    <a:pt x="70524" y="121040"/>
                    <a:pt x="97335" y="101754"/>
                    <a:pt x="126028" y="83410"/>
                  </a:cubicBezTo>
                  <a:cubicBezTo>
                    <a:pt x="154721" y="65066"/>
                    <a:pt x="186236" y="49073"/>
                    <a:pt x="221984" y="35432"/>
                  </a:cubicBezTo>
                  <a:cubicBezTo>
                    <a:pt x="257732" y="21791"/>
                    <a:pt x="303828" y="10033"/>
                    <a:pt x="340517" y="1566"/>
                  </a:cubicBezTo>
                  <a:cubicBezTo>
                    <a:pt x="377206" y="-6901"/>
                    <a:pt x="449643" y="21321"/>
                    <a:pt x="444939" y="29788"/>
                  </a:cubicBezTo>
                  <a:close/>
                </a:path>
              </a:pathLst>
            </a:custGeom>
            <a:solidFill>
              <a:srgbClr val="00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4913489" y="3991815"/>
              <a:ext cx="475742" cy="456007"/>
            </a:xfrm>
            <a:custGeom>
              <a:avLst/>
              <a:gdLst>
                <a:gd name="connsiteX0" fmla="*/ 62089 w 475742"/>
                <a:gd name="connsiteY0" fmla="*/ 345941 h 456007"/>
                <a:gd name="connsiteX1" fmla="*/ 169333 w 475742"/>
                <a:gd name="connsiteY1" fmla="*/ 292318 h 456007"/>
                <a:gd name="connsiteX2" fmla="*/ 364067 w 475742"/>
                <a:gd name="connsiteY2" fmla="*/ 207652 h 456007"/>
                <a:gd name="connsiteX3" fmla="*/ 406400 w 475742"/>
                <a:gd name="connsiteY3" fmla="*/ 145563 h 456007"/>
                <a:gd name="connsiteX4" fmla="*/ 414867 w 475742"/>
                <a:gd name="connsiteY4" fmla="*/ 94763 h 456007"/>
                <a:gd name="connsiteX5" fmla="*/ 372533 w 475742"/>
                <a:gd name="connsiteY5" fmla="*/ 43963 h 456007"/>
                <a:gd name="connsiteX6" fmla="*/ 290689 w 475742"/>
                <a:gd name="connsiteY6" fmla="*/ 41141 h 456007"/>
                <a:gd name="connsiteX7" fmla="*/ 200378 w 475742"/>
                <a:gd name="connsiteY7" fmla="*/ 32674 h 456007"/>
                <a:gd name="connsiteX8" fmla="*/ 177800 w 475742"/>
                <a:gd name="connsiteY8" fmla="*/ 10096 h 456007"/>
                <a:gd name="connsiteX9" fmla="*/ 245533 w 475742"/>
                <a:gd name="connsiteY9" fmla="*/ 1629 h 456007"/>
                <a:gd name="connsiteX10" fmla="*/ 344311 w 475742"/>
                <a:gd name="connsiteY10" fmla="*/ 1629 h 456007"/>
                <a:gd name="connsiteX11" fmla="*/ 406400 w 475742"/>
                <a:gd name="connsiteY11" fmla="*/ 18563 h 456007"/>
                <a:gd name="connsiteX12" fmla="*/ 437444 w 475742"/>
                <a:gd name="connsiteY12" fmla="*/ 58074 h 456007"/>
                <a:gd name="connsiteX13" fmla="*/ 468489 w 475742"/>
                <a:gd name="connsiteY13" fmla="*/ 111696 h 456007"/>
                <a:gd name="connsiteX14" fmla="*/ 474133 w 475742"/>
                <a:gd name="connsiteY14" fmla="*/ 156852 h 456007"/>
                <a:gd name="connsiteX15" fmla="*/ 471311 w 475742"/>
                <a:gd name="connsiteY15" fmla="*/ 179429 h 456007"/>
                <a:gd name="connsiteX16" fmla="*/ 428978 w 475742"/>
                <a:gd name="connsiteY16" fmla="*/ 207652 h 456007"/>
                <a:gd name="connsiteX17" fmla="*/ 234244 w 475742"/>
                <a:gd name="connsiteY17" fmla="*/ 312074 h 456007"/>
                <a:gd name="connsiteX18" fmla="*/ 0 w 475742"/>
                <a:gd name="connsiteY18" fmla="*/ 456007 h 456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5742" h="456007">
                  <a:moveTo>
                    <a:pt x="62089" y="345941"/>
                  </a:moveTo>
                  <a:cubicBezTo>
                    <a:pt x="90546" y="330653"/>
                    <a:pt x="119003" y="315366"/>
                    <a:pt x="169333" y="292318"/>
                  </a:cubicBezTo>
                  <a:cubicBezTo>
                    <a:pt x="219663" y="269270"/>
                    <a:pt x="324556" y="232111"/>
                    <a:pt x="364067" y="207652"/>
                  </a:cubicBezTo>
                  <a:cubicBezTo>
                    <a:pt x="403578" y="183193"/>
                    <a:pt x="397933" y="164378"/>
                    <a:pt x="406400" y="145563"/>
                  </a:cubicBezTo>
                  <a:cubicBezTo>
                    <a:pt x="414867" y="126748"/>
                    <a:pt x="420511" y="111696"/>
                    <a:pt x="414867" y="94763"/>
                  </a:cubicBezTo>
                  <a:cubicBezTo>
                    <a:pt x="409223" y="77830"/>
                    <a:pt x="393229" y="52900"/>
                    <a:pt x="372533" y="43963"/>
                  </a:cubicBezTo>
                  <a:cubicBezTo>
                    <a:pt x="351837" y="35026"/>
                    <a:pt x="319381" y="43022"/>
                    <a:pt x="290689" y="41141"/>
                  </a:cubicBezTo>
                  <a:cubicBezTo>
                    <a:pt x="261997" y="39260"/>
                    <a:pt x="219193" y="37848"/>
                    <a:pt x="200378" y="32674"/>
                  </a:cubicBezTo>
                  <a:cubicBezTo>
                    <a:pt x="181563" y="27500"/>
                    <a:pt x="170274" y="15270"/>
                    <a:pt x="177800" y="10096"/>
                  </a:cubicBezTo>
                  <a:cubicBezTo>
                    <a:pt x="185326" y="4922"/>
                    <a:pt x="217781" y="3040"/>
                    <a:pt x="245533" y="1629"/>
                  </a:cubicBezTo>
                  <a:cubicBezTo>
                    <a:pt x="273285" y="218"/>
                    <a:pt x="317500" y="-1193"/>
                    <a:pt x="344311" y="1629"/>
                  </a:cubicBezTo>
                  <a:cubicBezTo>
                    <a:pt x="371122" y="4451"/>
                    <a:pt x="390878" y="9155"/>
                    <a:pt x="406400" y="18563"/>
                  </a:cubicBezTo>
                  <a:cubicBezTo>
                    <a:pt x="421922" y="27970"/>
                    <a:pt x="427096" y="42552"/>
                    <a:pt x="437444" y="58074"/>
                  </a:cubicBezTo>
                  <a:cubicBezTo>
                    <a:pt x="447792" y="73596"/>
                    <a:pt x="462374" y="95233"/>
                    <a:pt x="468489" y="111696"/>
                  </a:cubicBezTo>
                  <a:cubicBezTo>
                    <a:pt x="474604" y="128159"/>
                    <a:pt x="473663" y="145563"/>
                    <a:pt x="474133" y="156852"/>
                  </a:cubicBezTo>
                  <a:cubicBezTo>
                    <a:pt x="474603" y="168141"/>
                    <a:pt x="478837" y="170962"/>
                    <a:pt x="471311" y="179429"/>
                  </a:cubicBezTo>
                  <a:cubicBezTo>
                    <a:pt x="463785" y="187896"/>
                    <a:pt x="468489" y="185545"/>
                    <a:pt x="428978" y="207652"/>
                  </a:cubicBezTo>
                  <a:cubicBezTo>
                    <a:pt x="389467" y="229759"/>
                    <a:pt x="305740" y="270682"/>
                    <a:pt x="234244" y="312074"/>
                  </a:cubicBezTo>
                  <a:cubicBezTo>
                    <a:pt x="162748" y="353466"/>
                    <a:pt x="81374" y="404736"/>
                    <a:pt x="0" y="456007"/>
                  </a:cubicBezTo>
                </a:path>
              </a:pathLst>
            </a:custGeom>
            <a:solidFill>
              <a:srgbClr val="00FF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Freeform 16"/>
            <p:cNvSpPr/>
            <p:nvPr/>
          </p:nvSpPr>
          <p:spPr>
            <a:xfrm>
              <a:off x="4738236" y="2432756"/>
              <a:ext cx="590496" cy="362611"/>
            </a:xfrm>
            <a:custGeom>
              <a:avLst/>
              <a:gdLst>
                <a:gd name="connsiteX0" fmla="*/ 587297 w 590496"/>
                <a:gd name="connsiteY0" fmla="*/ 172155 h 362611"/>
                <a:gd name="connsiteX1" fmla="*/ 516742 w 590496"/>
                <a:gd name="connsiteY1" fmla="*/ 95955 h 362611"/>
                <a:gd name="connsiteX2" fmla="*/ 460297 w 590496"/>
                <a:gd name="connsiteY2" fmla="*/ 67733 h 362611"/>
                <a:gd name="connsiteX3" fmla="*/ 350231 w 590496"/>
                <a:gd name="connsiteY3" fmla="*/ 59266 h 362611"/>
                <a:gd name="connsiteX4" fmla="*/ 257097 w 590496"/>
                <a:gd name="connsiteY4" fmla="*/ 67733 h 362611"/>
                <a:gd name="connsiteX5" fmla="*/ 172431 w 590496"/>
                <a:gd name="connsiteY5" fmla="*/ 112888 h 362611"/>
                <a:gd name="connsiteX6" fmla="*/ 127275 w 590496"/>
                <a:gd name="connsiteY6" fmla="*/ 149577 h 362611"/>
                <a:gd name="connsiteX7" fmla="*/ 87764 w 590496"/>
                <a:gd name="connsiteY7" fmla="*/ 194733 h 362611"/>
                <a:gd name="connsiteX8" fmla="*/ 96231 w 590496"/>
                <a:gd name="connsiteY8" fmla="*/ 256822 h 362611"/>
                <a:gd name="connsiteX9" fmla="*/ 166786 w 590496"/>
                <a:gd name="connsiteY9" fmla="*/ 321733 h 362611"/>
                <a:gd name="connsiteX10" fmla="*/ 87764 w 590496"/>
                <a:gd name="connsiteY10" fmla="*/ 358422 h 362611"/>
                <a:gd name="connsiteX11" fmla="*/ 17208 w 590496"/>
                <a:gd name="connsiteY11" fmla="*/ 222955 h 362611"/>
                <a:gd name="connsiteX12" fmla="*/ 275 w 590496"/>
                <a:gd name="connsiteY12" fmla="*/ 152400 h 362611"/>
                <a:gd name="connsiteX13" fmla="*/ 25675 w 590496"/>
                <a:gd name="connsiteY13" fmla="*/ 93133 h 362611"/>
                <a:gd name="connsiteX14" fmla="*/ 93408 w 590496"/>
                <a:gd name="connsiteY14" fmla="*/ 39511 h 362611"/>
                <a:gd name="connsiteX15" fmla="*/ 195008 w 590496"/>
                <a:gd name="connsiteY15" fmla="*/ 11288 h 362611"/>
                <a:gd name="connsiteX16" fmla="*/ 293786 w 590496"/>
                <a:gd name="connsiteY16" fmla="*/ 0 h 362611"/>
                <a:gd name="connsiteX17" fmla="*/ 401031 w 590496"/>
                <a:gd name="connsiteY17" fmla="*/ 11288 h 362611"/>
                <a:gd name="connsiteX18" fmla="*/ 460297 w 590496"/>
                <a:gd name="connsiteY18" fmla="*/ 28222 h 362611"/>
                <a:gd name="connsiteX19" fmla="*/ 561897 w 590496"/>
                <a:gd name="connsiteY19" fmla="*/ 70555 h 362611"/>
                <a:gd name="connsiteX20" fmla="*/ 587297 w 590496"/>
                <a:gd name="connsiteY20" fmla="*/ 172155 h 36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90496" h="362611">
                  <a:moveTo>
                    <a:pt x="587297" y="172155"/>
                  </a:moveTo>
                  <a:cubicBezTo>
                    <a:pt x="579771" y="176388"/>
                    <a:pt x="537909" y="113359"/>
                    <a:pt x="516742" y="95955"/>
                  </a:cubicBezTo>
                  <a:cubicBezTo>
                    <a:pt x="495575" y="78551"/>
                    <a:pt x="488049" y="73848"/>
                    <a:pt x="460297" y="67733"/>
                  </a:cubicBezTo>
                  <a:cubicBezTo>
                    <a:pt x="432545" y="61618"/>
                    <a:pt x="384098" y="59266"/>
                    <a:pt x="350231" y="59266"/>
                  </a:cubicBezTo>
                  <a:cubicBezTo>
                    <a:pt x="316364" y="59266"/>
                    <a:pt x="286730" y="58796"/>
                    <a:pt x="257097" y="67733"/>
                  </a:cubicBezTo>
                  <a:cubicBezTo>
                    <a:pt x="227464" y="76670"/>
                    <a:pt x="194068" y="99247"/>
                    <a:pt x="172431" y="112888"/>
                  </a:cubicBezTo>
                  <a:cubicBezTo>
                    <a:pt x="150794" y="126529"/>
                    <a:pt x="141386" y="135936"/>
                    <a:pt x="127275" y="149577"/>
                  </a:cubicBezTo>
                  <a:cubicBezTo>
                    <a:pt x="113164" y="163218"/>
                    <a:pt x="92938" y="176859"/>
                    <a:pt x="87764" y="194733"/>
                  </a:cubicBezTo>
                  <a:cubicBezTo>
                    <a:pt x="82590" y="212607"/>
                    <a:pt x="83061" y="235655"/>
                    <a:pt x="96231" y="256822"/>
                  </a:cubicBezTo>
                  <a:cubicBezTo>
                    <a:pt x="109401" y="277989"/>
                    <a:pt x="168197" y="304800"/>
                    <a:pt x="166786" y="321733"/>
                  </a:cubicBezTo>
                  <a:cubicBezTo>
                    <a:pt x="165375" y="338666"/>
                    <a:pt x="112694" y="374885"/>
                    <a:pt x="87764" y="358422"/>
                  </a:cubicBezTo>
                  <a:cubicBezTo>
                    <a:pt x="62834" y="341959"/>
                    <a:pt x="31789" y="257292"/>
                    <a:pt x="17208" y="222955"/>
                  </a:cubicBezTo>
                  <a:cubicBezTo>
                    <a:pt x="2626" y="188618"/>
                    <a:pt x="-1136" y="174037"/>
                    <a:pt x="275" y="152400"/>
                  </a:cubicBezTo>
                  <a:cubicBezTo>
                    <a:pt x="1686" y="130763"/>
                    <a:pt x="10153" y="111948"/>
                    <a:pt x="25675" y="93133"/>
                  </a:cubicBezTo>
                  <a:cubicBezTo>
                    <a:pt x="41197" y="74318"/>
                    <a:pt x="65186" y="53152"/>
                    <a:pt x="93408" y="39511"/>
                  </a:cubicBezTo>
                  <a:cubicBezTo>
                    <a:pt x="121630" y="25870"/>
                    <a:pt x="161612" y="17873"/>
                    <a:pt x="195008" y="11288"/>
                  </a:cubicBezTo>
                  <a:cubicBezTo>
                    <a:pt x="228404" y="4703"/>
                    <a:pt x="259449" y="0"/>
                    <a:pt x="293786" y="0"/>
                  </a:cubicBezTo>
                  <a:cubicBezTo>
                    <a:pt x="328123" y="0"/>
                    <a:pt x="373279" y="6584"/>
                    <a:pt x="401031" y="11288"/>
                  </a:cubicBezTo>
                  <a:cubicBezTo>
                    <a:pt x="428783" y="15992"/>
                    <a:pt x="433486" y="18344"/>
                    <a:pt x="460297" y="28222"/>
                  </a:cubicBezTo>
                  <a:cubicBezTo>
                    <a:pt x="487108" y="38100"/>
                    <a:pt x="533675" y="49388"/>
                    <a:pt x="561897" y="70555"/>
                  </a:cubicBezTo>
                  <a:cubicBezTo>
                    <a:pt x="590119" y="91722"/>
                    <a:pt x="594823" y="167922"/>
                    <a:pt x="587297" y="172155"/>
                  </a:cubicBezTo>
                  <a:close/>
                </a:path>
              </a:pathLst>
            </a:custGeom>
            <a:solidFill>
              <a:srgbClr val="00FF0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a:xfrm>
              <a:off x="5550896" y="2218267"/>
              <a:ext cx="237482" cy="262788"/>
            </a:xfrm>
            <a:custGeom>
              <a:avLst/>
              <a:gdLst>
                <a:gd name="connsiteX0" fmla="*/ 237482 w 237482"/>
                <a:gd name="connsiteY0" fmla="*/ 64911 h 262788"/>
                <a:gd name="connsiteX1" fmla="*/ 175393 w 237482"/>
                <a:gd name="connsiteY1" fmla="*/ 124177 h 262788"/>
                <a:gd name="connsiteX2" fmla="*/ 178215 w 237482"/>
                <a:gd name="connsiteY2" fmla="*/ 155222 h 262788"/>
                <a:gd name="connsiteX3" fmla="*/ 186682 w 237482"/>
                <a:gd name="connsiteY3" fmla="*/ 206022 h 262788"/>
                <a:gd name="connsiteX4" fmla="*/ 203615 w 237482"/>
                <a:gd name="connsiteY4" fmla="*/ 225777 h 262788"/>
                <a:gd name="connsiteX5" fmla="*/ 172571 w 237482"/>
                <a:gd name="connsiteY5" fmla="*/ 242711 h 262788"/>
                <a:gd name="connsiteX6" fmla="*/ 107660 w 237482"/>
                <a:gd name="connsiteY6" fmla="*/ 262466 h 262788"/>
                <a:gd name="connsiteX7" fmla="*/ 76615 w 237482"/>
                <a:gd name="connsiteY7" fmla="*/ 225777 h 262788"/>
                <a:gd name="connsiteX8" fmla="*/ 3237 w 237482"/>
                <a:gd name="connsiteY8" fmla="*/ 143933 h 262788"/>
                <a:gd name="connsiteX9" fmla="*/ 17348 w 237482"/>
                <a:gd name="connsiteY9" fmla="*/ 64911 h 262788"/>
                <a:gd name="connsiteX10" fmla="*/ 56860 w 237482"/>
                <a:gd name="connsiteY10" fmla="*/ 19755 h 262788"/>
                <a:gd name="connsiteX11" fmla="*/ 76615 w 237482"/>
                <a:gd name="connsiteY11" fmla="*/ 0 h 2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7482" h="262788">
                  <a:moveTo>
                    <a:pt x="237482" y="64911"/>
                  </a:moveTo>
                  <a:cubicBezTo>
                    <a:pt x="211376" y="87018"/>
                    <a:pt x="185271" y="109125"/>
                    <a:pt x="175393" y="124177"/>
                  </a:cubicBezTo>
                  <a:cubicBezTo>
                    <a:pt x="165515" y="139229"/>
                    <a:pt x="176334" y="141581"/>
                    <a:pt x="178215" y="155222"/>
                  </a:cubicBezTo>
                  <a:cubicBezTo>
                    <a:pt x="180096" y="168863"/>
                    <a:pt x="182449" y="194263"/>
                    <a:pt x="186682" y="206022"/>
                  </a:cubicBezTo>
                  <a:cubicBezTo>
                    <a:pt x="190915" y="217781"/>
                    <a:pt x="205967" y="219662"/>
                    <a:pt x="203615" y="225777"/>
                  </a:cubicBezTo>
                  <a:cubicBezTo>
                    <a:pt x="201263" y="231892"/>
                    <a:pt x="188563" y="236596"/>
                    <a:pt x="172571" y="242711"/>
                  </a:cubicBezTo>
                  <a:cubicBezTo>
                    <a:pt x="156578" y="248826"/>
                    <a:pt x="123653" y="265288"/>
                    <a:pt x="107660" y="262466"/>
                  </a:cubicBezTo>
                  <a:cubicBezTo>
                    <a:pt x="91667" y="259644"/>
                    <a:pt x="94019" y="245532"/>
                    <a:pt x="76615" y="225777"/>
                  </a:cubicBezTo>
                  <a:cubicBezTo>
                    <a:pt x="59211" y="206022"/>
                    <a:pt x="13115" y="170744"/>
                    <a:pt x="3237" y="143933"/>
                  </a:cubicBezTo>
                  <a:cubicBezTo>
                    <a:pt x="-6641" y="117122"/>
                    <a:pt x="8411" y="85607"/>
                    <a:pt x="17348" y="64911"/>
                  </a:cubicBezTo>
                  <a:cubicBezTo>
                    <a:pt x="26285" y="44215"/>
                    <a:pt x="46982" y="30573"/>
                    <a:pt x="56860" y="19755"/>
                  </a:cubicBezTo>
                  <a:cubicBezTo>
                    <a:pt x="66738" y="8936"/>
                    <a:pt x="71676" y="4468"/>
                    <a:pt x="76615" y="0"/>
                  </a:cubicBezTo>
                </a:path>
              </a:pathLst>
            </a:custGeom>
            <a:solidFill>
              <a:srgbClr val="00FF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Freeform 18"/>
            <p:cNvSpPr/>
            <p:nvPr/>
          </p:nvSpPr>
          <p:spPr>
            <a:xfrm>
              <a:off x="2647244" y="2153307"/>
              <a:ext cx="485265" cy="200912"/>
            </a:xfrm>
            <a:custGeom>
              <a:avLst/>
              <a:gdLst>
                <a:gd name="connsiteX0" fmla="*/ 107245 w 485265"/>
                <a:gd name="connsiteY0" fmla="*/ 115760 h 200912"/>
                <a:gd name="connsiteX1" fmla="*/ 152400 w 485265"/>
                <a:gd name="connsiteY1" fmla="*/ 149626 h 200912"/>
                <a:gd name="connsiteX2" fmla="*/ 239889 w 485265"/>
                <a:gd name="connsiteY2" fmla="*/ 143982 h 200912"/>
                <a:gd name="connsiteX3" fmla="*/ 287867 w 485265"/>
                <a:gd name="connsiteY3" fmla="*/ 121404 h 200912"/>
                <a:gd name="connsiteX4" fmla="*/ 313267 w 485265"/>
                <a:gd name="connsiteY4" fmla="*/ 104471 h 200912"/>
                <a:gd name="connsiteX5" fmla="*/ 330200 w 485265"/>
                <a:gd name="connsiteY5" fmla="*/ 87537 h 200912"/>
                <a:gd name="connsiteX6" fmla="*/ 313267 w 485265"/>
                <a:gd name="connsiteY6" fmla="*/ 42382 h 200912"/>
                <a:gd name="connsiteX7" fmla="*/ 468489 w 485265"/>
                <a:gd name="connsiteY7" fmla="*/ 49 h 200912"/>
                <a:gd name="connsiteX8" fmla="*/ 482600 w 485265"/>
                <a:gd name="connsiteY8" fmla="*/ 50849 h 200912"/>
                <a:gd name="connsiteX9" fmla="*/ 482600 w 485265"/>
                <a:gd name="connsiteY9" fmla="*/ 84715 h 200912"/>
                <a:gd name="connsiteX10" fmla="*/ 462845 w 485265"/>
                <a:gd name="connsiteY10" fmla="*/ 124226 h 200912"/>
                <a:gd name="connsiteX11" fmla="*/ 375356 w 485265"/>
                <a:gd name="connsiteY11" fmla="*/ 163737 h 200912"/>
                <a:gd name="connsiteX12" fmla="*/ 301978 w 485265"/>
                <a:gd name="connsiteY12" fmla="*/ 186315 h 200912"/>
                <a:gd name="connsiteX13" fmla="*/ 231423 w 485265"/>
                <a:gd name="connsiteY13" fmla="*/ 197604 h 200912"/>
                <a:gd name="connsiteX14" fmla="*/ 132645 w 485265"/>
                <a:gd name="connsiteY14" fmla="*/ 200426 h 200912"/>
                <a:gd name="connsiteX15" fmla="*/ 73378 w 485265"/>
                <a:gd name="connsiteY15" fmla="*/ 189137 h 200912"/>
                <a:gd name="connsiteX16" fmla="*/ 0 w 485265"/>
                <a:gd name="connsiteY16" fmla="*/ 143982 h 20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5265" h="200912">
                  <a:moveTo>
                    <a:pt x="107245" y="115760"/>
                  </a:moveTo>
                  <a:cubicBezTo>
                    <a:pt x="118769" y="130341"/>
                    <a:pt x="130293" y="144922"/>
                    <a:pt x="152400" y="149626"/>
                  </a:cubicBezTo>
                  <a:cubicBezTo>
                    <a:pt x="174507" y="154330"/>
                    <a:pt x="217311" y="148686"/>
                    <a:pt x="239889" y="143982"/>
                  </a:cubicBezTo>
                  <a:cubicBezTo>
                    <a:pt x="262467" y="139278"/>
                    <a:pt x="275637" y="127989"/>
                    <a:pt x="287867" y="121404"/>
                  </a:cubicBezTo>
                  <a:cubicBezTo>
                    <a:pt x="300097" y="114819"/>
                    <a:pt x="306212" y="110115"/>
                    <a:pt x="313267" y="104471"/>
                  </a:cubicBezTo>
                  <a:cubicBezTo>
                    <a:pt x="320322" y="98827"/>
                    <a:pt x="330200" y="97885"/>
                    <a:pt x="330200" y="87537"/>
                  </a:cubicBezTo>
                  <a:cubicBezTo>
                    <a:pt x="330200" y="77189"/>
                    <a:pt x="290219" y="56963"/>
                    <a:pt x="313267" y="42382"/>
                  </a:cubicBezTo>
                  <a:cubicBezTo>
                    <a:pt x="336315" y="27801"/>
                    <a:pt x="440267" y="-1362"/>
                    <a:pt x="468489" y="49"/>
                  </a:cubicBezTo>
                  <a:cubicBezTo>
                    <a:pt x="496711" y="1460"/>
                    <a:pt x="480248" y="36738"/>
                    <a:pt x="482600" y="50849"/>
                  </a:cubicBezTo>
                  <a:cubicBezTo>
                    <a:pt x="484952" y="64960"/>
                    <a:pt x="485892" y="72486"/>
                    <a:pt x="482600" y="84715"/>
                  </a:cubicBezTo>
                  <a:cubicBezTo>
                    <a:pt x="479308" y="96944"/>
                    <a:pt x="480719" y="111056"/>
                    <a:pt x="462845" y="124226"/>
                  </a:cubicBezTo>
                  <a:cubicBezTo>
                    <a:pt x="444971" y="137396"/>
                    <a:pt x="402167" y="153389"/>
                    <a:pt x="375356" y="163737"/>
                  </a:cubicBezTo>
                  <a:cubicBezTo>
                    <a:pt x="348545" y="174085"/>
                    <a:pt x="325967" y="180671"/>
                    <a:pt x="301978" y="186315"/>
                  </a:cubicBezTo>
                  <a:cubicBezTo>
                    <a:pt x="277989" y="191959"/>
                    <a:pt x="259645" y="195252"/>
                    <a:pt x="231423" y="197604"/>
                  </a:cubicBezTo>
                  <a:cubicBezTo>
                    <a:pt x="203201" y="199956"/>
                    <a:pt x="158986" y="201837"/>
                    <a:pt x="132645" y="200426"/>
                  </a:cubicBezTo>
                  <a:cubicBezTo>
                    <a:pt x="106304" y="199015"/>
                    <a:pt x="95485" y="198544"/>
                    <a:pt x="73378" y="189137"/>
                  </a:cubicBezTo>
                  <a:cubicBezTo>
                    <a:pt x="51271" y="179730"/>
                    <a:pt x="25635" y="161856"/>
                    <a:pt x="0" y="143982"/>
                  </a:cubicBezTo>
                </a:path>
              </a:pathLst>
            </a:custGeom>
            <a:solidFill>
              <a:srgbClr val="00FF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Freeform 19"/>
            <p:cNvSpPr/>
            <p:nvPr/>
          </p:nvSpPr>
          <p:spPr>
            <a:xfrm>
              <a:off x="4188178" y="1718733"/>
              <a:ext cx="200292" cy="89433"/>
            </a:xfrm>
            <a:custGeom>
              <a:avLst/>
              <a:gdLst>
                <a:gd name="connsiteX0" fmla="*/ 141111 w 200292"/>
                <a:gd name="connsiteY0" fmla="*/ 0 h 89433"/>
                <a:gd name="connsiteX1" fmla="*/ 194733 w 200292"/>
                <a:gd name="connsiteY1" fmla="*/ 22578 h 89433"/>
                <a:gd name="connsiteX2" fmla="*/ 191911 w 200292"/>
                <a:gd name="connsiteY2" fmla="*/ 53623 h 89433"/>
                <a:gd name="connsiteX3" fmla="*/ 135466 w 200292"/>
                <a:gd name="connsiteY3" fmla="*/ 73378 h 89433"/>
                <a:gd name="connsiteX4" fmla="*/ 81844 w 200292"/>
                <a:gd name="connsiteY4" fmla="*/ 87489 h 89433"/>
                <a:gd name="connsiteX5" fmla="*/ 53622 w 200292"/>
                <a:gd name="connsiteY5" fmla="*/ 87489 h 89433"/>
                <a:gd name="connsiteX6" fmla="*/ 22578 w 200292"/>
                <a:gd name="connsiteY6" fmla="*/ 70556 h 89433"/>
                <a:gd name="connsiteX7" fmla="*/ 0 w 200292"/>
                <a:gd name="connsiteY7" fmla="*/ 50800 h 89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92" h="89433">
                  <a:moveTo>
                    <a:pt x="141111" y="0"/>
                  </a:moveTo>
                  <a:cubicBezTo>
                    <a:pt x="163688" y="6820"/>
                    <a:pt x="186266" y="13641"/>
                    <a:pt x="194733" y="22578"/>
                  </a:cubicBezTo>
                  <a:cubicBezTo>
                    <a:pt x="203200" y="31515"/>
                    <a:pt x="201789" y="45157"/>
                    <a:pt x="191911" y="53623"/>
                  </a:cubicBezTo>
                  <a:cubicBezTo>
                    <a:pt x="182033" y="62089"/>
                    <a:pt x="153810" y="67734"/>
                    <a:pt x="135466" y="73378"/>
                  </a:cubicBezTo>
                  <a:cubicBezTo>
                    <a:pt x="117122" y="79022"/>
                    <a:pt x="95485" y="85137"/>
                    <a:pt x="81844" y="87489"/>
                  </a:cubicBezTo>
                  <a:cubicBezTo>
                    <a:pt x="68203" y="89841"/>
                    <a:pt x="63500" y="90311"/>
                    <a:pt x="53622" y="87489"/>
                  </a:cubicBezTo>
                  <a:cubicBezTo>
                    <a:pt x="43744" y="84667"/>
                    <a:pt x="31515" y="76671"/>
                    <a:pt x="22578" y="70556"/>
                  </a:cubicBezTo>
                  <a:cubicBezTo>
                    <a:pt x="13641" y="64441"/>
                    <a:pt x="6820" y="57620"/>
                    <a:pt x="0" y="50800"/>
                  </a:cubicBezTo>
                </a:path>
              </a:pathLst>
            </a:custGeom>
            <a:solidFill>
              <a:srgbClr val="00FF00">
                <a:alpha val="30196"/>
              </a:srgbClr>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Freeform 20"/>
            <p:cNvSpPr/>
            <p:nvPr/>
          </p:nvSpPr>
          <p:spPr>
            <a:xfrm>
              <a:off x="3287889" y="2692400"/>
              <a:ext cx="668867" cy="67733"/>
            </a:xfrm>
            <a:custGeom>
              <a:avLst/>
              <a:gdLst>
                <a:gd name="connsiteX0" fmla="*/ 0 w 668867"/>
                <a:gd name="connsiteY0" fmla="*/ 67733 h 67733"/>
                <a:gd name="connsiteX1" fmla="*/ 155222 w 668867"/>
                <a:gd name="connsiteY1" fmla="*/ 39511 h 67733"/>
                <a:gd name="connsiteX2" fmla="*/ 316089 w 668867"/>
                <a:gd name="connsiteY2" fmla="*/ 31044 h 67733"/>
                <a:gd name="connsiteX3" fmla="*/ 499533 w 668867"/>
                <a:gd name="connsiteY3" fmla="*/ 14111 h 67733"/>
                <a:gd name="connsiteX4" fmla="*/ 668867 w 668867"/>
                <a:gd name="connsiteY4" fmla="*/ 0 h 67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7" h="67733">
                  <a:moveTo>
                    <a:pt x="0" y="67733"/>
                  </a:moveTo>
                  <a:cubicBezTo>
                    <a:pt x="51270" y="56679"/>
                    <a:pt x="102541" y="45626"/>
                    <a:pt x="155222" y="39511"/>
                  </a:cubicBezTo>
                  <a:cubicBezTo>
                    <a:pt x="207903" y="33396"/>
                    <a:pt x="258704" y="35277"/>
                    <a:pt x="316089" y="31044"/>
                  </a:cubicBezTo>
                  <a:cubicBezTo>
                    <a:pt x="373474" y="26811"/>
                    <a:pt x="499533" y="14111"/>
                    <a:pt x="499533" y="14111"/>
                  </a:cubicBezTo>
                  <a:lnTo>
                    <a:pt x="668867" y="0"/>
                  </a:ln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Freeform 21"/>
            <p:cNvSpPr/>
            <p:nvPr/>
          </p:nvSpPr>
          <p:spPr>
            <a:xfrm>
              <a:off x="3778956" y="1927578"/>
              <a:ext cx="578555" cy="1021644"/>
            </a:xfrm>
            <a:custGeom>
              <a:avLst/>
              <a:gdLst>
                <a:gd name="connsiteX0" fmla="*/ 0 w 578555"/>
                <a:gd name="connsiteY0" fmla="*/ 0 h 1021644"/>
                <a:gd name="connsiteX1" fmla="*/ 79022 w 578555"/>
                <a:gd name="connsiteY1" fmla="*/ 174978 h 1021644"/>
                <a:gd name="connsiteX2" fmla="*/ 118533 w 578555"/>
                <a:gd name="connsiteY2" fmla="*/ 287866 h 1021644"/>
                <a:gd name="connsiteX3" fmla="*/ 183444 w 578555"/>
                <a:gd name="connsiteY3" fmla="*/ 366889 h 1021644"/>
                <a:gd name="connsiteX4" fmla="*/ 237066 w 578555"/>
                <a:gd name="connsiteY4" fmla="*/ 457200 h 1021644"/>
                <a:gd name="connsiteX5" fmla="*/ 276577 w 578555"/>
                <a:gd name="connsiteY5" fmla="*/ 513644 h 1021644"/>
                <a:gd name="connsiteX6" fmla="*/ 265288 w 578555"/>
                <a:gd name="connsiteY6" fmla="*/ 587022 h 1021644"/>
                <a:gd name="connsiteX7" fmla="*/ 220133 w 578555"/>
                <a:gd name="connsiteY7" fmla="*/ 651933 h 1021644"/>
                <a:gd name="connsiteX8" fmla="*/ 186266 w 578555"/>
                <a:gd name="connsiteY8" fmla="*/ 764822 h 1021644"/>
                <a:gd name="connsiteX9" fmla="*/ 220133 w 578555"/>
                <a:gd name="connsiteY9" fmla="*/ 770466 h 1021644"/>
                <a:gd name="connsiteX10" fmla="*/ 287866 w 578555"/>
                <a:gd name="connsiteY10" fmla="*/ 798689 h 1021644"/>
                <a:gd name="connsiteX11" fmla="*/ 414866 w 578555"/>
                <a:gd name="connsiteY11" fmla="*/ 863600 h 1021644"/>
                <a:gd name="connsiteX12" fmla="*/ 482600 w 578555"/>
                <a:gd name="connsiteY12" fmla="*/ 897466 h 1021644"/>
                <a:gd name="connsiteX13" fmla="*/ 578555 w 578555"/>
                <a:gd name="connsiteY13" fmla="*/ 1021644 h 1021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8555" h="1021644">
                  <a:moveTo>
                    <a:pt x="0" y="0"/>
                  </a:moveTo>
                  <a:cubicBezTo>
                    <a:pt x="29633" y="63500"/>
                    <a:pt x="59267" y="127000"/>
                    <a:pt x="79022" y="174978"/>
                  </a:cubicBezTo>
                  <a:cubicBezTo>
                    <a:pt x="98777" y="222956"/>
                    <a:pt x="101129" y="255881"/>
                    <a:pt x="118533" y="287866"/>
                  </a:cubicBezTo>
                  <a:cubicBezTo>
                    <a:pt x="135937" y="319851"/>
                    <a:pt x="163689" y="338667"/>
                    <a:pt x="183444" y="366889"/>
                  </a:cubicBezTo>
                  <a:cubicBezTo>
                    <a:pt x="203199" y="395111"/>
                    <a:pt x="221544" y="432741"/>
                    <a:pt x="237066" y="457200"/>
                  </a:cubicBezTo>
                  <a:cubicBezTo>
                    <a:pt x="252588" y="481659"/>
                    <a:pt x="271873" y="492007"/>
                    <a:pt x="276577" y="513644"/>
                  </a:cubicBezTo>
                  <a:cubicBezTo>
                    <a:pt x="281281" y="535281"/>
                    <a:pt x="274695" y="563974"/>
                    <a:pt x="265288" y="587022"/>
                  </a:cubicBezTo>
                  <a:cubicBezTo>
                    <a:pt x="255881" y="610070"/>
                    <a:pt x="233303" y="622300"/>
                    <a:pt x="220133" y="651933"/>
                  </a:cubicBezTo>
                  <a:cubicBezTo>
                    <a:pt x="206963" y="681566"/>
                    <a:pt x="186266" y="745067"/>
                    <a:pt x="186266" y="764822"/>
                  </a:cubicBezTo>
                  <a:cubicBezTo>
                    <a:pt x="186266" y="784577"/>
                    <a:pt x="203200" y="764822"/>
                    <a:pt x="220133" y="770466"/>
                  </a:cubicBezTo>
                  <a:cubicBezTo>
                    <a:pt x="237066" y="776110"/>
                    <a:pt x="255411" y="783167"/>
                    <a:pt x="287866" y="798689"/>
                  </a:cubicBezTo>
                  <a:cubicBezTo>
                    <a:pt x="320322" y="814211"/>
                    <a:pt x="414866" y="863600"/>
                    <a:pt x="414866" y="863600"/>
                  </a:cubicBezTo>
                  <a:cubicBezTo>
                    <a:pt x="447322" y="880063"/>
                    <a:pt x="455319" y="871126"/>
                    <a:pt x="482600" y="897466"/>
                  </a:cubicBezTo>
                  <a:cubicBezTo>
                    <a:pt x="509881" y="923806"/>
                    <a:pt x="544218" y="972725"/>
                    <a:pt x="578555" y="1021644"/>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Freeform 22"/>
            <p:cNvSpPr/>
            <p:nvPr/>
          </p:nvSpPr>
          <p:spPr>
            <a:xfrm>
              <a:off x="4055533" y="1842911"/>
              <a:ext cx="547511" cy="598311"/>
            </a:xfrm>
            <a:custGeom>
              <a:avLst/>
              <a:gdLst>
                <a:gd name="connsiteX0" fmla="*/ 547511 w 547511"/>
                <a:gd name="connsiteY0" fmla="*/ 0 h 598311"/>
                <a:gd name="connsiteX1" fmla="*/ 437445 w 547511"/>
                <a:gd name="connsiteY1" fmla="*/ 121356 h 598311"/>
                <a:gd name="connsiteX2" fmla="*/ 262467 w 547511"/>
                <a:gd name="connsiteY2" fmla="*/ 327378 h 598311"/>
                <a:gd name="connsiteX3" fmla="*/ 138289 w 547511"/>
                <a:gd name="connsiteY3" fmla="*/ 462845 h 598311"/>
                <a:gd name="connsiteX4" fmla="*/ 0 w 547511"/>
                <a:gd name="connsiteY4" fmla="*/ 598311 h 598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511" h="598311">
                  <a:moveTo>
                    <a:pt x="547511" y="0"/>
                  </a:moveTo>
                  <a:cubicBezTo>
                    <a:pt x="516231" y="33396"/>
                    <a:pt x="484952" y="66793"/>
                    <a:pt x="437445" y="121356"/>
                  </a:cubicBezTo>
                  <a:cubicBezTo>
                    <a:pt x="389938" y="175919"/>
                    <a:pt x="312326" y="270463"/>
                    <a:pt x="262467" y="327378"/>
                  </a:cubicBezTo>
                  <a:cubicBezTo>
                    <a:pt x="212608" y="384293"/>
                    <a:pt x="182033" y="417690"/>
                    <a:pt x="138289" y="462845"/>
                  </a:cubicBezTo>
                  <a:cubicBezTo>
                    <a:pt x="94545" y="508000"/>
                    <a:pt x="47272" y="553155"/>
                    <a:pt x="0" y="598311"/>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Freeform 23"/>
            <p:cNvSpPr/>
            <p:nvPr/>
          </p:nvSpPr>
          <p:spPr>
            <a:xfrm>
              <a:off x="4275667" y="2257070"/>
              <a:ext cx="1089377" cy="333730"/>
            </a:xfrm>
            <a:custGeom>
              <a:avLst/>
              <a:gdLst>
                <a:gd name="connsiteX0" fmla="*/ 0 w 1089377"/>
                <a:gd name="connsiteY0" fmla="*/ 3530 h 333730"/>
                <a:gd name="connsiteX1" fmla="*/ 228600 w 1089377"/>
                <a:gd name="connsiteY1" fmla="*/ 3530 h 333730"/>
                <a:gd name="connsiteX2" fmla="*/ 558800 w 1089377"/>
                <a:gd name="connsiteY2" fmla="*/ 40219 h 333730"/>
                <a:gd name="connsiteX3" fmla="*/ 705555 w 1089377"/>
                <a:gd name="connsiteY3" fmla="*/ 71263 h 333730"/>
                <a:gd name="connsiteX4" fmla="*/ 852311 w 1089377"/>
                <a:gd name="connsiteY4" fmla="*/ 141819 h 333730"/>
                <a:gd name="connsiteX5" fmla="*/ 982133 w 1089377"/>
                <a:gd name="connsiteY5" fmla="*/ 232130 h 333730"/>
                <a:gd name="connsiteX6" fmla="*/ 1089377 w 1089377"/>
                <a:gd name="connsiteY6" fmla="*/ 333730 h 33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9377" h="333730">
                  <a:moveTo>
                    <a:pt x="0" y="3530"/>
                  </a:moveTo>
                  <a:cubicBezTo>
                    <a:pt x="67733" y="472"/>
                    <a:pt x="135467" y="-2585"/>
                    <a:pt x="228600" y="3530"/>
                  </a:cubicBezTo>
                  <a:cubicBezTo>
                    <a:pt x="321733" y="9645"/>
                    <a:pt x="479308" y="28930"/>
                    <a:pt x="558800" y="40219"/>
                  </a:cubicBezTo>
                  <a:cubicBezTo>
                    <a:pt x="638292" y="51508"/>
                    <a:pt x="656637" y="54330"/>
                    <a:pt x="705555" y="71263"/>
                  </a:cubicBezTo>
                  <a:cubicBezTo>
                    <a:pt x="754474" y="88196"/>
                    <a:pt x="806215" y="115008"/>
                    <a:pt x="852311" y="141819"/>
                  </a:cubicBezTo>
                  <a:cubicBezTo>
                    <a:pt x="898407" y="168630"/>
                    <a:pt x="942622" y="200145"/>
                    <a:pt x="982133" y="232130"/>
                  </a:cubicBezTo>
                  <a:cubicBezTo>
                    <a:pt x="1021644" y="264115"/>
                    <a:pt x="1055510" y="298922"/>
                    <a:pt x="1089377" y="333730"/>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 name="Freeform 24"/>
            <p:cNvSpPr/>
            <p:nvPr/>
          </p:nvSpPr>
          <p:spPr>
            <a:xfrm>
              <a:off x="3810000" y="3790244"/>
              <a:ext cx="598311" cy="1236134"/>
            </a:xfrm>
            <a:custGeom>
              <a:avLst/>
              <a:gdLst>
                <a:gd name="connsiteX0" fmla="*/ 0 w 598311"/>
                <a:gd name="connsiteY0" fmla="*/ 0 h 1236134"/>
                <a:gd name="connsiteX1" fmla="*/ 118533 w 598311"/>
                <a:gd name="connsiteY1" fmla="*/ 163689 h 1236134"/>
                <a:gd name="connsiteX2" fmla="*/ 183444 w 598311"/>
                <a:gd name="connsiteY2" fmla="*/ 279400 h 1236134"/>
                <a:gd name="connsiteX3" fmla="*/ 251178 w 598311"/>
                <a:gd name="connsiteY3" fmla="*/ 327378 h 1236134"/>
                <a:gd name="connsiteX4" fmla="*/ 335844 w 598311"/>
                <a:gd name="connsiteY4" fmla="*/ 389467 h 1236134"/>
                <a:gd name="connsiteX5" fmla="*/ 358422 w 598311"/>
                <a:gd name="connsiteY5" fmla="*/ 448734 h 1236134"/>
                <a:gd name="connsiteX6" fmla="*/ 321733 w 598311"/>
                <a:gd name="connsiteY6" fmla="*/ 618067 h 1236134"/>
                <a:gd name="connsiteX7" fmla="*/ 296333 w 598311"/>
                <a:gd name="connsiteY7" fmla="*/ 790223 h 1236134"/>
                <a:gd name="connsiteX8" fmla="*/ 276578 w 598311"/>
                <a:gd name="connsiteY8" fmla="*/ 934156 h 1236134"/>
                <a:gd name="connsiteX9" fmla="*/ 282222 w 598311"/>
                <a:gd name="connsiteY9" fmla="*/ 948267 h 1236134"/>
                <a:gd name="connsiteX10" fmla="*/ 355600 w 598311"/>
                <a:gd name="connsiteY10" fmla="*/ 976489 h 1236134"/>
                <a:gd name="connsiteX11" fmla="*/ 454378 w 598311"/>
                <a:gd name="connsiteY11" fmla="*/ 1032934 h 1236134"/>
                <a:gd name="connsiteX12" fmla="*/ 505178 w 598311"/>
                <a:gd name="connsiteY12" fmla="*/ 1109134 h 1236134"/>
                <a:gd name="connsiteX13" fmla="*/ 598311 w 598311"/>
                <a:gd name="connsiteY13" fmla="*/ 1236134 h 123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8311" h="1236134">
                  <a:moveTo>
                    <a:pt x="0" y="0"/>
                  </a:moveTo>
                  <a:cubicBezTo>
                    <a:pt x="43979" y="58561"/>
                    <a:pt x="87959" y="117122"/>
                    <a:pt x="118533" y="163689"/>
                  </a:cubicBezTo>
                  <a:cubicBezTo>
                    <a:pt x="149107" y="210256"/>
                    <a:pt x="161337" y="252119"/>
                    <a:pt x="183444" y="279400"/>
                  </a:cubicBezTo>
                  <a:cubicBezTo>
                    <a:pt x="205552" y="306682"/>
                    <a:pt x="225778" y="309033"/>
                    <a:pt x="251178" y="327378"/>
                  </a:cubicBezTo>
                  <a:cubicBezTo>
                    <a:pt x="276578" y="345723"/>
                    <a:pt x="317970" y="369241"/>
                    <a:pt x="335844" y="389467"/>
                  </a:cubicBezTo>
                  <a:cubicBezTo>
                    <a:pt x="353718" y="409693"/>
                    <a:pt x="360774" y="410634"/>
                    <a:pt x="358422" y="448734"/>
                  </a:cubicBezTo>
                  <a:cubicBezTo>
                    <a:pt x="356070" y="486834"/>
                    <a:pt x="332081" y="561152"/>
                    <a:pt x="321733" y="618067"/>
                  </a:cubicBezTo>
                  <a:cubicBezTo>
                    <a:pt x="311385" y="674982"/>
                    <a:pt x="303859" y="737541"/>
                    <a:pt x="296333" y="790223"/>
                  </a:cubicBezTo>
                  <a:cubicBezTo>
                    <a:pt x="288807" y="842905"/>
                    <a:pt x="278930" y="907815"/>
                    <a:pt x="276578" y="934156"/>
                  </a:cubicBezTo>
                  <a:cubicBezTo>
                    <a:pt x="274226" y="960497"/>
                    <a:pt x="269052" y="941212"/>
                    <a:pt x="282222" y="948267"/>
                  </a:cubicBezTo>
                  <a:cubicBezTo>
                    <a:pt x="295392" y="955322"/>
                    <a:pt x="326907" y="962378"/>
                    <a:pt x="355600" y="976489"/>
                  </a:cubicBezTo>
                  <a:cubicBezTo>
                    <a:pt x="384293" y="990600"/>
                    <a:pt x="429448" y="1010827"/>
                    <a:pt x="454378" y="1032934"/>
                  </a:cubicBezTo>
                  <a:cubicBezTo>
                    <a:pt x="479308" y="1055042"/>
                    <a:pt x="481189" y="1075267"/>
                    <a:pt x="505178" y="1109134"/>
                  </a:cubicBezTo>
                  <a:cubicBezTo>
                    <a:pt x="529167" y="1143001"/>
                    <a:pt x="598311" y="1236134"/>
                    <a:pt x="598311" y="1236134"/>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 name="Freeform 25"/>
            <p:cNvSpPr/>
            <p:nvPr/>
          </p:nvSpPr>
          <p:spPr>
            <a:xfrm>
              <a:off x="4165600" y="3649133"/>
              <a:ext cx="457200" cy="527756"/>
            </a:xfrm>
            <a:custGeom>
              <a:avLst/>
              <a:gdLst>
                <a:gd name="connsiteX0" fmla="*/ 457200 w 457200"/>
                <a:gd name="connsiteY0" fmla="*/ 0 h 527756"/>
                <a:gd name="connsiteX1" fmla="*/ 321733 w 457200"/>
                <a:gd name="connsiteY1" fmla="*/ 141111 h 527756"/>
                <a:gd name="connsiteX2" fmla="*/ 186267 w 457200"/>
                <a:gd name="connsiteY2" fmla="*/ 316089 h 527756"/>
                <a:gd name="connsiteX3" fmla="*/ 64911 w 457200"/>
                <a:gd name="connsiteY3" fmla="*/ 457200 h 527756"/>
                <a:gd name="connsiteX4" fmla="*/ 0 w 457200"/>
                <a:gd name="connsiteY4" fmla="*/ 527756 h 527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00" h="527756">
                  <a:moveTo>
                    <a:pt x="457200" y="0"/>
                  </a:moveTo>
                  <a:cubicBezTo>
                    <a:pt x="412044" y="44215"/>
                    <a:pt x="366888" y="88430"/>
                    <a:pt x="321733" y="141111"/>
                  </a:cubicBezTo>
                  <a:cubicBezTo>
                    <a:pt x="276577" y="193793"/>
                    <a:pt x="229071" y="263407"/>
                    <a:pt x="186267" y="316089"/>
                  </a:cubicBezTo>
                  <a:cubicBezTo>
                    <a:pt x="143463" y="368771"/>
                    <a:pt x="95955" y="421922"/>
                    <a:pt x="64911" y="457200"/>
                  </a:cubicBezTo>
                  <a:cubicBezTo>
                    <a:pt x="33867" y="492478"/>
                    <a:pt x="16933" y="510117"/>
                    <a:pt x="0" y="527756"/>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 name="Freeform 26"/>
            <p:cNvSpPr/>
            <p:nvPr/>
          </p:nvSpPr>
          <p:spPr>
            <a:xfrm>
              <a:off x="4253089" y="3934073"/>
              <a:ext cx="1160475" cy="239994"/>
            </a:xfrm>
            <a:custGeom>
              <a:avLst/>
              <a:gdLst>
                <a:gd name="connsiteX0" fmla="*/ 0 w 1160475"/>
                <a:gd name="connsiteY0" fmla="*/ 177905 h 239994"/>
                <a:gd name="connsiteX1" fmla="*/ 293511 w 1160475"/>
                <a:gd name="connsiteY1" fmla="*/ 96060 h 239994"/>
                <a:gd name="connsiteX2" fmla="*/ 496711 w 1160475"/>
                <a:gd name="connsiteY2" fmla="*/ 31149 h 239994"/>
                <a:gd name="connsiteX3" fmla="*/ 612422 w 1160475"/>
                <a:gd name="connsiteY3" fmla="*/ 17038 h 239994"/>
                <a:gd name="connsiteX4" fmla="*/ 781755 w 1160475"/>
                <a:gd name="connsiteY4" fmla="*/ 105 h 239994"/>
                <a:gd name="connsiteX5" fmla="*/ 931333 w 1160475"/>
                <a:gd name="connsiteY5" fmla="*/ 25505 h 239994"/>
                <a:gd name="connsiteX6" fmla="*/ 1021644 w 1160475"/>
                <a:gd name="connsiteY6" fmla="*/ 56549 h 239994"/>
                <a:gd name="connsiteX7" fmla="*/ 1143000 w 1160475"/>
                <a:gd name="connsiteY7" fmla="*/ 158149 h 239994"/>
                <a:gd name="connsiteX8" fmla="*/ 1157111 w 1160475"/>
                <a:gd name="connsiteY8" fmla="*/ 239994 h 23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0475" h="239994">
                  <a:moveTo>
                    <a:pt x="0" y="177905"/>
                  </a:moveTo>
                  <a:lnTo>
                    <a:pt x="293511" y="96060"/>
                  </a:lnTo>
                  <a:cubicBezTo>
                    <a:pt x="376296" y="71601"/>
                    <a:pt x="443559" y="44319"/>
                    <a:pt x="496711" y="31149"/>
                  </a:cubicBezTo>
                  <a:cubicBezTo>
                    <a:pt x="549863" y="17979"/>
                    <a:pt x="612422" y="17038"/>
                    <a:pt x="612422" y="17038"/>
                  </a:cubicBezTo>
                  <a:cubicBezTo>
                    <a:pt x="659929" y="11864"/>
                    <a:pt x="728603" y="-1306"/>
                    <a:pt x="781755" y="105"/>
                  </a:cubicBezTo>
                  <a:cubicBezTo>
                    <a:pt x="834907" y="1516"/>
                    <a:pt x="891352" y="16098"/>
                    <a:pt x="931333" y="25505"/>
                  </a:cubicBezTo>
                  <a:cubicBezTo>
                    <a:pt x="971314" y="34912"/>
                    <a:pt x="986366" y="34442"/>
                    <a:pt x="1021644" y="56549"/>
                  </a:cubicBezTo>
                  <a:cubicBezTo>
                    <a:pt x="1056922" y="78656"/>
                    <a:pt x="1120422" y="127575"/>
                    <a:pt x="1143000" y="158149"/>
                  </a:cubicBezTo>
                  <a:cubicBezTo>
                    <a:pt x="1165578" y="188723"/>
                    <a:pt x="1161344" y="214358"/>
                    <a:pt x="1157111" y="239994"/>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 name="Freeform 28"/>
            <p:cNvSpPr/>
            <p:nvPr/>
          </p:nvSpPr>
          <p:spPr>
            <a:xfrm>
              <a:off x="2545644" y="4301067"/>
              <a:ext cx="804334" cy="609600"/>
            </a:xfrm>
            <a:custGeom>
              <a:avLst/>
              <a:gdLst>
                <a:gd name="connsiteX0" fmla="*/ 0 w 804334"/>
                <a:gd name="connsiteY0" fmla="*/ 0 h 609600"/>
                <a:gd name="connsiteX1" fmla="*/ 98778 w 804334"/>
                <a:gd name="connsiteY1" fmla="*/ 76200 h 609600"/>
                <a:gd name="connsiteX2" fmla="*/ 194734 w 804334"/>
                <a:gd name="connsiteY2" fmla="*/ 146755 h 609600"/>
                <a:gd name="connsiteX3" fmla="*/ 282223 w 804334"/>
                <a:gd name="connsiteY3" fmla="*/ 194733 h 609600"/>
                <a:gd name="connsiteX4" fmla="*/ 378178 w 804334"/>
                <a:gd name="connsiteY4" fmla="*/ 248355 h 609600"/>
                <a:gd name="connsiteX5" fmla="*/ 476956 w 804334"/>
                <a:gd name="connsiteY5" fmla="*/ 293511 h 609600"/>
                <a:gd name="connsiteX6" fmla="*/ 618067 w 804334"/>
                <a:gd name="connsiteY6" fmla="*/ 372533 h 609600"/>
                <a:gd name="connsiteX7" fmla="*/ 708378 w 804334"/>
                <a:gd name="connsiteY7" fmla="*/ 451555 h 609600"/>
                <a:gd name="connsiteX8" fmla="*/ 759178 w 804334"/>
                <a:gd name="connsiteY8" fmla="*/ 513644 h 609600"/>
                <a:gd name="connsiteX9" fmla="*/ 804334 w 804334"/>
                <a:gd name="connsiteY9" fmla="*/ 609600 h 60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4334" h="609600">
                  <a:moveTo>
                    <a:pt x="0" y="0"/>
                  </a:moveTo>
                  <a:lnTo>
                    <a:pt x="98778" y="76200"/>
                  </a:lnTo>
                  <a:cubicBezTo>
                    <a:pt x="131234" y="100659"/>
                    <a:pt x="164160" y="127000"/>
                    <a:pt x="194734" y="146755"/>
                  </a:cubicBezTo>
                  <a:cubicBezTo>
                    <a:pt x="225308" y="166510"/>
                    <a:pt x="282223" y="194733"/>
                    <a:pt x="282223" y="194733"/>
                  </a:cubicBezTo>
                  <a:cubicBezTo>
                    <a:pt x="312797" y="211666"/>
                    <a:pt x="345723" y="231892"/>
                    <a:pt x="378178" y="248355"/>
                  </a:cubicBezTo>
                  <a:cubicBezTo>
                    <a:pt x="410634" y="264818"/>
                    <a:pt x="436975" y="272815"/>
                    <a:pt x="476956" y="293511"/>
                  </a:cubicBezTo>
                  <a:cubicBezTo>
                    <a:pt x="516937" y="314207"/>
                    <a:pt x="579497" y="346192"/>
                    <a:pt x="618067" y="372533"/>
                  </a:cubicBezTo>
                  <a:cubicBezTo>
                    <a:pt x="656637" y="398874"/>
                    <a:pt x="684860" y="428037"/>
                    <a:pt x="708378" y="451555"/>
                  </a:cubicBezTo>
                  <a:cubicBezTo>
                    <a:pt x="731896" y="475073"/>
                    <a:pt x="743185" y="487303"/>
                    <a:pt x="759178" y="513644"/>
                  </a:cubicBezTo>
                  <a:cubicBezTo>
                    <a:pt x="775171" y="539985"/>
                    <a:pt x="789752" y="574792"/>
                    <a:pt x="804334" y="609600"/>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Freeform 29"/>
            <p:cNvSpPr/>
            <p:nvPr/>
          </p:nvSpPr>
          <p:spPr>
            <a:xfrm>
              <a:off x="3231444" y="4735689"/>
              <a:ext cx="838200" cy="254000"/>
            </a:xfrm>
            <a:custGeom>
              <a:avLst/>
              <a:gdLst>
                <a:gd name="connsiteX0" fmla="*/ 0 w 838200"/>
                <a:gd name="connsiteY0" fmla="*/ 254000 h 254000"/>
                <a:gd name="connsiteX1" fmla="*/ 183445 w 838200"/>
                <a:gd name="connsiteY1" fmla="*/ 177800 h 254000"/>
                <a:gd name="connsiteX2" fmla="*/ 530578 w 838200"/>
                <a:gd name="connsiteY2" fmla="*/ 90311 h 254000"/>
                <a:gd name="connsiteX3" fmla="*/ 598312 w 838200"/>
                <a:gd name="connsiteY3" fmla="*/ 64911 h 254000"/>
                <a:gd name="connsiteX4" fmla="*/ 838200 w 838200"/>
                <a:gd name="connsiteY4" fmla="*/ 0 h 25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 h="254000">
                  <a:moveTo>
                    <a:pt x="0" y="254000"/>
                  </a:moveTo>
                  <a:cubicBezTo>
                    <a:pt x="47507" y="229540"/>
                    <a:pt x="95015" y="205081"/>
                    <a:pt x="183445" y="177800"/>
                  </a:cubicBezTo>
                  <a:cubicBezTo>
                    <a:pt x="271875" y="150518"/>
                    <a:pt x="461434" y="109126"/>
                    <a:pt x="530578" y="90311"/>
                  </a:cubicBezTo>
                  <a:cubicBezTo>
                    <a:pt x="599722" y="71496"/>
                    <a:pt x="547042" y="79963"/>
                    <a:pt x="598312" y="64911"/>
                  </a:cubicBezTo>
                  <a:cubicBezTo>
                    <a:pt x="649582" y="49859"/>
                    <a:pt x="743891" y="24929"/>
                    <a:pt x="838200" y="0"/>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Freeform 30"/>
            <p:cNvSpPr/>
            <p:nvPr/>
          </p:nvSpPr>
          <p:spPr>
            <a:xfrm>
              <a:off x="2506133" y="2365022"/>
              <a:ext cx="812800" cy="381000"/>
            </a:xfrm>
            <a:custGeom>
              <a:avLst/>
              <a:gdLst>
                <a:gd name="connsiteX0" fmla="*/ 0 w 812800"/>
                <a:gd name="connsiteY0" fmla="*/ 0 h 381000"/>
                <a:gd name="connsiteX1" fmla="*/ 158045 w 812800"/>
                <a:gd name="connsiteY1" fmla="*/ 93134 h 381000"/>
                <a:gd name="connsiteX2" fmla="*/ 505178 w 812800"/>
                <a:gd name="connsiteY2" fmla="*/ 242711 h 381000"/>
                <a:gd name="connsiteX3" fmla="*/ 812800 w 812800"/>
                <a:gd name="connsiteY3" fmla="*/ 381000 h 381000"/>
              </a:gdLst>
              <a:ahLst/>
              <a:cxnLst>
                <a:cxn ang="0">
                  <a:pos x="connsiteX0" y="connsiteY0"/>
                </a:cxn>
                <a:cxn ang="0">
                  <a:pos x="connsiteX1" y="connsiteY1"/>
                </a:cxn>
                <a:cxn ang="0">
                  <a:pos x="connsiteX2" y="connsiteY2"/>
                </a:cxn>
                <a:cxn ang="0">
                  <a:pos x="connsiteX3" y="connsiteY3"/>
                </a:cxn>
              </a:cxnLst>
              <a:rect l="l" t="t" r="r" b="b"/>
              <a:pathLst>
                <a:path w="812800" h="381000">
                  <a:moveTo>
                    <a:pt x="0" y="0"/>
                  </a:moveTo>
                  <a:cubicBezTo>
                    <a:pt x="36924" y="26341"/>
                    <a:pt x="73849" y="52682"/>
                    <a:pt x="158045" y="93134"/>
                  </a:cubicBezTo>
                  <a:cubicBezTo>
                    <a:pt x="242241" y="133586"/>
                    <a:pt x="505178" y="242711"/>
                    <a:pt x="505178" y="242711"/>
                  </a:cubicBezTo>
                  <a:lnTo>
                    <a:pt x="812800" y="381000"/>
                  </a:ln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4" name="Freeform 1023"/>
            <p:cNvSpPr/>
            <p:nvPr/>
          </p:nvSpPr>
          <p:spPr>
            <a:xfrm>
              <a:off x="4428067" y="1933222"/>
              <a:ext cx="428977" cy="285045"/>
            </a:xfrm>
            <a:custGeom>
              <a:avLst/>
              <a:gdLst>
                <a:gd name="connsiteX0" fmla="*/ 0 w 428977"/>
                <a:gd name="connsiteY0" fmla="*/ 285045 h 285045"/>
                <a:gd name="connsiteX1" fmla="*/ 214489 w 428977"/>
                <a:gd name="connsiteY1" fmla="*/ 149578 h 285045"/>
                <a:gd name="connsiteX2" fmla="*/ 428977 w 428977"/>
                <a:gd name="connsiteY2" fmla="*/ 0 h 285045"/>
              </a:gdLst>
              <a:ahLst/>
              <a:cxnLst>
                <a:cxn ang="0">
                  <a:pos x="connsiteX0" y="connsiteY0"/>
                </a:cxn>
                <a:cxn ang="0">
                  <a:pos x="connsiteX1" y="connsiteY1"/>
                </a:cxn>
                <a:cxn ang="0">
                  <a:pos x="connsiteX2" y="connsiteY2"/>
                </a:cxn>
              </a:cxnLst>
              <a:rect l="l" t="t" r="r" b="b"/>
              <a:pathLst>
                <a:path w="428977" h="285045">
                  <a:moveTo>
                    <a:pt x="0" y="285045"/>
                  </a:moveTo>
                  <a:cubicBezTo>
                    <a:pt x="71496" y="241065"/>
                    <a:pt x="142993" y="197085"/>
                    <a:pt x="214489" y="149578"/>
                  </a:cubicBezTo>
                  <a:cubicBezTo>
                    <a:pt x="285985" y="102070"/>
                    <a:pt x="357481" y="51035"/>
                    <a:pt x="428977" y="0"/>
                  </a:cubicBezTo>
                </a:path>
              </a:pathLst>
            </a:custGeom>
            <a:solidFill>
              <a:srgbClr val="7030A0"/>
            </a:solidFill>
            <a:ln w="381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5" name="Freeform 1024"/>
            <p:cNvSpPr/>
            <p:nvPr/>
          </p:nvSpPr>
          <p:spPr>
            <a:xfrm>
              <a:off x="4583289" y="3697111"/>
              <a:ext cx="220133" cy="282222"/>
            </a:xfrm>
            <a:custGeom>
              <a:avLst/>
              <a:gdLst>
                <a:gd name="connsiteX0" fmla="*/ 0 w 220133"/>
                <a:gd name="connsiteY0" fmla="*/ 282222 h 282222"/>
                <a:gd name="connsiteX1" fmla="*/ 47978 w 220133"/>
                <a:gd name="connsiteY1" fmla="*/ 191911 h 282222"/>
                <a:gd name="connsiteX2" fmla="*/ 110067 w 220133"/>
                <a:gd name="connsiteY2" fmla="*/ 118533 h 282222"/>
                <a:gd name="connsiteX3" fmla="*/ 220133 w 220133"/>
                <a:gd name="connsiteY3" fmla="*/ 0 h 282222"/>
              </a:gdLst>
              <a:ahLst/>
              <a:cxnLst>
                <a:cxn ang="0">
                  <a:pos x="connsiteX0" y="connsiteY0"/>
                </a:cxn>
                <a:cxn ang="0">
                  <a:pos x="connsiteX1" y="connsiteY1"/>
                </a:cxn>
                <a:cxn ang="0">
                  <a:pos x="connsiteX2" y="connsiteY2"/>
                </a:cxn>
                <a:cxn ang="0">
                  <a:pos x="connsiteX3" y="connsiteY3"/>
                </a:cxn>
              </a:cxnLst>
              <a:rect l="l" t="t" r="r" b="b"/>
              <a:pathLst>
                <a:path w="220133" h="282222">
                  <a:moveTo>
                    <a:pt x="0" y="282222"/>
                  </a:moveTo>
                  <a:cubicBezTo>
                    <a:pt x="14817" y="250707"/>
                    <a:pt x="29634" y="219192"/>
                    <a:pt x="47978" y="191911"/>
                  </a:cubicBezTo>
                  <a:cubicBezTo>
                    <a:pt x="66322" y="164630"/>
                    <a:pt x="81375" y="150518"/>
                    <a:pt x="110067" y="118533"/>
                  </a:cubicBezTo>
                  <a:cubicBezTo>
                    <a:pt x="138760" y="86548"/>
                    <a:pt x="179446" y="43274"/>
                    <a:pt x="220133" y="0"/>
                  </a:cubicBezTo>
                </a:path>
              </a:pathLst>
            </a:cu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7" name="Freeform 1026"/>
            <p:cNvSpPr/>
            <p:nvPr/>
          </p:nvSpPr>
          <p:spPr>
            <a:xfrm>
              <a:off x="5562600" y="5353697"/>
              <a:ext cx="234244" cy="166570"/>
            </a:xfrm>
            <a:custGeom>
              <a:avLst/>
              <a:gdLst>
                <a:gd name="connsiteX0" fmla="*/ 0 w 234244"/>
                <a:gd name="connsiteY0" fmla="*/ 5703 h 166570"/>
                <a:gd name="connsiteX1" fmla="*/ 73378 w 234244"/>
                <a:gd name="connsiteY1" fmla="*/ 5703 h 166570"/>
                <a:gd name="connsiteX2" fmla="*/ 160867 w 234244"/>
                <a:gd name="connsiteY2" fmla="*/ 64970 h 166570"/>
                <a:gd name="connsiteX3" fmla="*/ 208844 w 234244"/>
                <a:gd name="connsiteY3" fmla="*/ 124236 h 166570"/>
                <a:gd name="connsiteX4" fmla="*/ 234244 w 234244"/>
                <a:gd name="connsiteY4" fmla="*/ 166570 h 166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244" h="166570">
                  <a:moveTo>
                    <a:pt x="0" y="5703"/>
                  </a:moveTo>
                  <a:cubicBezTo>
                    <a:pt x="23283" y="764"/>
                    <a:pt x="46567" y="-4175"/>
                    <a:pt x="73378" y="5703"/>
                  </a:cubicBezTo>
                  <a:cubicBezTo>
                    <a:pt x="100189" y="15581"/>
                    <a:pt x="138289" y="45215"/>
                    <a:pt x="160867" y="64970"/>
                  </a:cubicBezTo>
                  <a:cubicBezTo>
                    <a:pt x="183445" y="84726"/>
                    <a:pt x="196615" y="107303"/>
                    <a:pt x="208844" y="124236"/>
                  </a:cubicBezTo>
                  <a:cubicBezTo>
                    <a:pt x="221073" y="141169"/>
                    <a:pt x="227658" y="153869"/>
                    <a:pt x="234244" y="166570"/>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28" name="Freeform 1027"/>
            <p:cNvSpPr/>
            <p:nvPr/>
          </p:nvSpPr>
          <p:spPr>
            <a:xfrm>
              <a:off x="5698067" y="5314244"/>
              <a:ext cx="135466" cy="62089"/>
            </a:xfrm>
            <a:custGeom>
              <a:avLst/>
              <a:gdLst>
                <a:gd name="connsiteX0" fmla="*/ 135466 w 135466"/>
                <a:gd name="connsiteY0" fmla="*/ 0 h 62089"/>
                <a:gd name="connsiteX1" fmla="*/ 64911 w 135466"/>
                <a:gd name="connsiteY1" fmla="*/ 25400 h 62089"/>
                <a:gd name="connsiteX2" fmla="*/ 16933 w 135466"/>
                <a:gd name="connsiteY2" fmla="*/ 50800 h 62089"/>
                <a:gd name="connsiteX3" fmla="*/ 0 w 135466"/>
                <a:gd name="connsiteY3" fmla="*/ 62089 h 62089"/>
              </a:gdLst>
              <a:ahLst/>
              <a:cxnLst>
                <a:cxn ang="0">
                  <a:pos x="connsiteX0" y="connsiteY0"/>
                </a:cxn>
                <a:cxn ang="0">
                  <a:pos x="connsiteX1" y="connsiteY1"/>
                </a:cxn>
                <a:cxn ang="0">
                  <a:pos x="connsiteX2" y="connsiteY2"/>
                </a:cxn>
                <a:cxn ang="0">
                  <a:pos x="connsiteX3" y="connsiteY3"/>
                </a:cxn>
              </a:cxnLst>
              <a:rect l="l" t="t" r="r" b="b"/>
              <a:pathLst>
                <a:path w="135466" h="62089">
                  <a:moveTo>
                    <a:pt x="135466" y="0"/>
                  </a:moveTo>
                  <a:cubicBezTo>
                    <a:pt x="110066" y="8466"/>
                    <a:pt x="84666" y="16933"/>
                    <a:pt x="64911" y="25400"/>
                  </a:cubicBezTo>
                  <a:cubicBezTo>
                    <a:pt x="45156" y="33867"/>
                    <a:pt x="27751" y="44685"/>
                    <a:pt x="16933" y="50800"/>
                  </a:cubicBezTo>
                  <a:cubicBezTo>
                    <a:pt x="6114" y="56915"/>
                    <a:pt x="3057" y="59502"/>
                    <a:pt x="0" y="62089"/>
                  </a:cubicBezTo>
                </a:path>
              </a:pathLst>
            </a:custGeom>
            <a:ln w="28575">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8" name="TextBox 37"/>
          <p:cNvSpPr txBox="1"/>
          <p:nvPr/>
        </p:nvSpPr>
        <p:spPr>
          <a:xfrm>
            <a:off x="372200" y="1152083"/>
            <a:ext cx="7820077" cy="1015663"/>
          </a:xfrm>
          <a:prstGeom prst="rect">
            <a:avLst/>
          </a:prstGeom>
          <a:noFill/>
        </p:spPr>
        <p:txBody>
          <a:bodyPr wrap="square" rtlCol="0">
            <a:spAutoFit/>
          </a:bodyPr>
          <a:lstStyle/>
          <a:p>
            <a:pPr marL="233363" indent="-233363"/>
            <a:r>
              <a:rPr lang="en-US" sz="2000" dirty="0" smtClean="0">
                <a:latin typeface="Arial" pitchFamily="34" charset="0"/>
                <a:cs typeface="Arial" pitchFamily="34" charset="0"/>
              </a:rPr>
              <a:t>Schematic of the surface of a carrier bed showing flow vectors (black arrows), drainage divides (blue lines) and the free gas caps (lt. red) and oil legs (green)of four culminations.</a:t>
            </a:r>
          </a:p>
        </p:txBody>
      </p:sp>
      <p:pic>
        <p:nvPicPr>
          <p:cNvPr id="14338" name="Picture 2"/>
          <p:cNvPicPr>
            <a:picLocks noChangeAspect="1" noChangeArrowheads="1"/>
          </p:cNvPicPr>
          <p:nvPr/>
        </p:nvPicPr>
        <p:blipFill>
          <a:blip r:embed="rId4" cstate="print"/>
          <a:srcRect t="7740"/>
          <a:stretch>
            <a:fillRect/>
          </a:stretch>
        </p:blipFill>
        <p:spPr bwMode="auto">
          <a:xfrm>
            <a:off x="2159835" y="4014061"/>
            <a:ext cx="4953191" cy="2192363"/>
          </a:xfrm>
          <a:prstGeom prst="rect">
            <a:avLst/>
          </a:prstGeom>
          <a:noFill/>
          <a:ln w="9525">
            <a:noFill/>
            <a:miter lim="800000"/>
            <a:headEnd/>
            <a:tailEnd/>
          </a:ln>
        </p:spPr>
      </p:pic>
      <p:sp>
        <p:nvSpPr>
          <p:cNvPr id="39" name="Rectangle 38"/>
          <p:cNvSpPr/>
          <p:nvPr/>
        </p:nvSpPr>
        <p:spPr>
          <a:xfrm>
            <a:off x="1022178" y="4377685"/>
            <a:ext cx="1111779" cy="1077218"/>
          </a:xfrm>
          <a:prstGeom prst="rect">
            <a:avLst/>
          </a:prstGeom>
          <a:noFill/>
        </p:spPr>
        <p:txBody>
          <a:bodyPr wrap="none" lIns="91440" tIns="45720" rIns="91440" bIns="45720">
            <a:spAutoFit/>
          </a:bodyPr>
          <a:lstStyle/>
          <a:p>
            <a:pPr algn="ctr"/>
            <a:r>
              <a:rPr lang="en-US" sz="3200" b="1" cap="none" spc="0" dirty="0" smtClean="0">
                <a:ln w="19050" cmpd="sng">
                  <a:solidFill>
                    <a:srgbClr val="C00000"/>
                  </a:solidFill>
                  <a:prstDash val="solid"/>
                </a:ln>
                <a:solidFill>
                  <a:srgbClr val="FFFF99"/>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3D </a:t>
            </a:r>
          </a:p>
          <a:p>
            <a:pPr algn="ctr"/>
            <a:r>
              <a:rPr lang="en-US" sz="3200" b="1" cap="none" spc="0" dirty="0" smtClean="0">
                <a:ln w="19050" cmpd="sng">
                  <a:solidFill>
                    <a:srgbClr val="C00000"/>
                  </a:solidFill>
                  <a:prstDash val="solid"/>
                </a:ln>
                <a:solidFill>
                  <a:srgbClr val="FFFF99"/>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View</a:t>
            </a:r>
            <a:endParaRPr lang="en-US" sz="3200" b="1" cap="none" spc="0" dirty="0">
              <a:ln w="19050" cmpd="sng">
                <a:solidFill>
                  <a:srgbClr val="C00000"/>
                </a:solidFill>
                <a:prstDash val="solid"/>
              </a:ln>
              <a:solidFill>
                <a:srgbClr val="FFFF99"/>
              </a:solidFill>
              <a:effectLst>
                <a:outerShdw blurRad="50800" dist="40000" dir="5400000" algn="tl" rotWithShape="0">
                  <a:srgbClr val="000000">
                    <a:shade val="5000"/>
                    <a:satMod val="120000"/>
                    <a:alpha val="33000"/>
                  </a:srgbClr>
                </a:outerShdw>
              </a:effectLst>
              <a:latin typeface="Arial" pitchFamily="34" charset="0"/>
              <a:cs typeface="Arial" pitchFamily="34" charset="0"/>
            </a:endParaRPr>
          </a:p>
        </p:txBody>
      </p:sp>
      <p:sp>
        <p:nvSpPr>
          <p:cNvPr id="40" name="Rectangle 39"/>
          <p:cNvSpPr/>
          <p:nvPr/>
        </p:nvSpPr>
        <p:spPr>
          <a:xfrm>
            <a:off x="1019260" y="2685786"/>
            <a:ext cx="1117614" cy="1077218"/>
          </a:xfrm>
          <a:prstGeom prst="rect">
            <a:avLst/>
          </a:prstGeom>
          <a:noFill/>
        </p:spPr>
        <p:txBody>
          <a:bodyPr wrap="none" lIns="91440" tIns="45720" rIns="91440" bIns="45720">
            <a:spAutoFit/>
          </a:bodyPr>
          <a:lstStyle/>
          <a:p>
            <a:pPr algn="ctr"/>
            <a:r>
              <a:rPr lang="en-US" sz="3200" b="1" cap="none" spc="0" dirty="0" smtClean="0">
                <a:ln w="19050" cmpd="sng">
                  <a:solidFill>
                    <a:srgbClr val="C00000"/>
                  </a:solidFill>
                  <a:prstDash val="solid"/>
                </a:ln>
                <a:solidFill>
                  <a:srgbClr val="FFFF99"/>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Map </a:t>
            </a:r>
          </a:p>
          <a:p>
            <a:pPr algn="ctr"/>
            <a:r>
              <a:rPr lang="en-US" sz="3200" b="1" cap="none" spc="0" dirty="0" smtClean="0">
                <a:ln w="19050" cmpd="sng">
                  <a:solidFill>
                    <a:srgbClr val="C00000"/>
                  </a:solidFill>
                  <a:prstDash val="solid"/>
                </a:ln>
                <a:solidFill>
                  <a:srgbClr val="FFFF99"/>
                </a:solidFill>
                <a:effectLst>
                  <a:outerShdw blurRad="50800" dist="40000" dir="5400000" algn="tl" rotWithShape="0">
                    <a:srgbClr val="000000">
                      <a:shade val="5000"/>
                      <a:satMod val="120000"/>
                      <a:alpha val="33000"/>
                    </a:srgbClr>
                  </a:outerShdw>
                </a:effectLst>
                <a:latin typeface="Arial" pitchFamily="34" charset="0"/>
                <a:cs typeface="Arial" pitchFamily="34" charset="0"/>
              </a:rPr>
              <a:t>View</a:t>
            </a:r>
            <a:endParaRPr lang="en-US" sz="3200" b="1" cap="none" spc="0" dirty="0">
              <a:ln w="19050" cmpd="sng">
                <a:solidFill>
                  <a:srgbClr val="C00000"/>
                </a:solidFill>
                <a:prstDash val="solid"/>
              </a:ln>
              <a:solidFill>
                <a:srgbClr val="FFFF99"/>
              </a:solidFill>
              <a:effectLst>
                <a:outerShdw blurRad="50800" dist="40000" dir="5400000" algn="tl" rotWithShape="0">
                  <a:srgbClr val="000000">
                    <a:shade val="5000"/>
                    <a:satMod val="120000"/>
                    <a:alpha val="33000"/>
                  </a:srgbClr>
                </a:outerShdw>
              </a:effectLst>
              <a:latin typeface="Arial" pitchFamily="34" charset="0"/>
              <a:cs typeface="Arial" pitchFamily="34" charset="0"/>
            </a:endParaRPr>
          </a:p>
        </p:txBody>
      </p:sp>
      <p:sp>
        <p:nvSpPr>
          <p:cNvPr id="41" name="TextBox 40"/>
          <p:cNvSpPr txBox="1"/>
          <p:nvPr/>
        </p:nvSpPr>
        <p:spPr>
          <a:xfrm>
            <a:off x="7037774" y="6168293"/>
            <a:ext cx="185240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Sylta, 1993</a:t>
            </a:r>
            <a:endParaRPr lang="en-US" sz="1200" dirty="0">
              <a:solidFill>
                <a:schemeClr val="accent6"/>
              </a:solidFill>
              <a:latin typeface="Arial" panose="020B0604020202020204" pitchFamily="34" charset="0"/>
              <a:cs typeface="Arial" panose="020B0604020202020204" pitchFamily="34" charset="0"/>
            </a:endParaRPr>
          </a:p>
        </p:txBody>
      </p:sp>
      <p:sp>
        <p:nvSpPr>
          <p:cNvPr id="28" name="Freeform 27"/>
          <p:cNvSpPr/>
          <p:nvPr/>
        </p:nvSpPr>
        <p:spPr bwMode="auto">
          <a:xfrm>
            <a:off x="4584315" y="4316461"/>
            <a:ext cx="212437" cy="246303"/>
          </a:xfrm>
          <a:custGeom>
            <a:avLst/>
            <a:gdLst>
              <a:gd name="connsiteX0" fmla="*/ 0 w 212437"/>
              <a:gd name="connsiteY0" fmla="*/ 246303 h 246303"/>
              <a:gd name="connsiteX1" fmla="*/ 86206 w 212437"/>
              <a:gd name="connsiteY1" fmla="*/ 123151 h 246303"/>
              <a:gd name="connsiteX2" fmla="*/ 163176 w 212437"/>
              <a:gd name="connsiteY2" fmla="*/ 55418 h 246303"/>
              <a:gd name="connsiteX3" fmla="*/ 212437 w 212437"/>
              <a:gd name="connsiteY3" fmla="*/ 0 h 246303"/>
            </a:gdLst>
            <a:ahLst/>
            <a:cxnLst>
              <a:cxn ang="0">
                <a:pos x="connsiteX0" y="connsiteY0"/>
              </a:cxn>
              <a:cxn ang="0">
                <a:pos x="connsiteX1" y="connsiteY1"/>
              </a:cxn>
              <a:cxn ang="0">
                <a:pos x="connsiteX2" y="connsiteY2"/>
              </a:cxn>
              <a:cxn ang="0">
                <a:pos x="connsiteX3" y="connsiteY3"/>
              </a:cxn>
            </a:cxnLst>
            <a:rect l="l" t="t" r="r" b="b"/>
            <a:pathLst>
              <a:path w="212437" h="246303">
                <a:moveTo>
                  <a:pt x="0" y="246303"/>
                </a:moveTo>
                <a:cubicBezTo>
                  <a:pt x="29505" y="200634"/>
                  <a:pt x="59010" y="154965"/>
                  <a:pt x="86206" y="123151"/>
                </a:cubicBezTo>
                <a:cubicBezTo>
                  <a:pt x="113402" y="91337"/>
                  <a:pt x="142138" y="75943"/>
                  <a:pt x="163176" y="55418"/>
                </a:cubicBezTo>
                <a:cubicBezTo>
                  <a:pt x="184214" y="34893"/>
                  <a:pt x="198325" y="17446"/>
                  <a:pt x="212437" y="0"/>
                </a:cubicBezTo>
              </a:path>
            </a:pathLst>
          </a:custGeom>
          <a:noFill/>
          <a:ln w="38100" cap="flat" cmpd="sng" algn="ctr">
            <a:solidFill>
              <a:srgbClr val="7030A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dissolve">
                                      <p:cBhvr>
                                        <p:cTn id="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Single HC Fetch Area</a:t>
            </a:r>
            <a:endParaRPr lang="en-US" dirty="0"/>
          </a:p>
        </p:txBody>
      </p:sp>
      <p:sp>
        <p:nvSpPr>
          <p:cNvPr id="37" name="TextBox 36"/>
          <p:cNvSpPr txBox="1"/>
          <p:nvPr/>
        </p:nvSpPr>
        <p:spPr>
          <a:xfrm>
            <a:off x="6894169" y="2570129"/>
            <a:ext cx="2056973" cy="1877437"/>
          </a:xfrm>
          <a:prstGeom prst="rect">
            <a:avLst/>
          </a:prstGeom>
          <a:noFill/>
        </p:spPr>
        <p:txBody>
          <a:bodyPr wrap="none" rtlCol="0">
            <a:spAutoFit/>
          </a:bodyPr>
          <a:lstStyle/>
          <a:p>
            <a:r>
              <a:rPr lang="en-US" sz="2000" dirty="0" smtClean="0">
                <a:latin typeface="Arial Black" pitchFamily="34" charset="0"/>
              </a:rPr>
              <a:t>H   </a:t>
            </a:r>
            <a:r>
              <a:rPr lang="en-US" sz="2000" dirty="0" smtClean="0">
                <a:latin typeface="Arial" pitchFamily="34" charset="0"/>
                <a:cs typeface="Arial" pitchFamily="34" charset="0"/>
              </a:rPr>
              <a:t>= High Point</a:t>
            </a:r>
          </a:p>
          <a:p>
            <a:r>
              <a:rPr lang="en-US" sz="800" dirty="0" smtClean="0">
                <a:latin typeface="Arial" pitchFamily="34" charset="0"/>
                <a:cs typeface="Arial" pitchFamily="34" charset="0"/>
              </a:rPr>
              <a:t> </a:t>
            </a:r>
          </a:p>
          <a:p>
            <a:r>
              <a:rPr lang="en-US" sz="2000" dirty="0" smtClean="0">
                <a:latin typeface="Arial" pitchFamily="34" charset="0"/>
                <a:cs typeface="Arial" pitchFamily="34" charset="0"/>
              </a:rPr>
              <a:t>      = Drainage</a:t>
            </a:r>
          </a:p>
          <a:p>
            <a:r>
              <a:rPr lang="en-US" sz="2000" dirty="0" smtClean="0">
                <a:latin typeface="Arial" pitchFamily="34" charset="0"/>
                <a:cs typeface="Arial" pitchFamily="34" charset="0"/>
              </a:rPr>
              <a:t>           Divide</a:t>
            </a:r>
          </a:p>
          <a:p>
            <a:r>
              <a:rPr lang="en-US" sz="800" dirty="0" smtClean="0">
                <a:latin typeface="Arial" pitchFamily="34" charset="0"/>
                <a:cs typeface="Arial" pitchFamily="34" charset="0"/>
              </a:rPr>
              <a:t> </a:t>
            </a:r>
          </a:p>
          <a:p>
            <a:r>
              <a:rPr lang="en-US" sz="2000" dirty="0" smtClean="0">
                <a:latin typeface="Arial" pitchFamily="34" charset="0"/>
                <a:cs typeface="Arial" pitchFamily="34" charset="0"/>
              </a:rPr>
              <a:t>       = Fetch for</a:t>
            </a:r>
          </a:p>
          <a:p>
            <a:r>
              <a:rPr lang="en-US" sz="2000" dirty="0" smtClean="0">
                <a:latin typeface="Arial" pitchFamily="34" charset="0"/>
                <a:cs typeface="Arial" pitchFamily="34" charset="0"/>
              </a:rPr>
              <a:t>            trap </a:t>
            </a:r>
            <a:r>
              <a:rPr lang="en-US" sz="2000" dirty="0" smtClean="0">
                <a:latin typeface="Arial Black" pitchFamily="34" charset="0"/>
              </a:rPr>
              <a:t>H</a:t>
            </a:r>
            <a:r>
              <a:rPr lang="en-US" sz="2000" baseline="-25000" dirty="0" smtClean="0">
                <a:latin typeface="Arial Black" pitchFamily="34" charset="0"/>
              </a:rPr>
              <a:t>1</a:t>
            </a:r>
            <a:endParaRPr lang="en-US" sz="2000" baseline="-25000" dirty="0">
              <a:latin typeface="Arial Black" pitchFamily="34" charset="0"/>
            </a:endParaRPr>
          </a:p>
        </p:txBody>
      </p:sp>
      <p:sp>
        <p:nvSpPr>
          <p:cNvPr id="38" name="Freeform 37"/>
          <p:cNvSpPr/>
          <p:nvPr/>
        </p:nvSpPr>
        <p:spPr bwMode="auto">
          <a:xfrm>
            <a:off x="6914510" y="3157292"/>
            <a:ext cx="356461" cy="271221"/>
          </a:xfrm>
          <a:custGeom>
            <a:avLst/>
            <a:gdLst>
              <a:gd name="connsiteX0" fmla="*/ 0 w 356461"/>
              <a:gd name="connsiteY0" fmla="*/ 271221 h 271221"/>
              <a:gd name="connsiteX1" fmla="*/ 216977 w 356461"/>
              <a:gd name="connsiteY1" fmla="*/ 23248 h 271221"/>
              <a:gd name="connsiteX2" fmla="*/ 356461 w 356461"/>
              <a:gd name="connsiteY2" fmla="*/ 131736 h 271221"/>
            </a:gdLst>
            <a:ahLst/>
            <a:cxnLst>
              <a:cxn ang="0">
                <a:pos x="connsiteX0" y="connsiteY0"/>
              </a:cxn>
              <a:cxn ang="0">
                <a:pos x="connsiteX1" y="connsiteY1"/>
              </a:cxn>
              <a:cxn ang="0">
                <a:pos x="connsiteX2" y="connsiteY2"/>
              </a:cxn>
            </a:cxnLst>
            <a:rect l="l" t="t" r="r" b="b"/>
            <a:pathLst>
              <a:path w="356461" h="271221">
                <a:moveTo>
                  <a:pt x="0" y="271221"/>
                </a:moveTo>
                <a:cubicBezTo>
                  <a:pt x="78783" y="158858"/>
                  <a:pt x="157567" y="46496"/>
                  <a:pt x="216977" y="23248"/>
                </a:cubicBezTo>
                <a:cubicBezTo>
                  <a:pt x="276387" y="0"/>
                  <a:pt x="316424" y="65868"/>
                  <a:pt x="356461" y="131736"/>
                </a:cubicBezTo>
              </a:path>
            </a:pathLst>
          </a:custGeom>
          <a:noFill/>
          <a:ln w="38100"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0" name="Rectangle 39"/>
          <p:cNvSpPr/>
          <p:nvPr/>
        </p:nvSpPr>
        <p:spPr bwMode="auto">
          <a:xfrm>
            <a:off x="6981825" y="3838575"/>
            <a:ext cx="266700" cy="238125"/>
          </a:xfrm>
          <a:prstGeom prst="rect">
            <a:avLst/>
          </a:prstGeom>
          <a:solidFill>
            <a:srgbClr val="FFFF99"/>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 name="Rectangle 3"/>
          <p:cNvSpPr/>
          <p:nvPr/>
        </p:nvSpPr>
        <p:spPr bwMode="auto">
          <a:xfrm>
            <a:off x="1046063" y="1567909"/>
            <a:ext cx="5544525" cy="4191160"/>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9" name="Freeform 38"/>
          <p:cNvSpPr/>
          <p:nvPr/>
        </p:nvSpPr>
        <p:spPr bwMode="auto">
          <a:xfrm>
            <a:off x="1136436" y="1742350"/>
            <a:ext cx="5310503" cy="4263033"/>
          </a:xfrm>
          <a:custGeom>
            <a:avLst/>
            <a:gdLst>
              <a:gd name="connsiteX0" fmla="*/ 4572000 w 4572000"/>
              <a:gd name="connsiteY0" fmla="*/ 0 h 3609975"/>
              <a:gd name="connsiteX1" fmla="*/ 4362450 w 4572000"/>
              <a:gd name="connsiteY1" fmla="*/ 28575 h 3609975"/>
              <a:gd name="connsiteX2" fmla="*/ 4133850 w 4572000"/>
              <a:gd name="connsiteY2" fmla="*/ 28575 h 3609975"/>
              <a:gd name="connsiteX3" fmla="*/ 3943350 w 4572000"/>
              <a:gd name="connsiteY3" fmla="*/ 0 h 3609975"/>
              <a:gd name="connsiteX4" fmla="*/ 3581400 w 4572000"/>
              <a:gd name="connsiteY4" fmla="*/ 28575 h 3609975"/>
              <a:gd name="connsiteX5" fmla="*/ 3257550 w 4572000"/>
              <a:gd name="connsiteY5" fmla="*/ 28575 h 3609975"/>
              <a:gd name="connsiteX6" fmla="*/ 2905125 w 4572000"/>
              <a:gd name="connsiteY6" fmla="*/ 57150 h 3609975"/>
              <a:gd name="connsiteX7" fmla="*/ 2514600 w 4572000"/>
              <a:gd name="connsiteY7" fmla="*/ 114300 h 3609975"/>
              <a:gd name="connsiteX8" fmla="*/ 2105025 w 4572000"/>
              <a:gd name="connsiteY8" fmla="*/ 161925 h 3609975"/>
              <a:gd name="connsiteX9" fmla="*/ 1800225 w 4572000"/>
              <a:gd name="connsiteY9" fmla="*/ 180975 h 3609975"/>
              <a:gd name="connsiteX10" fmla="*/ 1495425 w 4572000"/>
              <a:gd name="connsiteY10" fmla="*/ 304800 h 3609975"/>
              <a:gd name="connsiteX11" fmla="*/ 1238250 w 4572000"/>
              <a:gd name="connsiteY11" fmla="*/ 457200 h 3609975"/>
              <a:gd name="connsiteX12" fmla="*/ 876300 w 4572000"/>
              <a:gd name="connsiteY12" fmla="*/ 733425 h 3609975"/>
              <a:gd name="connsiteX13" fmla="*/ 600075 w 4572000"/>
              <a:gd name="connsiteY13" fmla="*/ 1104900 h 3609975"/>
              <a:gd name="connsiteX14" fmla="*/ 523875 w 4572000"/>
              <a:gd name="connsiteY14" fmla="*/ 1352550 h 3609975"/>
              <a:gd name="connsiteX15" fmla="*/ 428625 w 4572000"/>
              <a:gd name="connsiteY15" fmla="*/ 1600200 h 3609975"/>
              <a:gd name="connsiteX16" fmla="*/ 295275 w 4572000"/>
              <a:gd name="connsiteY16" fmla="*/ 1885950 h 3609975"/>
              <a:gd name="connsiteX17" fmla="*/ 161925 w 4572000"/>
              <a:gd name="connsiteY17" fmla="*/ 2162175 h 3609975"/>
              <a:gd name="connsiteX18" fmla="*/ 0 w 4572000"/>
              <a:gd name="connsiteY18" fmla="*/ 2352675 h 3609975"/>
              <a:gd name="connsiteX19" fmla="*/ 209550 w 4572000"/>
              <a:gd name="connsiteY19" fmla="*/ 2486025 h 3609975"/>
              <a:gd name="connsiteX20" fmla="*/ 742950 w 4572000"/>
              <a:gd name="connsiteY20" fmla="*/ 2781300 h 3609975"/>
              <a:gd name="connsiteX21" fmla="*/ 1171575 w 4572000"/>
              <a:gd name="connsiteY21" fmla="*/ 2990850 h 3609975"/>
              <a:gd name="connsiteX22" fmla="*/ 1514475 w 4572000"/>
              <a:gd name="connsiteY22" fmla="*/ 3181350 h 3609975"/>
              <a:gd name="connsiteX23" fmla="*/ 1800225 w 4572000"/>
              <a:gd name="connsiteY23" fmla="*/ 3409950 h 3609975"/>
              <a:gd name="connsiteX24" fmla="*/ 1981200 w 4572000"/>
              <a:gd name="connsiteY24" fmla="*/ 3609975 h 3609975"/>
              <a:gd name="connsiteX25" fmla="*/ 2114550 w 4572000"/>
              <a:gd name="connsiteY25" fmla="*/ 3505200 h 3609975"/>
              <a:gd name="connsiteX26" fmla="*/ 2228850 w 4572000"/>
              <a:gd name="connsiteY26" fmla="*/ 3248025 h 3609975"/>
              <a:gd name="connsiteX27" fmla="*/ 2552700 w 4572000"/>
              <a:gd name="connsiteY27" fmla="*/ 3028950 h 3609975"/>
              <a:gd name="connsiteX28" fmla="*/ 2924175 w 4572000"/>
              <a:gd name="connsiteY28" fmla="*/ 2867025 h 3609975"/>
              <a:gd name="connsiteX29" fmla="*/ 3257550 w 4572000"/>
              <a:gd name="connsiteY29" fmla="*/ 2686050 h 3609975"/>
              <a:gd name="connsiteX30" fmla="*/ 3562350 w 4572000"/>
              <a:gd name="connsiteY30" fmla="*/ 2476500 h 3609975"/>
              <a:gd name="connsiteX31" fmla="*/ 3743325 w 4572000"/>
              <a:gd name="connsiteY31" fmla="*/ 2333625 h 3609975"/>
              <a:gd name="connsiteX32" fmla="*/ 3857625 w 4572000"/>
              <a:gd name="connsiteY32" fmla="*/ 2066925 h 3609975"/>
              <a:gd name="connsiteX33" fmla="*/ 3933825 w 4572000"/>
              <a:gd name="connsiteY33" fmla="*/ 1581150 h 3609975"/>
              <a:gd name="connsiteX34" fmla="*/ 4048125 w 4572000"/>
              <a:gd name="connsiteY34" fmla="*/ 1076325 h 3609975"/>
              <a:gd name="connsiteX35" fmla="*/ 4219575 w 4572000"/>
              <a:gd name="connsiteY35" fmla="*/ 581025 h 3609975"/>
              <a:gd name="connsiteX36" fmla="*/ 4448175 w 4572000"/>
              <a:gd name="connsiteY36" fmla="*/ 190500 h 3609975"/>
              <a:gd name="connsiteX37" fmla="*/ 4562475 w 4572000"/>
              <a:gd name="connsiteY37" fmla="*/ 66675 h 360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72000" h="3609975">
                <a:moveTo>
                  <a:pt x="4572000" y="0"/>
                </a:moveTo>
                <a:lnTo>
                  <a:pt x="4362450" y="28575"/>
                </a:lnTo>
                <a:lnTo>
                  <a:pt x="4133850" y="28575"/>
                </a:lnTo>
                <a:lnTo>
                  <a:pt x="3943350" y="0"/>
                </a:lnTo>
                <a:lnTo>
                  <a:pt x="3581400" y="28575"/>
                </a:lnTo>
                <a:lnTo>
                  <a:pt x="3257550" y="28575"/>
                </a:lnTo>
                <a:lnTo>
                  <a:pt x="2905125" y="57150"/>
                </a:lnTo>
                <a:lnTo>
                  <a:pt x="2514600" y="114300"/>
                </a:lnTo>
                <a:lnTo>
                  <a:pt x="2105025" y="161925"/>
                </a:lnTo>
                <a:lnTo>
                  <a:pt x="1800225" y="180975"/>
                </a:lnTo>
                <a:lnTo>
                  <a:pt x="1495425" y="304800"/>
                </a:lnTo>
                <a:lnTo>
                  <a:pt x="1238250" y="457200"/>
                </a:lnTo>
                <a:lnTo>
                  <a:pt x="876300" y="733425"/>
                </a:lnTo>
                <a:lnTo>
                  <a:pt x="600075" y="1104900"/>
                </a:lnTo>
                <a:lnTo>
                  <a:pt x="523875" y="1352550"/>
                </a:lnTo>
                <a:lnTo>
                  <a:pt x="428625" y="1600200"/>
                </a:lnTo>
                <a:lnTo>
                  <a:pt x="295275" y="1885950"/>
                </a:lnTo>
                <a:lnTo>
                  <a:pt x="161925" y="2162175"/>
                </a:lnTo>
                <a:lnTo>
                  <a:pt x="0" y="2352675"/>
                </a:lnTo>
                <a:lnTo>
                  <a:pt x="209550" y="2486025"/>
                </a:lnTo>
                <a:lnTo>
                  <a:pt x="742950" y="2781300"/>
                </a:lnTo>
                <a:lnTo>
                  <a:pt x="1171575" y="2990850"/>
                </a:lnTo>
                <a:lnTo>
                  <a:pt x="1514475" y="3181350"/>
                </a:lnTo>
                <a:lnTo>
                  <a:pt x="1800225" y="3409950"/>
                </a:lnTo>
                <a:lnTo>
                  <a:pt x="1981200" y="3609975"/>
                </a:lnTo>
                <a:lnTo>
                  <a:pt x="2114550" y="3505200"/>
                </a:lnTo>
                <a:lnTo>
                  <a:pt x="2228850" y="3248025"/>
                </a:lnTo>
                <a:lnTo>
                  <a:pt x="2552700" y="3028950"/>
                </a:lnTo>
                <a:lnTo>
                  <a:pt x="2924175" y="2867025"/>
                </a:lnTo>
                <a:lnTo>
                  <a:pt x="3257550" y="2686050"/>
                </a:lnTo>
                <a:lnTo>
                  <a:pt x="3562350" y="2476500"/>
                </a:lnTo>
                <a:lnTo>
                  <a:pt x="3743325" y="2333625"/>
                </a:lnTo>
                <a:lnTo>
                  <a:pt x="3857625" y="2066925"/>
                </a:lnTo>
                <a:lnTo>
                  <a:pt x="3933825" y="1581150"/>
                </a:lnTo>
                <a:lnTo>
                  <a:pt x="4048125" y="1076325"/>
                </a:lnTo>
                <a:lnTo>
                  <a:pt x="4219575" y="581025"/>
                </a:lnTo>
                <a:lnTo>
                  <a:pt x="4448175" y="190500"/>
                </a:lnTo>
                <a:lnTo>
                  <a:pt x="4562475" y="66675"/>
                </a:lnTo>
              </a:path>
            </a:pathLst>
          </a:custGeom>
          <a:solidFill>
            <a:srgbClr val="FFFF99"/>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5" name="Freeform 14"/>
          <p:cNvSpPr/>
          <p:nvPr/>
        </p:nvSpPr>
        <p:spPr bwMode="auto">
          <a:xfrm>
            <a:off x="3293275" y="3138831"/>
            <a:ext cx="906087" cy="637519"/>
          </a:xfrm>
          <a:custGeom>
            <a:avLst/>
            <a:gdLst>
              <a:gd name="connsiteX0" fmla="*/ 297051 w 780082"/>
              <a:gd name="connsiteY0" fmla="*/ 33580 h 539857"/>
              <a:gd name="connsiteX1" fmla="*/ 111072 w 780082"/>
              <a:gd name="connsiteY1" fmla="*/ 204061 h 539857"/>
              <a:gd name="connsiteX2" fmla="*/ 33580 w 780082"/>
              <a:gd name="connsiteY2" fmla="*/ 436536 h 539857"/>
              <a:gd name="connsiteX3" fmla="*/ 33580 w 780082"/>
              <a:gd name="connsiteY3" fmla="*/ 529525 h 539857"/>
              <a:gd name="connsiteX4" fmla="*/ 235058 w 780082"/>
              <a:gd name="connsiteY4" fmla="*/ 498529 h 539857"/>
              <a:gd name="connsiteX5" fmla="*/ 529526 w 780082"/>
              <a:gd name="connsiteY5" fmla="*/ 405539 h 539857"/>
              <a:gd name="connsiteX6" fmla="*/ 746502 w 780082"/>
              <a:gd name="connsiteY6" fmla="*/ 95573 h 539857"/>
              <a:gd name="connsiteX7" fmla="*/ 731004 w 780082"/>
              <a:gd name="connsiteY7" fmla="*/ 33580 h 539857"/>
              <a:gd name="connsiteX8" fmla="*/ 529526 w 780082"/>
              <a:gd name="connsiteY8" fmla="*/ 2583 h 539857"/>
              <a:gd name="connsiteX9" fmla="*/ 452034 w 780082"/>
              <a:gd name="connsiteY9" fmla="*/ 18081 h 539857"/>
              <a:gd name="connsiteX10" fmla="*/ 452034 w 780082"/>
              <a:gd name="connsiteY10" fmla="*/ 18081 h 53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0082" h="539857">
                <a:moveTo>
                  <a:pt x="297051" y="33580"/>
                </a:moveTo>
                <a:cubicBezTo>
                  <a:pt x="226017" y="85241"/>
                  <a:pt x="154984" y="136902"/>
                  <a:pt x="111072" y="204061"/>
                </a:cubicBezTo>
                <a:cubicBezTo>
                  <a:pt x="67160" y="271220"/>
                  <a:pt x="46495" y="382292"/>
                  <a:pt x="33580" y="436536"/>
                </a:cubicBezTo>
                <a:cubicBezTo>
                  <a:pt x="20665" y="490780"/>
                  <a:pt x="0" y="519193"/>
                  <a:pt x="33580" y="529525"/>
                </a:cubicBezTo>
                <a:cubicBezTo>
                  <a:pt x="67160" y="539857"/>
                  <a:pt x="152400" y="519193"/>
                  <a:pt x="235058" y="498529"/>
                </a:cubicBezTo>
                <a:cubicBezTo>
                  <a:pt x="317716" y="477865"/>
                  <a:pt x="444285" y="472698"/>
                  <a:pt x="529526" y="405539"/>
                </a:cubicBezTo>
                <a:cubicBezTo>
                  <a:pt x="614767" y="338380"/>
                  <a:pt x="712922" y="157566"/>
                  <a:pt x="746502" y="95573"/>
                </a:cubicBezTo>
                <a:cubicBezTo>
                  <a:pt x="780082" y="33580"/>
                  <a:pt x="767167" y="49078"/>
                  <a:pt x="731004" y="33580"/>
                </a:cubicBezTo>
                <a:cubicBezTo>
                  <a:pt x="694841" y="18082"/>
                  <a:pt x="576021" y="5166"/>
                  <a:pt x="529526" y="2583"/>
                </a:cubicBezTo>
                <a:cubicBezTo>
                  <a:pt x="483031" y="0"/>
                  <a:pt x="452034" y="18081"/>
                  <a:pt x="452034" y="18081"/>
                </a:cubicBezTo>
                <a:lnTo>
                  <a:pt x="452034" y="18081"/>
                </a:ln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6" name="Freeform 15"/>
          <p:cNvSpPr/>
          <p:nvPr/>
        </p:nvSpPr>
        <p:spPr bwMode="auto">
          <a:xfrm>
            <a:off x="2861235" y="2806345"/>
            <a:ext cx="1689160" cy="1253687"/>
          </a:xfrm>
          <a:custGeom>
            <a:avLst/>
            <a:gdLst>
              <a:gd name="connsiteX0" fmla="*/ 560522 w 1454258"/>
              <a:gd name="connsiteY0" fmla="*/ 113654 h 1061633"/>
              <a:gd name="connsiteX1" fmla="*/ 281553 w 1454258"/>
              <a:gd name="connsiteY1" fmla="*/ 361627 h 1061633"/>
              <a:gd name="connsiteX2" fmla="*/ 80075 w 1454258"/>
              <a:gd name="connsiteY2" fmla="*/ 811077 h 1061633"/>
              <a:gd name="connsiteX3" fmla="*/ 49078 w 1454258"/>
              <a:gd name="connsiteY3" fmla="*/ 997057 h 1061633"/>
              <a:gd name="connsiteX4" fmla="*/ 374543 w 1454258"/>
              <a:gd name="connsiteY4" fmla="*/ 1059050 h 1061633"/>
              <a:gd name="connsiteX5" fmla="*/ 746502 w 1454258"/>
              <a:gd name="connsiteY5" fmla="*/ 1012555 h 1061633"/>
              <a:gd name="connsiteX6" fmla="*/ 1195953 w 1454258"/>
              <a:gd name="connsiteY6" fmla="*/ 811077 h 1061633"/>
              <a:gd name="connsiteX7" fmla="*/ 1381932 w 1454258"/>
              <a:gd name="connsiteY7" fmla="*/ 501111 h 1061633"/>
              <a:gd name="connsiteX8" fmla="*/ 1443926 w 1454258"/>
              <a:gd name="connsiteY8" fmla="*/ 253138 h 1061633"/>
              <a:gd name="connsiteX9" fmla="*/ 1412929 w 1454258"/>
              <a:gd name="connsiteY9" fmla="*/ 82657 h 1061633"/>
              <a:gd name="connsiteX10" fmla="*/ 1195953 w 1454258"/>
              <a:gd name="connsiteY10" fmla="*/ 5166 h 1061633"/>
              <a:gd name="connsiteX11" fmla="*/ 762000 w 1454258"/>
              <a:gd name="connsiteY11" fmla="*/ 51660 h 1061633"/>
              <a:gd name="connsiteX12" fmla="*/ 700007 w 1454258"/>
              <a:gd name="connsiteY12" fmla="*/ 67159 h 106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4258" h="1061633">
                <a:moveTo>
                  <a:pt x="560522" y="113654"/>
                </a:moveTo>
                <a:cubicBezTo>
                  <a:pt x="461074" y="179522"/>
                  <a:pt x="361627" y="245390"/>
                  <a:pt x="281553" y="361627"/>
                </a:cubicBezTo>
                <a:cubicBezTo>
                  <a:pt x="201479" y="477864"/>
                  <a:pt x="118821" y="705172"/>
                  <a:pt x="80075" y="811077"/>
                </a:cubicBezTo>
                <a:cubicBezTo>
                  <a:pt x="41329" y="916982"/>
                  <a:pt x="0" y="955728"/>
                  <a:pt x="49078" y="997057"/>
                </a:cubicBezTo>
                <a:cubicBezTo>
                  <a:pt x="98156" y="1038386"/>
                  <a:pt x="258306" y="1056467"/>
                  <a:pt x="374543" y="1059050"/>
                </a:cubicBezTo>
                <a:cubicBezTo>
                  <a:pt x="490780" y="1061633"/>
                  <a:pt x="609600" y="1053884"/>
                  <a:pt x="746502" y="1012555"/>
                </a:cubicBezTo>
                <a:cubicBezTo>
                  <a:pt x="883404" y="971226"/>
                  <a:pt x="1090048" y="896318"/>
                  <a:pt x="1195953" y="811077"/>
                </a:cubicBezTo>
                <a:cubicBezTo>
                  <a:pt x="1301858" y="725836"/>
                  <a:pt x="1340603" y="594101"/>
                  <a:pt x="1381932" y="501111"/>
                </a:cubicBezTo>
                <a:cubicBezTo>
                  <a:pt x="1423261" y="408121"/>
                  <a:pt x="1438760" y="322880"/>
                  <a:pt x="1443926" y="253138"/>
                </a:cubicBezTo>
                <a:cubicBezTo>
                  <a:pt x="1449092" y="183396"/>
                  <a:pt x="1454258" y="123986"/>
                  <a:pt x="1412929" y="82657"/>
                </a:cubicBezTo>
                <a:cubicBezTo>
                  <a:pt x="1371600" y="41328"/>
                  <a:pt x="1304441" y="10332"/>
                  <a:pt x="1195953" y="5166"/>
                </a:cubicBezTo>
                <a:cubicBezTo>
                  <a:pt x="1087465" y="0"/>
                  <a:pt x="844658" y="41328"/>
                  <a:pt x="762000" y="51660"/>
                </a:cubicBezTo>
                <a:cubicBezTo>
                  <a:pt x="679342" y="61992"/>
                  <a:pt x="689674" y="64575"/>
                  <a:pt x="700007" y="67159"/>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7" name="Freeform 16"/>
          <p:cNvSpPr/>
          <p:nvPr/>
        </p:nvSpPr>
        <p:spPr bwMode="auto">
          <a:xfrm>
            <a:off x="2420194" y="2522664"/>
            <a:ext cx="2661252" cy="1940012"/>
          </a:xfrm>
          <a:custGeom>
            <a:avLst/>
            <a:gdLst>
              <a:gd name="connsiteX0" fmla="*/ 986725 w 2291166"/>
              <a:gd name="connsiteY0" fmla="*/ 43912 h 1642820"/>
              <a:gd name="connsiteX1" fmla="*/ 568271 w 2291166"/>
              <a:gd name="connsiteY1" fmla="*/ 245390 h 1642820"/>
              <a:gd name="connsiteX2" fmla="*/ 242807 w 2291166"/>
              <a:gd name="connsiteY2" fmla="*/ 601851 h 1642820"/>
              <a:gd name="connsiteX3" fmla="*/ 41329 w 2291166"/>
              <a:gd name="connsiteY3" fmla="*/ 1159790 h 1642820"/>
              <a:gd name="connsiteX4" fmla="*/ 41329 w 2291166"/>
              <a:gd name="connsiteY4" fmla="*/ 1392264 h 1642820"/>
              <a:gd name="connsiteX5" fmla="*/ 289301 w 2291166"/>
              <a:gd name="connsiteY5" fmla="*/ 1609240 h 1642820"/>
              <a:gd name="connsiteX6" fmla="*/ 769749 w 2291166"/>
              <a:gd name="connsiteY6" fmla="*/ 1593742 h 1642820"/>
              <a:gd name="connsiteX7" fmla="*/ 1436176 w 2291166"/>
              <a:gd name="connsiteY7" fmla="*/ 1485254 h 1642820"/>
              <a:gd name="connsiteX8" fmla="*/ 1916623 w 2291166"/>
              <a:gd name="connsiteY8" fmla="*/ 1221783 h 1642820"/>
              <a:gd name="connsiteX9" fmla="*/ 2211091 w 2291166"/>
              <a:gd name="connsiteY9" fmla="*/ 725837 h 1642820"/>
              <a:gd name="connsiteX10" fmla="*/ 2273084 w 2291166"/>
              <a:gd name="connsiteY10" fmla="*/ 291884 h 1642820"/>
              <a:gd name="connsiteX11" fmla="*/ 2195593 w 2291166"/>
              <a:gd name="connsiteY11" fmla="*/ 90406 h 1642820"/>
              <a:gd name="connsiteX12" fmla="*/ 1699647 w 2291166"/>
              <a:gd name="connsiteY12" fmla="*/ 12915 h 1642820"/>
              <a:gd name="connsiteX13" fmla="*/ 1265695 w 2291166"/>
              <a:gd name="connsiteY13" fmla="*/ 12915 h 164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91166" h="1642820">
                <a:moveTo>
                  <a:pt x="986725" y="43912"/>
                </a:moveTo>
                <a:cubicBezTo>
                  <a:pt x="839491" y="98156"/>
                  <a:pt x="692257" y="152400"/>
                  <a:pt x="568271" y="245390"/>
                </a:cubicBezTo>
                <a:cubicBezTo>
                  <a:pt x="444285" y="338380"/>
                  <a:pt x="330631" y="449451"/>
                  <a:pt x="242807" y="601851"/>
                </a:cubicBezTo>
                <a:cubicBezTo>
                  <a:pt x="154983" y="754251"/>
                  <a:pt x="74909" y="1028055"/>
                  <a:pt x="41329" y="1159790"/>
                </a:cubicBezTo>
                <a:cubicBezTo>
                  <a:pt x="7749" y="1291526"/>
                  <a:pt x="0" y="1317356"/>
                  <a:pt x="41329" y="1392264"/>
                </a:cubicBezTo>
                <a:cubicBezTo>
                  <a:pt x="82658" y="1467172"/>
                  <a:pt x="167898" y="1575660"/>
                  <a:pt x="289301" y="1609240"/>
                </a:cubicBezTo>
                <a:cubicBezTo>
                  <a:pt x="410704" y="1642820"/>
                  <a:pt x="578603" y="1614406"/>
                  <a:pt x="769749" y="1593742"/>
                </a:cubicBezTo>
                <a:cubicBezTo>
                  <a:pt x="960895" y="1573078"/>
                  <a:pt x="1245030" y="1547247"/>
                  <a:pt x="1436176" y="1485254"/>
                </a:cubicBezTo>
                <a:cubicBezTo>
                  <a:pt x="1627322" y="1423261"/>
                  <a:pt x="1787471" y="1348353"/>
                  <a:pt x="1916623" y="1221783"/>
                </a:cubicBezTo>
                <a:cubicBezTo>
                  <a:pt x="2045776" y="1095214"/>
                  <a:pt x="2151681" y="880820"/>
                  <a:pt x="2211091" y="725837"/>
                </a:cubicBezTo>
                <a:cubicBezTo>
                  <a:pt x="2270501" y="570854"/>
                  <a:pt x="2275667" y="397789"/>
                  <a:pt x="2273084" y="291884"/>
                </a:cubicBezTo>
                <a:cubicBezTo>
                  <a:pt x="2270501" y="185979"/>
                  <a:pt x="2291166" y="136901"/>
                  <a:pt x="2195593" y="90406"/>
                </a:cubicBezTo>
                <a:cubicBezTo>
                  <a:pt x="2100020" y="43911"/>
                  <a:pt x="1854630" y="25830"/>
                  <a:pt x="1699647" y="12915"/>
                </a:cubicBezTo>
                <a:cubicBezTo>
                  <a:pt x="1544664" y="0"/>
                  <a:pt x="1405179" y="6457"/>
                  <a:pt x="1265695" y="12915"/>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Freeform 17"/>
          <p:cNvSpPr/>
          <p:nvPr/>
        </p:nvSpPr>
        <p:spPr bwMode="auto">
          <a:xfrm>
            <a:off x="2063160" y="2181026"/>
            <a:ext cx="3432325" cy="2647690"/>
          </a:xfrm>
          <a:custGeom>
            <a:avLst/>
            <a:gdLst>
              <a:gd name="connsiteX0" fmla="*/ 1092630 w 2955010"/>
              <a:gd name="connsiteY0" fmla="*/ 38746 h 2242088"/>
              <a:gd name="connsiteX1" fmla="*/ 596684 w 2955010"/>
              <a:gd name="connsiteY1" fmla="*/ 333214 h 2242088"/>
              <a:gd name="connsiteX2" fmla="*/ 240223 w 2955010"/>
              <a:gd name="connsiteY2" fmla="*/ 767166 h 2242088"/>
              <a:gd name="connsiteX3" fmla="*/ 116237 w 2955010"/>
              <a:gd name="connsiteY3" fmla="*/ 1247614 h 2242088"/>
              <a:gd name="connsiteX4" fmla="*/ 54244 w 2955010"/>
              <a:gd name="connsiteY4" fmla="*/ 1914041 h 2242088"/>
              <a:gd name="connsiteX5" fmla="*/ 441701 w 2955010"/>
              <a:gd name="connsiteY5" fmla="*/ 2146515 h 2242088"/>
              <a:gd name="connsiteX6" fmla="*/ 1015139 w 2955010"/>
              <a:gd name="connsiteY6" fmla="*/ 2224007 h 2242088"/>
              <a:gd name="connsiteX7" fmla="*/ 1945037 w 2955010"/>
              <a:gd name="connsiteY7" fmla="*/ 2038027 h 2242088"/>
              <a:gd name="connsiteX8" fmla="*/ 2580467 w 2955010"/>
              <a:gd name="connsiteY8" fmla="*/ 1681566 h 2242088"/>
              <a:gd name="connsiteX9" fmla="*/ 2812942 w 2955010"/>
              <a:gd name="connsiteY9" fmla="*/ 1061634 h 2242088"/>
              <a:gd name="connsiteX10" fmla="*/ 2921430 w 2955010"/>
              <a:gd name="connsiteY10" fmla="*/ 457200 h 2242088"/>
              <a:gd name="connsiteX11" fmla="*/ 2921430 w 2955010"/>
              <a:gd name="connsiteY11" fmla="*/ 162732 h 2242088"/>
              <a:gd name="connsiteX12" fmla="*/ 2719952 w 2955010"/>
              <a:gd name="connsiteY12" fmla="*/ 54244 h 2242088"/>
              <a:gd name="connsiteX13" fmla="*/ 2208508 w 2955010"/>
              <a:gd name="connsiteY13" fmla="*/ 7749 h 2242088"/>
              <a:gd name="connsiteX14" fmla="*/ 1697064 w 2955010"/>
              <a:gd name="connsiteY14" fmla="*/ 7749 h 2242088"/>
              <a:gd name="connsiteX15" fmla="*/ 1325105 w 2955010"/>
              <a:gd name="connsiteY15" fmla="*/ 38746 h 224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55010" h="2242088">
                <a:moveTo>
                  <a:pt x="1092630" y="38746"/>
                </a:moveTo>
                <a:cubicBezTo>
                  <a:pt x="915691" y="125278"/>
                  <a:pt x="738752" y="211811"/>
                  <a:pt x="596684" y="333214"/>
                </a:cubicBezTo>
                <a:cubicBezTo>
                  <a:pt x="454616" y="454617"/>
                  <a:pt x="320297" y="614766"/>
                  <a:pt x="240223" y="767166"/>
                </a:cubicBezTo>
                <a:cubicBezTo>
                  <a:pt x="160149" y="919566"/>
                  <a:pt x="147233" y="1056468"/>
                  <a:pt x="116237" y="1247614"/>
                </a:cubicBezTo>
                <a:cubicBezTo>
                  <a:pt x="85241" y="1438760"/>
                  <a:pt x="0" y="1764224"/>
                  <a:pt x="54244" y="1914041"/>
                </a:cubicBezTo>
                <a:cubicBezTo>
                  <a:pt x="108488" y="2063858"/>
                  <a:pt x="281552" y="2094854"/>
                  <a:pt x="441701" y="2146515"/>
                </a:cubicBezTo>
                <a:cubicBezTo>
                  <a:pt x="601850" y="2198176"/>
                  <a:pt x="764583" y="2242088"/>
                  <a:pt x="1015139" y="2224007"/>
                </a:cubicBezTo>
                <a:cubicBezTo>
                  <a:pt x="1265695" y="2205926"/>
                  <a:pt x="1684149" y="2128434"/>
                  <a:pt x="1945037" y="2038027"/>
                </a:cubicBezTo>
                <a:cubicBezTo>
                  <a:pt x="2205925" y="1947620"/>
                  <a:pt x="2435816" y="1844298"/>
                  <a:pt x="2580467" y="1681566"/>
                </a:cubicBezTo>
                <a:cubicBezTo>
                  <a:pt x="2725118" y="1518834"/>
                  <a:pt x="2756115" y="1265695"/>
                  <a:pt x="2812942" y="1061634"/>
                </a:cubicBezTo>
                <a:cubicBezTo>
                  <a:pt x="2869769" y="857573"/>
                  <a:pt x="2903349" y="607017"/>
                  <a:pt x="2921430" y="457200"/>
                </a:cubicBezTo>
                <a:cubicBezTo>
                  <a:pt x="2939511" y="307383"/>
                  <a:pt x="2955010" y="229891"/>
                  <a:pt x="2921430" y="162732"/>
                </a:cubicBezTo>
                <a:cubicBezTo>
                  <a:pt x="2887850" y="95573"/>
                  <a:pt x="2838772" y="80074"/>
                  <a:pt x="2719952" y="54244"/>
                </a:cubicBezTo>
                <a:cubicBezTo>
                  <a:pt x="2601132" y="28414"/>
                  <a:pt x="2378989" y="15498"/>
                  <a:pt x="2208508" y="7749"/>
                </a:cubicBezTo>
                <a:cubicBezTo>
                  <a:pt x="2038027" y="0"/>
                  <a:pt x="1844298" y="2583"/>
                  <a:pt x="1697064" y="7749"/>
                </a:cubicBezTo>
                <a:cubicBezTo>
                  <a:pt x="1549830" y="12915"/>
                  <a:pt x="1437467" y="25830"/>
                  <a:pt x="1325105" y="38746"/>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Freeform 18"/>
          <p:cNvSpPr/>
          <p:nvPr/>
        </p:nvSpPr>
        <p:spPr bwMode="auto">
          <a:xfrm>
            <a:off x="1748129" y="1814986"/>
            <a:ext cx="4164395" cy="3385872"/>
          </a:xfrm>
          <a:custGeom>
            <a:avLst/>
            <a:gdLst>
              <a:gd name="connsiteX0" fmla="*/ 929899 w 3585275"/>
              <a:gd name="connsiteY0" fmla="*/ 271220 h 2867187"/>
              <a:gd name="connsiteX1" fmla="*/ 356461 w 3585275"/>
              <a:gd name="connsiteY1" fmla="*/ 751668 h 2867187"/>
              <a:gd name="connsiteX2" fmla="*/ 154983 w 3585275"/>
              <a:gd name="connsiteY2" fmla="*/ 1309607 h 2867187"/>
              <a:gd name="connsiteX3" fmla="*/ 30997 w 3585275"/>
              <a:gd name="connsiteY3" fmla="*/ 2038027 h 2867187"/>
              <a:gd name="connsiteX4" fmla="*/ 46495 w 3585275"/>
              <a:gd name="connsiteY4" fmla="*/ 2487478 h 2867187"/>
              <a:gd name="connsiteX5" fmla="*/ 309966 w 3585275"/>
              <a:gd name="connsiteY5" fmla="*/ 2657959 h 2867187"/>
              <a:gd name="connsiteX6" fmla="*/ 836909 w 3585275"/>
              <a:gd name="connsiteY6" fmla="*/ 2766447 h 2867187"/>
              <a:gd name="connsiteX7" fmla="*/ 1456841 w 3585275"/>
              <a:gd name="connsiteY7" fmla="*/ 2828441 h 2867187"/>
              <a:gd name="connsiteX8" fmla="*/ 2557221 w 3585275"/>
              <a:gd name="connsiteY8" fmla="*/ 2533973 h 2867187"/>
              <a:gd name="connsiteX9" fmla="*/ 3006672 w 3585275"/>
              <a:gd name="connsiteY9" fmla="*/ 2146515 h 2867187"/>
              <a:gd name="connsiteX10" fmla="*/ 3192651 w 3585275"/>
              <a:gd name="connsiteY10" fmla="*/ 1666068 h 2867187"/>
              <a:gd name="connsiteX11" fmla="*/ 3332136 w 3585275"/>
              <a:gd name="connsiteY11" fmla="*/ 1108129 h 2867187"/>
              <a:gd name="connsiteX12" fmla="*/ 3440624 w 3585275"/>
              <a:gd name="connsiteY12" fmla="*/ 519193 h 2867187"/>
              <a:gd name="connsiteX13" fmla="*/ 3518116 w 3585275"/>
              <a:gd name="connsiteY13" fmla="*/ 209227 h 2867187"/>
              <a:gd name="connsiteX14" fmla="*/ 3037668 w 3585275"/>
              <a:gd name="connsiteY14" fmla="*/ 23247 h 2867187"/>
              <a:gd name="connsiteX15" fmla="*/ 2355743 w 3585275"/>
              <a:gd name="connsiteY15" fmla="*/ 69742 h 2867187"/>
              <a:gd name="connsiteX16" fmla="*/ 1534333 w 3585275"/>
              <a:gd name="connsiteY16" fmla="*/ 162732 h 2867187"/>
              <a:gd name="connsiteX17" fmla="*/ 1069383 w 3585275"/>
              <a:gd name="connsiteY17" fmla="*/ 271220 h 286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5275" h="2867187">
                <a:moveTo>
                  <a:pt x="929899" y="271220"/>
                </a:moveTo>
                <a:cubicBezTo>
                  <a:pt x="707756" y="424912"/>
                  <a:pt x="485614" y="578604"/>
                  <a:pt x="356461" y="751668"/>
                </a:cubicBezTo>
                <a:cubicBezTo>
                  <a:pt x="227308" y="924732"/>
                  <a:pt x="209227" y="1095214"/>
                  <a:pt x="154983" y="1309607"/>
                </a:cubicBezTo>
                <a:cubicBezTo>
                  <a:pt x="100739" y="1524000"/>
                  <a:pt x="49078" y="1841715"/>
                  <a:pt x="30997" y="2038027"/>
                </a:cubicBezTo>
                <a:cubicBezTo>
                  <a:pt x="12916" y="2234339"/>
                  <a:pt x="0" y="2384156"/>
                  <a:pt x="46495" y="2487478"/>
                </a:cubicBezTo>
                <a:cubicBezTo>
                  <a:pt x="92990" y="2590800"/>
                  <a:pt x="178230" y="2611464"/>
                  <a:pt x="309966" y="2657959"/>
                </a:cubicBezTo>
                <a:cubicBezTo>
                  <a:pt x="441702" y="2704454"/>
                  <a:pt x="645763" y="2738033"/>
                  <a:pt x="836909" y="2766447"/>
                </a:cubicBezTo>
                <a:cubicBezTo>
                  <a:pt x="1028055" y="2794861"/>
                  <a:pt x="1170122" y="2867187"/>
                  <a:pt x="1456841" y="2828441"/>
                </a:cubicBezTo>
                <a:cubicBezTo>
                  <a:pt x="1743560" y="2789695"/>
                  <a:pt x="2298916" y="2647627"/>
                  <a:pt x="2557221" y="2533973"/>
                </a:cubicBezTo>
                <a:cubicBezTo>
                  <a:pt x="2815526" y="2420319"/>
                  <a:pt x="2900767" y="2291166"/>
                  <a:pt x="3006672" y="2146515"/>
                </a:cubicBezTo>
                <a:cubicBezTo>
                  <a:pt x="3112577" y="2001864"/>
                  <a:pt x="3138407" y="1839132"/>
                  <a:pt x="3192651" y="1666068"/>
                </a:cubicBezTo>
                <a:cubicBezTo>
                  <a:pt x="3246895" y="1493004"/>
                  <a:pt x="3290807" y="1299275"/>
                  <a:pt x="3332136" y="1108129"/>
                </a:cubicBezTo>
                <a:cubicBezTo>
                  <a:pt x="3373465" y="916983"/>
                  <a:pt x="3409627" y="669010"/>
                  <a:pt x="3440624" y="519193"/>
                </a:cubicBezTo>
                <a:cubicBezTo>
                  <a:pt x="3471621" y="369376"/>
                  <a:pt x="3585275" y="291885"/>
                  <a:pt x="3518116" y="209227"/>
                </a:cubicBezTo>
                <a:cubicBezTo>
                  <a:pt x="3450957" y="126569"/>
                  <a:pt x="3231397" y="46494"/>
                  <a:pt x="3037668" y="23247"/>
                </a:cubicBezTo>
                <a:cubicBezTo>
                  <a:pt x="2843939" y="0"/>
                  <a:pt x="2606299" y="46495"/>
                  <a:pt x="2355743" y="69742"/>
                </a:cubicBezTo>
                <a:cubicBezTo>
                  <a:pt x="2105187" y="92989"/>
                  <a:pt x="1748726" y="129152"/>
                  <a:pt x="1534333" y="162732"/>
                </a:cubicBezTo>
                <a:cubicBezTo>
                  <a:pt x="1319940" y="196312"/>
                  <a:pt x="1194661" y="233766"/>
                  <a:pt x="1069383" y="27122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1" name="Freeform 20"/>
          <p:cNvSpPr/>
          <p:nvPr/>
        </p:nvSpPr>
        <p:spPr bwMode="auto">
          <a:xfrm>
            <a:off x="4394380" y="1952251"/>
            <a:ext cx="2160205" cy="3751912"/>
          </a:xfrm>
          <a:custGeom>
            <a:avLst/>
            <a:gdLst>
              <a:gd name="connsiteX0" fmla="*/ 1859797 w 1859797"/>
              <a:gd name="connsiteY0" fmla="*/ 0 h 3177153"/>
              <a:gd name="connsiteX1" fmla="*/ 1503336 w 1859797"/>
              <a:gd name="connsiteY1" fmla="*/ 480448 h 3177153"/>
              <a:gd name="connsiteX2" fmla="*/ 1255363 w 1859797"/>
              <a:gd name="connsiteY2" fmla="*/ 1053885 h 3177153"/>
              <a:gd name="connsiteX3" fmla="*/ 1208868 w 1859797"/>
              <a:gd name="connsiteY3" fmla="*/ 1534332 h 3177153"/>
              <a:gd name="connsiteX4" fmla="*/ 1162373 w 1859797"/>
              <a:gd name="connsiteY4" fmla="*/ 1875295 h 3177153"/>
              <a:gd name="connsiteX5" fmla="*/ 1007390 w 1859797"/>
              <a:gd name="connsiteY5" fmla="*/ 2309248 h 3177153"/>
              <a:gd name="connsiteX6" fmla="*/ 294468 w 1859797"/>
              <a:gd name="connsiteY6" fmla="*/ 2882685 h 3177153"/>
              <a:gd name="connsiteX7" fmla="*/ 0 w 1859797"/>
              <a:gd name="connsiteY7" fmla="*/ 3177153 h 317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797" h="3177153">
                <a:moveTo>
                  <a:pt x="1859797" y="0"/>
                </a:moveTo>
                <a:cubicBezTo>
                  <a:pt x="1731936" y="152400"/>
                  <a:pt x="1604075" y="304801"/>
                  <a:pt x="1503336" y="480448"/>
                </a:cubicBezTo>
                <a:cubicBezTo>
                  <a:pt x="1402597" y="656095"/>
                  <a:pt x="1304441" y="878238"/>
                  <a:pt x="1255363" y="1053885"/>
                </a:cubicBezTo>
                <a:cubicBezTo>
                  <a:pt x="1206285" y="1229532"/>
                  <a:pt x="1224366" y="1397430"/>
                  <a:pt x="1208868" y="1534332"/>
                </a:cubicBezTo>
                <a:cubicBezTo>
                  <a:pt x="1193370" y="1671234"/>
                  <a:pt x="1195953" y="1746142"/>
                  <a:pt x="1162373" y="1875295"/>
                </a:cubicBezTo>
                <a:cubicBezTo>
                  <a:pt x="1128793" y="2004448"/>
                  <a:pt x="1152041" y="2141350"/>
                  <a:pt x="1007390" y="2309248"/>
                </a:cubicBezTo>
                <a:cubicBezTo>
                  <a:pt x="862739" y="2477146"/>
                  <a:pt x="462366" y="2738034"/>
                  <a:pt x="294468" y="2882685"/>
                </a:cubicBezTo>
                <a:cubicBezTo>
                  <a:pt x="126570" y="3027336"/>
                  <a:pt x="63285" y="3102244"/>
                  <a:pt x="0" y="3177153"/>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2" name="Freeform 21"/>
          <p:cNvSpPr/>
          <p:nvPr/>
        </p:nvSpPr>
        <p:spPr bwMode="auto">
          <a:xfrm>
            <a:off x="5276464" y="2373197"/>
            <a:ext cx="1368129" cy="3385872"/>
          </a:xfrm>
          <a:custGeom>
            <a:avLst/>
            <a:gdLst>
              <a:gd name="connsiteX0" fmla="*/ 1177871 w 1177871"/>
              <a:gd name="connsiteY0" fmla="*/ 0 h 2867187"/>
              <a:gd name="connsiteX1" fmla="*/ 836909 w 1177871"/>
              <a:gd name="connsiteY1" fmla="*/ 588936 h 2867187"/>
              <a:gd name="connsiteX2" fmla="*/ 681926 w 1177871"/>
              <a:gd name="connsiteY2" fmla="*/ 1146875 h 2867187"/>
              <a:gd name="connsiteX3" fmla="*/ 588936 w 1177871"/>
              <a:gd name="connsiteY3" fmla="*/ 1627322 h 2867187"/>
              <a:gd name="connsiteX4" fmla="*/ 418454 w 1177871"/>
              <a:gd name="connsiteY4" fmla="*/ 2185261 h 2867187"/>
              <a:gd name="connsiteX5" fmla="*/ 139485 w 1177871"/>
              <a:gd name="connsiteY5" fmla="*/ 2572719 h 2867187"/>
              <a:gd name="connsiteX6" fmla="*/ 0 w 1177871"/>
              <a:gd name="connsiteY6" fmla="*/ 2867187 h 286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7871" h="2867187">
                <a:moveTo>
                  <a:pt x="1177871" y="0"/>
                </a:moveTo>
                <a:cubicBezTo>
                  <a:pt x="1048718" y="198895"/>
                  <a:pt x="919566" y="397790"/>
                  <a:pt x="836909" y="588936"/>
                </a:cubicBezTo>
                <a:cubicBezTo>
                  <a:pt x="754252" y="780082"/>
                  <a:pt x="723255" y="973811"/>
                  <a:pt x="681926" y="1146875"/>
                </a:cubicBezTo>
                <a:cubicBezTo>
                  <a:pt x="640597" y="1319939"/>
                  <a:pt x="632848" y="1454258"/>
                  <a:pt x="588936" y="1627322"/>
                </a:cubicBezTo>
                <a:cubicBezTo>
                  <a:pt x="545024" y="1800386"/>
                  <a:pt x="493362" y="2027695"/>
                  <a:pt x="418454" y="2185261"/>
                </a:cubicBezTo>
                <a:cubicBezTo>
                  <a:pt x="343546" y="2342827"/>
                  <a:pt x="209227" y="2459065"/>
                  <a:pt x="139485" y="2572719"/>
                </a:cubicBezTo>
                <a:cubicBezTo>
                  <a:pt x="69743" y="2686373"/>
                  <a:pt x="34871" y="2776780"/>
                  <a:pt x="0" y="2867187"/>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3" name="Freeform 22"/>
          <p:cNvSpPr/>
          <p:nvPr/>
        </p:nvSpPr>
        <p:spPr bwMode="auto">
          <a:xfrm>
            <a:off x="5834517" y="3837358"/>
            <a:ext cx="738069" cy="1903408"/>
          </a:xfrm>
          <a:custGeom>
            <a:avLst/>
            <a:gdLst>
              <a:gd name="connsiteX0" fmla="*/ 681925 w 728420"/>
              <a:gd name="connsiteY0" fmla="*/ 0 h 1611823"/>
              <a:gd name="connsiteX1" fmla="*/ 666427 w 728420"/>
              <a:gd name="connsiteY1" fmla="*/ 216976 h 1611823"/>
              <a:gd name="connsiteX2" fmla="*/ 309966 w 728420"/>
              <a:gd name="connsiteY2" fmla="*/ 650928 h 1611823"/>
              <a:gd name="connsiteX3" fmla="*/ 123986 w 728420"/>
              <a:gd name="connsiteY3" fmla="*/ 945396 h 1611823"/>
              <a:gd name="connsiteX4" fmla="*/ 0 w 728420"/>
              <a:gd name="connsiteY4" fmla="*/ 1611823 h 1611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420" h="1611823">
                <a:moveTo>
                  <a:pt x="681925" y="0"/>
                </a:moveTo>
                <a:cubicBezTo>
                  <a:pt x="705172" y="54244"/>
                  <a:pt x="728420" y="108488"/>
                  <a:pt x="666427" y="216976"/>
                </a:cubicBezTo>
                <a:cubicBezTo>
                  <a:pt x="604434" y="325464"/>
                  <a:pt x="400373" y="529525"/>
                  <a:pt x="309966" y="650928"/>
                </a:cubicBezTo>
                <a:cubicBezTo>
                  <a:pt x="219559" y="772331"/>
                  <a:pt x="175647" y="785247"/>
                  <a:pt x="123986" y="945396"/>
                </a:cubicBezTo>
                <a:cubicBezTo>
                  <a:pt x="72325" y="1105545"/>
                  <a:pt x="36162" y="1358684"/>
                  <a:pt x="0" y="1611823"/>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Freeform 23"/>
          <p:cNvSpPr/>
          <p:nvPr/>
        </p:nvSpPr>
        <p:spPr bwMode="auto">
          <a:xfrm>
            <a:off x="1118070" y="4715854"/>
            <a:ext cx="1152109" cy="1061517"/>
          </a:xfrm>
          <a:custGeom>
            <a:avLst/>
            <a:gdLst>
              <a:gd name="connsiteX0" fmla="*/ 0 w 991891"/>
              <a:gd name="connsiteY0" fmla="*/ 0 h 898902"/>
              <a:gd name="connsiteX1" fmla="*/ 604434 w 991891"/>
              <a:gd name="connsiteY1" fmla="*/ 232475 h 898902"/>
              <a:gd name="connsiteX2" fmla="*/ 821410 w 991891"/>
              <a:gd name="connsiteY2" fmla="*/ 542441 h 898902"/>
              <a:gd name="connsiteX3" fmla="*/ 991891 w 991891"/>
              <a:gd name="connsiteY3" fmla="*/ 898902 h 898902"/>
            </a:gdLst>
            <a:ahLst/>
            <a:cxnLst>
              <a:cxn ang="0">
                <a:pos x="connsiteX0" y="connsiteY0"/>
              </a:cxn>
              <a:cxn ang="0">
                <a:pos x="connsiteX1" y="connsiteY1"/>
              </a:cxn>
              <a:cxn ang="0">
                <a:pos x="connsiteX2" y="connsiteY2"/>
              </a:cxn>
              <a:cxn ang="0">
                <a:pos x="connsiteX3" y="connsiteY3"/>
              </a:cxn>
            </a:cxnLst>
            <a:rect l="l" t="t" r="r" b="b"/>
            <a:pathLst>
              <a:path w="991891" h="898902">
                <a:moveTo>
                  <a:pt x="0" y="0"/>
                </a:moveTo>
                <a:cubicBezTo>
                  <a:pt x="233766" y="71034"/>
                  <a:pt x="467532" y="142068"/>
                  <a:pt x="604434" y="232475"/>
                </a:cubicBezTo>
                <a:cubicBezTo>
                  <a:pt x="741336" y="322882"/>
                  <a:pt x="756834" y="431370"/>
                  <a:pt x="821410" y="542441"/>
                </a:cubicBezTo>
                <a:cubicBezTo>
                  <a:pt x="885986" y="653512"/>
                  <a:pt x="938938" y="776207"/>
                  <a:pt x="991891" y="898902"/>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Freeform 24"/>
          <p:cNvSpPr/>
          <p:nvPr/>
        </p:nvSpPr>
        <p:spPr bwMode="auto">
          <a:xfrm>
            <a:off x="1028061" y="5127650"/>
            <a:ext cx="732070" cy="668022"/>
          </a:xfrm>
          <a:custGeom>
            <a:avLst/>
            <a:gdLst>
              <a:gd name="connsiteX0" fmla="*/ 0 w 630265"/>
              <a:gd name="connsiteY0" fmla="*/ 23247 h 565687"/>
              <a:gd name="connsiteX1" fmla="*/ 108488 w 630265"/>
              <a:gd name="connsiteY1" fmla="*/ 23247 h 565687"/>
              <a:gd name="connsiteX2" fmla="*/ 340963 w 630265"/>
              <a:gd name="connsiteY2" fmla="*/ 162731 h 565687"/>
              <a:gd name="connsiteX3" fmla="*/ 588936 w 630265"/>
              <a:gd name="connsiteY3" fmla="*/ 488196 h 565687"/>
              <a:gd name="connsiteX4" fmla="*/ 588936 w 630265"/>
              <a:gd name="connsiteY4" fmla="*/ 565687 h 565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265" h="565687">
                <a:moveTo>
                  <a:pt x="0" y="23247"/>
                </a:moveTo>
                <a:cubicBezTo>
                  <a:pt x="25830" y="11623"/>
                  <a:pt x="51661" y="0"/>
                  <a:pt x="108488" y="23247"/>
                </a:cubicBezTo>
                <a:cubicBezTo>
                  <a:pt x="165315" y="46494"/>
                  <a:pt x="260888" y="85240"/>
                  <a:pt x="340963" y="162731"/>
                </a:cubicBezTo>
                <a:cubicBezTo>
                  <a:pt x="421038" y="240222"/>
                  <a:pt x="547607" y="421037"/>
                  <a:pt x="588936" y="488196"/>
                </a:cubicBezTo>
                <a:cubicBezTo>
                  <a:pt x="630265" y="555355"/>
                  <a:pt x="609600" y="560521"/>
                  <a:pt x="588936" y="565687"/>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Freeform 25"/>
          <p:cNvSpPr/>
          <p:nvPr/>
        </p:nvSpPr>
        <p:spPr bwMode="auto">
          <a:xfrm>
            <a:off x="1046063" y="1622815"/>
            <a:ext cx="4032383" cy="2507374"/>
          </a:xfrm>
          <a:custGeom>
            <a:avLst/>
            <a:gdLst>
              <a:gd name="connsiteX0" fmla="*/ 3471621 w 3471621"/>
              <a:gd name="connsiteY0" fmla="*/ 0 h 2123267"/>
              <a:gd name="connsiteX1" fmla="*/ 3084163 w 3471621"/>
              <a:gd name="connsiteY1" fmla="*/ 92990 h 2123267"/>
              <a:gd name="connsiteX2" fmla="*/ 2495228 w 3471621"/>
              <a:gd name="connsiteY2" fmla="*/ 154983 h 2123267"/>
              <a:gd name="connsiteX3" fmla="*/ 2324746 w 3471621"/>
              <a:gd name="connsiteY3" fmla="*/ 154983 h 2123267"/>
              <a:gd name="connsiteX4" fmla="*/ 1875295 w 3471621"/>
              <a:gd name="connsiteY4" fmla="*/ 232474 h 2123267"/>
              <a:gd name="connsiteX5" fmla="*/ 1425845 w 3471621"/>
              <a:gd name="connsiteY5" fmla="*/ 387457 h 2123267"/>
              <a:gd name="connsiteX6" fmla="*/ 898902 w 3471621"/>
              <a:gd name="connsiteY6" fmla="*/ 821410 h 2123267"/>
              <a:gd name="connsiteX7" fmla="*/ 650929 w 3471621"/>
              <a:gd name="connsiteY7" fmla="*/ 1131376 h 2123267"/>
              <a:gd name="connsiteX8" fmla="*/ 278970 w 3471621"/>
              <a:gd name="connsiteY8" fmla="*/ 1317356 h 2123267"/>
              <a:gd name="connsiteX9" fmla="*/ 170482 w 3471621"/>
              <a:gd name="connsiteY9" fmla="*/ 1859796 h 2123267"/>
              <a:gd name="connsiteX10" fmla="*/ 0 w 3471621"/>
              <a:gd name="connsiteY10" fmla="*/ 2123267 h 212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1621" h="2123267">
                <a:moveTo>
                  <a:pt x="3471621" y="0"/>
                </a:moveTo>
                <a:cubicBezTo>
                  <a:pt x="3359258" y="33580"/>
                  <a:pt x="3246895" y="67160"/>
                  <a:pt x="3084163" y="92990"/>
                </a:cubicBezTo>
                <a:cubicBezTo>
                  <a:pt x="2921431" y="118820"/>
                  <a:pt x="2621798" y="144651"/>
                  <a:pt x="2495228" y="154983"/>
                </a:cubicBezTo>
                <a:cubicBezTo>
                  <a:pt x="2368659" y="165315"/>
                  <a:pt x="2428068" y="142068"/>
                  <a:pt x="2324746" y="154983"/>
                </a:cubicBezTo>
                <a:cubicBezTo>
                  <a:pt x="2221424" y="167898"/>
                  <a:pt x="2025112" y="193728"/>
                  <a:pt x="1875295" y="232474"/>
                </a:cubicBezTo>
                <a:cubicBezTo>
                  <a:pt x="1725478" y="271220"/>
                  <a:pt x="1588577" y="289301"/>
                  <a:pt x="1425845" y="387457"/>
                </a:cubicBezTo>
                <a:cubicBezTo>
                  <a:pt x="1263113" y="485613"/>
                  <a:pt x="1028055" y="697424"/>
                  <a:pt x="898902" y="821410"/>
                </a:cubicBezTo>
                <a:cubicBezTo>
                  <a:pt x="769749" y="945396"/>
                  <a:pt x="754251" y="1048718"/>
                  <a:pt x="650929" y="1131376"/>
                </a:cubicBezTo>
                <a:cubicBezTo>
                  <a:pt x="547607" y="1214034"/>
                  <a:pt x="359045" y="1195953"/>
                  <a:pt x="278970" y="1317356"/>
                </a:cubicBezTo>
                <a:cubicBezTo>
                  <a:pt x="198896" y="1438759"/>
                  <a:pt x="216977" y="1725478"/>
                  <a:pt x="170482" y="1859796"/>
                </a:cubicBezTo>
                <a:cubicBezTo>
                  <a:pt x="123987" y="1994115"/>
                  <a:pt x="61993" y="2058691"/>
                  <a:pt x="0" y="2123267"/>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7" name="Freeform 26"/>
          <p:cNvSpPr/>
          <p:nvPr/>
        </p:nvSpPr>
        <p:spPr bwMode="auto">
          <a:xfrm>
            <a:off x="1064065" y="1549606"/>
            <a:ext cx="2430230" cy="1994920"/>
          </a:xfrm>
          <a:custGeom>
            <a:avLst/>
            <a:gdLst>
              <a:gd name="connsiteX0" fmla="*/ 0 w 2092271"/>
              <a:gd name="connsiteY0" fmla="*/ 1689316 h 1689316"/>
              <a:gd name="connsiteX1" fmla="*/ 232474 w 2092271"/>
              <a:gd name="connsiteY1" fmla="*/ 1038387 h 1689316"/>
              <a:gd name="connsiteX2" fmla="*/ 526942 w 2092271"/>
              <a:gd name="connsiteY2" fmla="*/ 805912 h 1689316"/>
              <a:gd name="connsiteX3" fmla="*/ 898901 w 2092271"/>
              <a:gd name="connsiteY3" fmla="*/ 604434 h 1689316"/>
              <a:gd name="connsiteX4" fmla="*/ 1270861 w 2092271"/>
              <a:gd name="connsiteY4" fmla="*/ 402956 h 1689316"/>
              <a:gd name="connsiteX5" fmla="*/ 1518834 w 2092271"/>
              <a:gd name="connsiteY5" fmla="*/ 201478 h 1689316"/>
              <a:gd name="connsiteX6" fmla="*/ 1983783 w 2092271"/>
              <a:gd name="connsiteY6" fmla="*/ 139485 h 1689316"/>
              <a:gd name="connsiteX7" fmla="*/ 2092271 w 2092271"/>
              <a:gd name="connsiteY7" fmla="*/ 0 h 168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2271" h="1689316">
                <a:moveTo>
                  <a:pt x="0" y="1689316"/>
                </a:moveTo>
                <a:cubicBezTo>
                  <a:pt x="72325" y="1437468"/>
                  <a:pt x="144650" y="1185621"/>
                  <a:pt x="232474" y="1038387"/>
                </a:cubicBezTo>
                <a:cubicBezTo>
                  <a:pt x="320298" y="891153"/>
                  <a:pt x="415871" y="878237"/>
                  <a:pt x="526942" y="805912"/>
                </a:cubicBezTo>
                <a:cubicBezTo>
                  <a:pt x="638013" y="733587"/>
                  <a:pt x="898901" y="604434"/>
                  <a:pt x="898901" y="604434"/>
                </a:cubicBezTo>
                <a:cubicBezTo>
                  <a:pt x="1022888" y="537275"/>
                  <a:pt x="1167539" y="470115"/>
                  <a:pt x="1270861" y="402956"/>
                </a:cubicBezTo>
                <a:cubicBezTo>
                  <a:pt x="1374183" y="335797"/>
                  <a:pt x="1400014" y="245390"/>
                  <a:pt x="1518834" y="201478"/>
                </a:cubicBezTo>
                <a:cubicBezTo>
                  <a:pt x="1637654" y="157566"/>
                  <a:pt x="1888210" y="173065"/>
                  <a:pt x="1983783" y="139485"/>
                </a:cubicBezTo>
                <a:cubicBezTo>
                  <a:pt x="2079356" y="105905"/>
                  <a:pt x="2085813" y="52952"/>
                  <a:pt x="2092271" y="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8" name="Freeform 27"/>
          <p:cNvSpPr/>
          <p:nvPr/>
        </p:nvSpPr>
        <p:spPr bwMode="auto">
          <a:xfrm>
            <a:off x="1010060" y="1586210"/>
            <a:ext cx="1386131" cy="896798"/>
          </a:xfrm>
          <a:custGeom>
            <a:avLst/>
            <a:gdLst>
              <a:gd name="connsiteX0" fmla="*/ 0 w 1193369"/>
              <a:gd name="connsiteY0" fmla="*/ 759417 h 759417"/>
              <a:gd name="connsiteX1" fmla="*/ 526942 w 1193369"/>
              <a:gd name="connsiteY1" fmla="*/ 526942 h 759417"/>
              <a:gd name="connsiteX2" fmla="*/ 898902 w 1193369"/>
              <a:gd name="connsiteY2" fmla="*/ 232475 h 759417"/>
              <a:gd name="connsiteX3" fmla="*/ 1193369 w 1193369"/>
              <a:gd name="connsiteY3" fmla="*/ 0 h 759417"/>
            </a:gdLst>
            <a:ahLst/>
            <a:cxnLst>
              <a:cxn ang="0">
                <a:pos x="connsiteX0" y="connsiteY0"/>
              </a:cxn>
              <a:cxn ang="0">
                <a:pos x="connsiteX1" y="connsiteY1"/>
              </a:cxn>
              <a:cxn ang="0">
                <a:pos x="connsiteX2" y="connsiteY2"/>
              </a:cxn>
              <a:cxn ang="0">
                <a:pos x="connsiteX3" y="connsiteY3"/>
              </a:cxn>
            </a:cxnLst>
            <a:rect l="l" t="t" r="r" b="b"/>
            <a:pathLst>
              <a:path w="1193369" h="759417">
                <a:moveTo>
                  <a:pt x="0" y="759417"/>
                </a:moveTo>
                <a:cubicBezTo>
                  <a:pt x="188562" y="687091"/>
                  <a:pt x="377125" y="614766"/>
                  <a:pt x="526942" y="526942"/>
                </a:cubicBezTo>
                <a:cubicBezTo>
                  <a:pt x="676759" y="439118"/>
                  <a:pt x="898902" y="232475"/>
                  <a:pt x="898902" y="232475"/>
                </a:cubicBezTo>
                <a:lnTo>
                  <a:pt x="1193369" y="0"/>
                </a:ln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2" name="TextBox 31"/>
          <p:cNvSpPr txBox="1"/>
          <p:nvPr/>
        </p:nvSpPr>
        <p:spPr>
          <a:xfrm>
            <a:off x="1018642" y="1570249"/>
            <a:ext cx="594329" cy="472491"/>
          </a:xfrm>
          <a:prstGeom prst="rect">
            <a:avLst/>
          </a:prstGeom>
          <a:noFill/>
        </p:spPr>
        <p:txBody>
          <a:bodyPr wrap="none" rtlCol="0">
            <a:spAutoFit/>
          </a:bodyPr>
          <a:lstStyle/>
          <a:p>
            <a:r>
              <a:rPr lang="en-US" sz="2000" dirty="0" smtClean="0">
                <a:latin typeface="Arial Black" pitchFamily="34" charset="0"/>
              </a:rPr>
              <a:t>H</a:t>
            </a:r>
            <a:r>
              <a:rPr lang="en-US" sz="2000" baseline="-25000" dirty="0" smtClean="0">
                <a:latin typeface="Arial Black" pitchFamily="34" charset="0"/>
              </a:rPr>
              <a:t>2</a:t>
            </a:r>
            <a:endParaRPr lang="en-US" sz="2000" baseline="-25000" dirty="0">
              <a:latin typeface="Arial Black" pitchFamily="34" charset="0"/>
            </a:endParaRPr>
          </a:p>
        </p:txBody>
      </p:sp>
      <p:sp>
        <p:nvSpPr>
          <p:cNvPr id="34" name="Freeform 33"/>
          <p:cNvSpPr/>
          <p:nvPr/>
        </p:nvSpPr>
        <p:spPr bwMode="auto">
          <a:xfrm>
            <a:off x="914400" y="1678785"/>
            <a:ext cx="5693353" cy="2938110"/>
          </a:xfrm>
          <a:custGeom>
            <a:avLst/>
            <a:gdLst>
              <a:gd name="connsiteX0" fmla="*/ 0 w 4901609"/>
              <a:gd name="connsiteY0" fmla="*/ 2488018 h 2488018"/>
              <a:gd name="connsiteX1" fmla="*/ 265814 w 4901609"/>
              <a:gd name="connsiteY1" fmla="*/ 2286000 h 2488018"/>
              <a:gd name="connsiteX2" fmla="*/ 542260 w 4901609"/>
              <a:gd name="connsiteY2" fmla="*/ 1807535 h 2488018"/>
              <a:gd name="connsiteX3" fmla="*/ 701748 w 4901609"/>
              <a:gd name="connsiteY3" fmla="*/ 1318437 h 2488018"/>
              <a:gd name="connsiteX4" fmla="*/ 925032 w 4901609"/>
              <a:gd name="connsiteY4" fmla="*/ 956930 h 2488018"/>
              <a:gd name="connsiteX5" fmla="*/ 1297172 w 4901609"/>
              <a:gd name="connsiteY5" fmla="*/ 616688 h 2488018"/>
              <a:gd name="connsiteX6" fmla="*/ 1786269 w 4901609"/>
              <a:gd name="connsiteY6" fmla="*/ 318976 h 2488018"/>
              <a:gd name="connsiteX7" fmla="*/ 2434855 w 4901609"/>
              <a:gd name="connsiteY7" fmla="*/ 202018 h 2488018"/>
              <a:gd name="connsiteX8" fmla="*/ 3508744 w 4901609"/>
              <a:gd name="connsiteY8" fmla="*/ 85060 h 2488018"/>
              <a:gd name="connsiteX9" fmla="*/ 4316818 w 4901609"/>
              <a:gd name="connsiteY9" fmla="*/ 74428 h 2488018"/>
              <a:gd name="connsiteX10" fmla="*/ 4529469 w 4901609"/>
              <a:gd name="connsiteY10" fmla="*/ 95693 h 2488018"/>
              <a:gd name="connsiteX11" fmla="*/ 4901609 w 4901609"/>
              <a:gd name="connsiteY11" fmla="*/ 0 h 248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01609" h="2488018">
                <a:moveTo>
                  <a:pt x="0" y="2488018"/>
                </a:moveTo>
                <a:cubicBezTo>
                  <a:pt x="87718" y="2443716"/>
                  <a:pt x="175437" y="2399414"/>
                  <a:pt x="265814" y="2286000"/>
                </a:cubicBezTo>
                <a:cubicBezTo>
                  <a:pt x="356191" y="2172586"/>
                  <a:pt x="469604" y="1968796"/>
                  <a:pt x="542260" y="1807535"/>
                </a:cubicBezTo>
                <a:cubicBezTo>
                  <a:pt x="614916" y="1646274"/>
                  <a:pt x="637953" y="1460204"/>
                  <a:pt x="701748" y="1318437"/>
                </a:cubicBezTo>
                <a:cubicBezTo>
                  <a:pt x="765543" y="1176670"/>
                  <a:pt x="825795" y="1073888"/>
                  <a:pt x="925032" y="956930"/>
                </a:cubicBezTo>
                <a:cubicBezTo>
                  <a:pt x="1024269" y="839972"/>
                  <a:pt x="1153633" y="723014"/>
                  <a:pt x="1297172" y="616688"/>
                </a:cubicBezTo>
                <a:cubicBezTo>
                  <a:pt x="1440711" y="510362"/>
                  <a:pt x="1596655" y="388088"/>
                  <a:pt x="1786269" y="318976"/>
                </a:cubicBezTo>
                <a:cubicBezTo>
                  <a:pt x="1975883" y="249864"/>
                  <a:pt x="2147776" y="241004"/>
                  <a:pt x="2434855" y="202018"/>
                </a:cubicBezTo>
                <a:cubicBezTo>
                  <a:pt x="2721934" y="163032"/>
                  <a:pt x="3195084" y="106325"/>
                  <a:pt x="3508744" y="85060"/>
                </a:cubicBezTo>
                <a:cubicBezTo>
                  <a:pt x="3822404" y="63795"/>
                  <a:pt x="4146697" y="72656"/>
                  <a:pt x="4316818" y="74428"/>
                </a:cubicBezTo>
                <a:cubicBezTo>
                  <a:pt x="4486939" y="76200"/>
                  <a:pt x="4432004" y="108098"/>
                  <a:pt x="4529469" y="95693"/>
                </a:cubicBezTo>
                <a:cubicBezTo>
                  <a:pt x="4626934" y="83288"/>
                  <a:pt x="4764271" y="41644"/>
                  <a:pt x="4901609" y="0"/>
                </a:cubicBezTo>
              </a:path>
            </a:pathLst>
          </a:custGeom>
          <a:noFill/>
          <a:ln w="38100"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5" name="Freeform 34"/>
          <p:cNvSpPr/>
          <p:nvPr/>
        </p:nvSpPr>
        <p:spPr bwMode="auto">
          <a:xfrm>
            <a:off x="3643751" y="1779233"/>
            <a:ext cx="2791101" cy="3980261"/>
          </a:xfrm>
          <a:custGeom>
            <a:avLst/>
            <a:gdLst>
              <a:gd name="connsiteX0" fmla="*/ 2402958 w 2402958"/>
              <a:gd name="connsiteY0" fmla="*/ 0 h 3370521"/>
              <a:gd name="connsiteX1" fmla="*/ 2232837 w 2402958"/>
              <a:gd name="connsiteY1" fmla="*/ 233916 h 3370521"/>
              <a:gd name="connsiteX2" fmla="*/ 2009553 w 2402958"/>
              <a:gd name="connsiteY2" fmla="*/ 659219 h 3370521"/>
              <a:gd name="connsiteX3" fmla="*/ 1839432 w 2402958"/>
              <a:gd name="connsiteY3" fmla="*/ 1286540 h 3370521"/>
              <a:gd name="connsiteX4" fmla="*/ 1679944 w 2402958"/>
              <a:gd name="connsiteY4" fmla="*/ 1956391 h 3370521"/>
              <a:gd name="connsiteX5" fmla="*/ 1541721 w 2402958"/>
              <a:gd name="connsiteY5" fmla="*/ 2328530 h 3370521"/>
              <a:gd name="connsiteX6" fmla="*/ 861237 w 2402958"/>
              <a:gd name="connsiteY6" fmla="*/ 2785730 h 3370521"/>
              <a:gd name="connsiteX7" fmla="*/ 202019 w 2402958"/>
              <a:gd name="connsiteY7" fmla="*/ 3115340 h 3370521"/>
              <a:gd name="connsiteX8" fmla="*/ 0 w 2402958"/>
              <a:gd name="connsiteY8" fmla="*/ 3370521 h 337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2958" h="3370521">
                <a:moveTo>
                  <a:pt x="2402958" y="0"/>
                </a:moveTo>
                <a:cubicBezTo>
                  <a:pt x="2350681" y="62023"/>
                  <a:pt x="2298404" y="124046"/>
                  <a:pt x="2232837" y="233916"/>
                </a:cubicBezTo>
                <a:cubicBezTo>
                  <a:pt x="2167270" y="343786"/>
                  <a:pt x="2075120" y="483782"/>
                  <a:pt x="2009553" y="659219"/>
                </a:cubicBezTo>
                <a:cubicBezTo>
                  <a:pt x="1943986" y="834656"/>
                  <a:pt x="1894367" y="1070345"/>
                  <a:pt x="1839432" y="1286540"/>
                </a:cubicBezTo>
                <a:cubicBezTo>
                  <a:pt x="1784497" y="1502735"/>
                  <a:pt x="1729563" y="1782726"/>
                  <a:pt x="1679944" y="1956391"/>
                </a:cubicBezTo>
                <a:cubicBezTo>
                  <a:pt x="1630326" y="2130056"/>
                  <a:pt x="1678172" y="2190307"/>
                  <a:pt x="1541721" y="2328530"/>
                </a:cubicBezTo>
                <a:cubicBezTo>
                  <a:pt x="1405270" y="2466753"/>
                  <a:pt x="1084521" y="2654595"/>
                  <a:pt x="861237" y="2785730"/>
                </a:cubicBezTo>
                <a:cubicBezTo>
                  <a:pt x="637953" y="2916865"/>
                  <a:pt x="345558" y="3017875"/>
                  <a:pt x="202019" y="3115340"/>
                </a:cubicBezTo>
                <a:cubicBezTo>
                  <a:pt x="58480" y="3212805"/>
                  <a:pt x="29240" y="3291663"/>
                  <a:pt x="0" y="3370521"/>
                </a:cubicBezTo>
              </a:path>
            </a:pathLst>
          </a:custGeom>
          <a:noFill/>
          <a:ln w="38100"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6" name="Freeform 35"/>
          <p:cNvSpPr/>
          <p:nvPr/>
        </p:nvSpPr>
        <p:spPr bwMode="auto">
          <a:xfrm>
            <a:off x="1149049" y="4554115"/>
            <a:ext cx="2136552" cy="1243048"/>
          </a:xfrm>
          <a:custGeom>
            <a:avLst/>
            <a:gdLst>
              <a:gd name="connsiteX0" fmla="*/ 0 w 1839433"/>
              <a:gd name="connsiteY0" fmla="*/ 0 h 1052624"/>
              <a:gd name="connsiteX1" fmla="*/ 382772 w 1839433"/>
              <a:gd name="connsiteY1" fmla="*/ 170121 h 1052624"/>
              <a:gd name="connsiteX2" fmla="*/ 829340 w 1839433"/>
              <a:gd name="connsiteY2" fmla="*/ 457200 h 1052624"/>
              <a:gd name="connsiteX3" fmla="*/ 1329070 w 1839433"/>
              <a:gd name="connsiteY3" fmla="*/ 744280 h 1052624"/>
              <a:gd name="connsiteX4" fmla="*/ 1605516 w 1839433"/>
              <a:gd name="connsiteY4" fmla="*/ 903768 h 1052624"/>
              <a:gd name="connsiteX5" fmla="*/ 1839433 w 1839433"/>
              <a:gd name="connsiteY5" fmla="*/ 1052624 h 105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9433" h="1052624">
                <a:moveTo>
                  <a:pt x="0" y="0"/>
                </a:moveTo>
                <a:cubicBezTo>
                  <a:pt x="122274" y="46960"/>
                  <a:pt x="244549" y="93921"/>
                  <a:pt x="382772" y="170121"/>
                </a:cubicBezTo>
                <a:cubicBezTo>
                  <a:pt x="520995" y="246321"/>
                  <a:pt x="671624" y="361507"/>
                  <a:pt x="829340" y="457200"/>
                </a:cubicBezTo>
                <a:cubicBezTo>
                  <a:pt x="987056" y="552893"/>
                  <a:pt x="1329070" y="744280"/>
                  <a:pt x="1329070" y="744280"/>
                </a:cubicBezTo>
                <a:cubicBezTo>
                  <a:pt x="1458433" y="818708"/>
                  <a:pt x="1520456" y="852377"/>
                  <a:pt x="1605516" y="903768"/>
                </a:cubicBezTo>
                <a:cubicBezTo>
                  <a:pt x="1690576" y="955159"/>
                  <a:pt x="1765004" y="1003891"/>
                  <a:pt x="1839433" y="1052624"/>
                </a:cubicBezTo>
              </a:path>
            </a:pathLst>
          </a:custGeom>
          <a:noFill/>
          <a:ln w="38100"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3" name="TextBox 32"/>
          <p:cNvSpPr txBox="1"/>
          <p:nvPr/>
        </p:nvSpPr>
        <p:spPr>
          <a:xfrm>
            <a:off x="5965835" y="5086193"/>
            <a:ext cx="594329" cy="472491"/>
          </a:xfrm>
          <a:prstGeom prst="rect">
            <a:avLst/>
          </a:prstGeom>
          <a:noFill/>
        </p:spPr>
        <p:txBody>
          <a:bodyPr wrap="none" rtlCol="0">
            <a:spAutoFit/>
          </a:bodyPr>
          <a:lstStyle/>
          <a:p>
            <a:r>
              <a:rPr lang="en-US" sz="2000" dirty="0" smtClean="0">
                <a:latin typeface="Arial Black" pitchFamily="34" charset="0"/>
              </a:rPr>
              <a:t>H</a:t>
            </a:r>
            <a:r>
              <a:rPr lang="en-US" sz="2000" baseline="-25000" dirty="0" smtClean="0">
                <a:latin typeface="Arial Black" pitchFamily="34" charset="0"/>
              </a:rPr>
              <a:t>4</a:t>
            </a:r>
            <a:endParaRPr lang="en-US" sz="2000" baseline="-25000" dirty="0">
              <a:latin typeface="Arial Black" pitchFamily="34" charset="0"/>
            </a:endParaRPr>
          </a:p>
        </p:txBody>
      </p:sp>
      <p:sp>
        <p:nvSpPr>
          <p:cNvPr id="41" name="TextBox 40"/>
          <p:cNvSpPr txBox="1"/>
          <p:nvPr/>
        </p:nvSpPr>
        <p:spPr>
          <a:xfrm>
            <a:off x="1005401" y="5333822"/>
            <a:ext cx="594329" cy="472491"/>
          </a:xfrm>
          <a:prstGeom prst="rect">
            <a:avLst/>
          </a:prstGeom>
          <a:noFill/>
        </p:spPr>
        <p:txBody>
          <a:bodyPr wrap="none" rtlCol="0">
            <a:spAutoFit/>
          </a:bodyPr>
          <a:lstStyle/>
          <a:p>
            <a:r>
              <a:rPr lang="en-US" sz="2000" dirty="0" smtClean="0">
                <a:latin typeface="Arial Black" pitchFamily="34" charset="0"/>
              </a:rPr>
              <a:t>H</a:t>
            </a:r>
            <a:r>
              <a:rPr lang="en-US" sz="2000" baseline="-25000" dirty="0" smtClean="0">
                <a:latin typeface="Arial Black" pitchFamily="34" charset="0"/>
              </a:rPr>
              <a:t>3</a:t>
            </a:r>
            <a:endParaRPr lang="en-US" sz="2000" baseline="-25000" dirty="0">
              <a:latin typeface="Arial Black" pitchFamily="34" charset="0"/>
            </a:endParaRPr>
          </a:p>
        </p:txBody>
      </p:sp>
      <p:sp>
        <p:nvSpPr>
          <p:cNvPr id="42" name="TextBox 41"/>
          <p:cNvSpPr txBox="1"/>
          <p:nvPr/>
        </p:nvSpPr>
        <p:spPr>
          <a:xfrm>
            <a:off x="3463911" y="3209454"/>
            <a:ext cx="594329" cy="472491"/>
          </a:xfrm>
          <a:prstGeom prst="rect">
            <a:avLst/>
          </a:prstGeom>
          <a:noFill/>
        </p:spPr>
        <p:txBody>
          <a:bodyPr wrap="none" rtlCol="0">
            <a:spAutoFit/>
          </a:bodyPr>
          <a:lstStyle/>
          <a:p>
            <a:r>
              <a:rPr lang="en-US" sz="2000" dirty="0" smtClean="0">
                <a:latin typeface="Arial Black" pitchFamily="34" charset="0"/>
              </a:rPr>
              <a:t>H</a:t>
            </a:r>
            <a:r>
              <a:rPr lang="en-US" sz="2000" baseline="-25000" dirty="0">
                <a:latin typeface="Arial Black" pitchFamily="34" charset="0"/>
              </a:rPr>
              <a:t>1</a:t>
            </a:r>
          </a:p>
        </p:txBody>
      </p:sp>
      <p:sp>
        <p:nvSpPr>
          <p:cNvPr id="5" name="Rectangle 4"/>
          <p:cNvSpPr/>
          <p:nvPr/>
        </p:nvSpPr>
        <p:spPr bwMode="auto">
          <a:xfrm>
            <a:off x="3110906" y="5777177"/>
            <a:ext cx="744402" cy="210667"/>
          </a:xfrm>
          <a:prstGeom prst="rect">
            <a:avLst/>
          </a:prstGeom>
          <a:solidFill>
            <a:schemeClr val="accent1">
              <a:lumMod val="20000"/>
              <a:lumOff val="80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HC Fill &amp; Spill – An Analogy</a:t>
            </a:r>
            <a:endParaRPr lang="en-US" dirty="0"/>
          </a:p>
        </p:txBody>
      </p:sp>
      <p:sp>
        <p:nvSpPr>
          <p:cNvPr id="18" name="Rectangle 17"/>
          <p:cNvSpPr/>
          <p:nvPr/>
        </p:nvSpPr>
        <p:spPr bwMode="auto">
          <a:xfrm>
            <a:off x="2997724" y="2658359"/>
            <a:ext cx="3497344" cy="2969443"/>
          </a:xfrm>
          <a:prstGeom prst="rect">
            <a:avLst/>
          </a:prstGeom>
          <a:solidFill>
            <a:schemeClr val="bg1"/>
          </a:solidFill>
          <a:ln w="571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Rectangle 18"/>
          <p:cNvSpPr/>
          <p:nvPr/>
        </p:nvSpPr>
        <p:spPr bwMode="auto">
          <a:xfrm>
            <a:off x="772998" y="2356701"/>
            <a:ext cx="6174557" cy="509048"/>
          </a:xfrm>
          <a:prstGeom prst="rect">
            <a:avLst/>
          </a:prstGeom>
          <a:solidFill>
            <a:srgbClr val="CFEFF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0" name="Rectangle 19"/>
          <p:cNvSpPr/>
          <p:nvPr/>
        </p:nvSpPr>
        <p:spPr bwMode="auto">
          <a:xfrm>
            <a:off x="3026004" y="3412503"/>
            <a:ext cx="3431356" cy="2177591"/>
          </a:xfrm>
          <a:prstGeom prst="rect">
            <a:avLst/>
          </a:prstGeom>
          <a:solidFill>
            <a:srgbClr val="8FD4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22" name="Picture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484" y="4041742"/>
            <a:ext cx="981075" cy="1400175"/>
          </a:xfrm>
          <a:prstGeom prst="rect">
            <a:avLst/>
          </a:prstGeom>
        </p:spPr>
      </p:pic>
      <p:sp>
        <p:nvSpPr>
          <p:cNvPr id="23" name="Freeform 22"/>
          <p:cNvSpPr/>
          <p:nvPr/>
        </p:nvSpPr>
        <p:spPr bwMode="auto">
          <a:xfrm>
            <a:off x="1445789" y="2554462"/>
            <a:ext cx="3173542" cy="2887531"/>
          </a:xfrm>
          <a:custGeom>
            <a:avLst/>
            <a:gdLst>
              <a:gd name="connsiteX0" fmla="*/ 5939 w 3173542"/>
              <a:gd name="connsiteY0" fmla="*/ 1640466 h 2887531"/>
              <a:gd name="connsiteX1" fmla="*/ 24793 w 3173542"/>
              <a:gd name="connsiteY1" fmla="*/ 1574479 h 2887531"/>
              <a:gd name="connsiteX2" fmla="*/ 203902 w 3173542"/>
              <a:gd name="connsiteY2" fmla="*/ 1169126 h 2887531"/>
              <a:gd name="connsiteX3" fmla="*/ 637535 w 3173542"/>
              <a:gd name="connsiteY3" fmla="*/ 556384 h 2887531"/>
              <a:gd name="connsiteX4" fmla="*/ 1146582 w 3173542"/>
              <a:gd name="connsiteY4" fmla="*/ 122751 h 2887531"/>
              <a:gd name="connsiteX5" fmla="*/ 1551935 w 3173542"/>
              <a:gd name="connsiteY5" fmla="*/ 202 h 2887531"/>
              <a:gd name="connsiteX6" fmla="*/ 1778178 w 3173542"/>
              <a:gd name="connsiteY6" fmla="*/ 141604 h 2887531"/>
              <a:gd name="connsiteX7" fmla="*/ 1881873 w 3173542"/>
              <a:gd name="connsiteY7" fmla="*/ 773200 h 2887531"/>
              <a:gd name="connsiteX8" fmla="*/ 1881873 w 3173542"/>
              <a:gd name="connsiteY8" fmla="*/ 1791295 h 2887531"/>
              <a:gd name="connsiteX9" fmla="*/ 2023275 w 3173542"/>
              <a:gd name="connsiteY9" fmla="*/ 2488879 h 2887531"/>
              <a:gd name="connsiteX10" fmla="*/ 2381494 w 3173542"/>
              <a:gd name="connsiteY10" fmla="*/ 2865951 h 2887531"/>
              <a:gd name="connsiteX11" fmla="*/ 2881114 w 3173542"/>
              <a:gd name="connsiteY11" fmla="*/ 2818817 h 2887531"/>
              <a:gd name="connsiteX12" fmla="*/ 3126211 w 3173542"/>
              <a:gd name="connsiteY12" fmla="*/ 2630281 h 2887531"/>
              <a:gd name="connsiteX13" fmla="*/ 3173345 w 3173542"/>
              <a:gd name="connsiteY13" fmla="*/ 2347477 h 2887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73542" h="2887531">
                <a:moveTo>
                  <a:pt x="5939" y="1640466"/>
                </a:moveTo>
                <a:cubicBezTo>
                  <a:pt x="-1131" y="1646751"/>
                  <a:pt x="-8201" y="1653036"/>
                  <a:pt x="24793" y="1574479"/>
                </a:cubicBezTo>
                <a:cubicBezTo>
                  <a:pt x="57787" y="1495922"/>
                  <a:pt x="101778" y="1338808"/>
                  <a:pt x="203902" y="1169126"/>
                </a:cubicBezTo>
                <a:cubicBezTo>
                  <a:pt x="306026" y="999444"/>
                  <a:pt x="480422" y="730780"/>
                  <a:pt x="637535" y="556384"/>
                </a:cubicBezTo>
                <a:cubicBezTo>
                  <a:pt x="794648" y="381988"/>
                  <a:pt x="994182" y="215448"/>
                  <a:pt x="1146582" y="122751"/>
                </a:cubicBezTo>
                <a:cubicBezTo>
                  <a:pt x="1298982" y="30054"/>
                  <a:pt x="1446669" y="-2940"/>
                  <a:pt x="1551935" y="202"/>
                </a:cubicBezTo>
                <a:cubicBezTo>
                  <a:pt x="1657201" y="3344"/>
                  <a:pt x="1723188" y="12771"/>
                  <a:pt x="1778178" y="141604"/>
                </a:cubicBezTo>
                <a:cubicBezTo>
                  <a:pt x="1833168" y="270437"/>
                  <a:pt x="1864591" y="498252"/>
                  <a:pt x="1881873" y="773200"/>
                </a:cubicBezTo>
                <a:cubicBezTo>
                  <a:pt x="1899155" y="1048148"/>
                  <a:pt x="1858306" y="1505349"/>
                  <a:pt x="1881873" y="1791295"/>
                </a:cubicBezTo>
                <a:cubicBezTo>
                  <a:pt x="1905440" y="2077241"/>
                  <a:pt x="1940005" y="2309770"/>
                  <a:pt x="2023275" y="2488879"/>
                </a:cubicBezTo>
                <a:cubicBezTo>
                  <a:pt x="2106545" y="2667988"/>
                  <a:pt x="2238521" y="2810961"/>
                  <a:pt x="2381494" y="2865951"/>
                </a:cubicBezTo>
                <a:cubicBezTo>
                  <a:pt x="2524467" y="2920941"/>
                  <a:pt x="2756995" y="2858095"/>
                  <a:pt x="2881114" y="2818817"/>
                </a:cubicBezTo>
                <a:cubicBezTo>
                  <a:pt x="3005233" y="2779539"/>
                  <a:pt x="3077506" y="2708838"/>
                  <a:pt x="3126211" y="2630281"/>
                </a:cubicBezTo>
                <a:cubicBezTo>
                  <a:pt x="3174916" y="2551724"/>
                  <a:pt x="3174130" y="2449600"/>
                  <a:pt x="3173345" y="2347477"/>
                </a:cubicBezTo>
              </a:path>
            </a:pathLst>
          </a:custGeom>
          <a:noFill/>
          <a:ln w="381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Freeform 23"/>
          <p:cNvSpPr/>
          <p:nvPr/>
        </p:nvSpPr>
        <p:spPr bwMode="auto">
          <a:xfrm>
            <a:off x="1376226" y="4170488"/>
            <a:ext cx="80434" cy="537634"/>
          </a:xfrm>
          <a:custGeom>
            <a:avLst/>
            <a:gdLst>
              <a:gd name="connsiteX0" fmla="*/ 0 w 80434"/>
              <a:gd name="connsiteY0" fmla="*/ 537634 h 537634"/>
              <a:gd name="connsiteX1" fmla="*/ 29634 w 80434"/>
              <a:gd name="connsiteY1" fmla="*/ 275167 h 537634"/>
              <a:gd name="connsiteX2" fmla="*/ 42334 w 80434"/>
              <a:gd name="connsiteY2" fmla="*/ 118534 h 537634"/>
              <a:gd name="connsiteX3" fmla="*/ 80434 w 80434"/>
              <a:gd name="connsiteY3" fmla="*/ 0 h 537634"/>
            </a:gdLst>
            <a:ahLst/>
            <a:cxnLst>
              <a:cxn ang="0">
                <a:pos x="connsiteX0" y="connsiteY0"/>
              </a:cxn>
              <a:cxn ang="0">
                <a:pos x="connsiteX1" y="connsiteY1"/>
              </a:cxn>
              <a:cxn ang="0">
                <a:pos x="connsiteX2" y="connsiteY2"/>
              </a:cxn>
              <a:cxn ang="0">
                <a:pos x="connsiteX3" y="connsiteY3"/>
              </a:cxn>
            </a:cxnLst>
            <a:rect l="l" t="t" r="r" b="b"/>
            <a:pathLst>
              <a:path w="80434" h="537634">
                <a:moveTo>
                  <a:pt x="0" y="537634"/>
                </a:moveTo>
                <a:cubicBezTo>
                  <a:pt x="11289" y="441325"/>
                  <a:pt x="22578" y="345017"/>
                  <a:pt x="29634" y="275167"/>
                </a:cubicBezTo>
                <a:cubicBezTo>
                  <a:pt x="36690" y="205317"/>
                  <a:pt x="33867" y="164395"/>
                  <a:pt x="42334" y="118534"/>
                </a:cubicBezTo>
                <a:cubicBezTo>
                  <a:pt x="50801" y="72673"/>
                  <a:pt x="65617" y="36336"/>
                  <a:pt x="80434" y="0"/>
                </a:cubicBezTo>
              </a:path>
            </a:pathLst>
          </a:custGeom>
          <a:noFill/>
          <a:ln w="38100" cap="flat" cmpd="sng" algn="ctr">
            <a:solidFill>
              <a:srgbClr val="FFFF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TextBox 24"/>
          <p:cNvSpPr txBox="1"/>
          <p:nvPr/>
        </p:nvSpPr>
        <p:spPr>
          <a:xfrm>
            <a:off x="3194418" y="2110226"/>
            <a:ext cx="3043074" cy="707886"/>
          </a:xfrm>
          <a:prstGeom prst="rect">
            <a:avLst/>
          </a:prstGeom>
          <a:noFill/>
        </p:spPr>
        <p:txBody>
          <a:bodyPr wrap="square" rtlCol="0">
            <a:spAutoFit/>
          </a:bodyPr>
          <a:lstStyle/>
          <a:p>
            <a:pPr algn="ctr"/>
            <a:r>
              <a:rPr lang="en-US" sz="2000" dirty="0" smtClean="0">
                <a:latin typeface="Arial" panose="020B0604020202020204" pitchFamily="34" charset="0"/>
                <a:cs typeface="Arial" panose="020B0604020202020204" pitchFamily="34" charset="0"/>
              </a:rPr>
              <a:t>Inverted 12 Oz container in an aquarium</a:t>
            </a:r>
            <a:endParaRPr lang="en-US" sz="2000" dirty="0">
              <a:latin typeface="Arial" panose="020B0604020202020204" pitchFamily="34" charset="0"/>
              <a:cs typeface="Arial" panose="020B0604020202020204" pitchFamily="34" charset="0"/>
            </a:endParaRPr>
          </a:p>
        </p:txBody>
      </p:sp>
      <p:sp>
        <p:nvSpPr>
          <p:cNvPr id="57" name="TextBox 56"/>
          <p:cNvSpPr txBox="1"/>
          <p:nvPr/>
        </p:nvSpPr>
        <p:spPr>
          <a:xfrm>
            <a:off x="690718" y="3745388"/>
            <a:ext cx="837352" cy="276999"/>
          </a:xfrm>
          <a:prstGeom prst="rect">
            <a:avLst/>
          </a:prstGeom>
          <a:noFill/>
        </p:spPr>
        <p:txBody>
          <a:bodyPr wrap="square" rtlCol="0">
            <a:spAutoFit/>
          </a:bodyPr>
          <a:lstStyle/>
          <a:p>
            <a:pPr algn="ctr"/>
            <a:r>
              <a:rPr lang="en-US" sz="1200" dirty="0" smtClean="0">
                <a:latin typeface="Arial" panose="020B0604020202020204" pitchFamily="34" charset="0"/>
                <a:cs typeface="Arial" panose="020B0604020202020204" pitchFamily="34" charset="0"/>
              </a:rPr>
              <a:t>Air Pump</a:t>
            </a:r>
            <a:endParaRPr lang="en-US" sz="1200" dirty="0">
              <a:latin typeface="Arial" panose="020B0604020202020204" pitchFamily="34" charset="0"/>
              <a:cs typeface="Arial" panose="020B0604020202020204" pitchFamily="34" charset="0"/>
            </a:endParaRPr>
          </a:p>
        </p:txBody>
      </p:sp>
      <p:grpSp>
        <p:nvGrpSpPr>
          <p:cNvPr id="4" name="Group 3"/>
          <p:cNvGrpSpPr/>
          <p:nvPr/>
        </p:nvGrpSpPr>
        <p:grpSpPr>
          <a:xfrm>
            <a:off x="4152703" y="3757759"/>
            <a:ext cx="1126504" cy="283983"/>
            <a:chOff x="4276179" y="3201664"/>
            <a:chExt cx="1126504" cy="283983"/>
          </a:xfrm>
        </p:grpSpPr>
        <p:sp>
          <p:nvSpPr>
            <p:cNvPr id="13" name="Freeform 12"/>
            <p:cNvSpPr/>
            <p:nvPr/>
          </p:nvSpPr>
          <p:spPr bwMode="auto">
            <a:xfrm>
              <a:off x="4303335" y="3201664"/>
              <a:ext cx="876693" cy="283983"/>
            </a:xfrm>
            <a:custGeom>
              <a:avLst/>
              <a:gdLst>
                <a:gd name="connsiteX0" fmla="*/ 0 w 876693"/>
                <a:gd name="connsiteY0" fmla="*/ 518474 h 546754"/>
                <a:gd name="connsiteX1" fmla="*/ 0 w 876693"/>
                <a:gd name="connsiteY1" fmla="*/ 0 h 546754"/>
                <a:gd name="connsiteX2" fmla="*/ 876693 w 876693"/>
                <a:gd name="connsiteY2" fmla="*/ 0 h 546754"/>
                <a:gd name="connsiteX3" fmla="*/ 876693 w 876693"/>
                <a:gd name="connsiteY3" fmla="*/ 546754 h 546754"/>
              </a:gdLst>
              <a:ahLst/>
              <a:cxnLst>
                <a:cxn ang="0">
                  <a:pos x="connsiteX0" y="connsiteY0"/>
                </a:cxn>
                <a:cxn ang="0">
                  <a:pos x="connsiteX1" y="connsiteY1"/>
                </a:cxn>
                <a:cxn ang="0">
                  <a:pos x="connsiteX2" y="connsiteY2"/>
                </a:cxn>
                <a:cxn ang="0">
                  <a:pos x="connsiteX3" y="connsiteY3"/>
                </a:cxn>
              </a:cxnLst>
              <a:rect l="l" t="t" r="r" b="b"/>
              <a:pathLst>
                <a:path w="876693" h="546754">
                  <a:moveTo>
                    <a:pt x="0" y="518474"/>
                  </a:moveTo>
                  <a:lnTo>
                    <a:pt x="0" y="0"/>
                  </a:lnTo>
                  <a:lnTo>
                    <a:pt x="876693" y="0"/>
                  </a:lnTo>
                  <a:lnTo>
                    <a:pt x="876693" y="546754"/>
                  </a:lnTo>
                </a:path>
              </a:pathLst>
            </a:custGeom>
            <a:solidFill>
              <a:schemeClr val="bg1"/>
            </a:solidFill>
            <a:ln w="5715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TextBox 13"/>
            <p:cNvSpPr txBox="1"/>
            <p:nvPr/>
          </p:nvSpPr>
          <p:spPr>
            <a:xfrm>
              <a:off x="4276179" y="3218075"/>
              <a:ext cx="1126504" cy="246221"/>
            </a:xfrm>
            <a:prstGeom prst="rect">
              <a:avLst/>
            </a:prstGeom>
            <a:noFill/>
            <a:ln>
              <a:noFill/>
            </a:ln>
          </p:spPr>
          <p:txBody>
            <a:bodyPr wrap="square" rtlCol="0">
              <a:spAutoFit/>
            </a:bodyPr>
            <a:lstStyle/>
            <a:p>
              <a:r>
                <a:rPr lang="en-US" sz="1000" dirty="0" smtClean="0">
                  <a:latin typeface="Arial" panose="020B0604020202020204" pitchFamily="34" charset="0"/>
                  <a:cs typeface="Arial" panose="020B0604020202020204" pitchFamily="34" charset="0"/>
                </a:rPr>
                <a:t>Pump in 3 </a:t>
              </a:r>
              <a:r>
                <a:rPr lang="en-US" sz="1000" dirty="0" err="1" smtClean="0">
                  <a:latin typeface="Arial" panose="020B0604020202020204" pitchFamily="34" charset="0"/>
                  <a:cs typeface="Arial" panose="020B0604020202020204" pitchFamily="34" charset="0"/>
                </a:rPr>
                <a:t>oz</a:t>
              </a:r>
              <a:endParaRPr lang="en-US" sz="1000" dirty="0">
                <a:latin typeface="Arial" panose="020B0604020202020204" pitchFamily="34" charset="0"/>
                <a:cs typeface="Arial" panose="020B0604020202020204" pitchFamily="34" charset="0"/>
              </a:endParaRPr>
            </a:p>
          </p:txBody>
        </p:sp>
      </p:grpSp>
      <p:grpSp>
        <p:nvGrpSpPr>
          <p:cNvPr id="16" name="Group 15"/>
          <p:cNvGrpSpPr/>
          <p:nvPr/>
        </p:nvGrpSpPr>
        <p:grpSpPr>
          <a:xfrm>
            <a:off x="4152703" y="4027423"/>
            <a:ext cx="1126504" cy="283983"/>
            <a:chOff x="4276179" y="3201664"/>
            <a:chExt cx="1126504" cy="283983"/>
          </a:xfrm>
        </p:grpSpPr>
        <p:sp>
          <p:nvSpPr>
            <p:cNvPr id="17" name="Freeform 16"/>
            <p:cNvSpPr/>
            <p:nvPr/>
          </p:nvSpPr>
          <p:spPr bwMode="auto">
            <a:xfrm>
              <a:off x="4303335" y="3201664"/>
              <a:ext cx="876693" cy="283983"/>
            </a:xfrm>
            <a:custGeom>
              <a:avLst/>
              <a:gdLst>
                <a:gd name="connsiteX0" fmla="*/ 0 w 876693"/>
                <a:gd name="connsiteY0" fmla="*/ 518474 h 546754"/>
                <a:gd name="connsiteX1" fmla="*/ 0 w 876693"/>
                <a:gd name="connsiteY1" fmla="*/ 0 h 546754"/>
                <a:gd name="connsiteX2" fmla="*/ 876693 w 876693"/>
                <a:gd name="connsiteY2" fmla="*/ 0 h 546754"/>
                <a:gd name="connsiteX3" fmla="*/ 876693 w 876693"/>
                <a:gd name="connsiteY3" fmla="*/ 546754 h 546754"/>
              </a:gdLst>
              <a:ahLst/>
              <a:cxnLst>
                <a:cxn ang="0">
                  <a:pos x="connsiteX0" y="connsiteY0"/>
                </a:cxn>
                <a:cxn ang="0">
                  <a:pos x="connsiteX1" y="connsiteY1"/>
                </a:cxn>
                <a:cxn ang="0">
                  <a:pos x="connsiteX2" y="connsiteY2"/>
                </a:cxn>
                <a:cxn ang="0">
                  <a:pos x="connsiteX3" y="connsiteY3"/>
                </a:cxn>
              </a:cxnLst>
              <a:rect l="l" t="t" r="r" b="b"/>
              <a:pathLst>
                <a:path w="876693" h="546754">
                  <a:moveTo>
                    <a:pt x="0" y="518474"/>
                  </a:moveTo>
                  <a:lnTo>
                    <a:pt x="0" y="0"/>
                  </a:lnTo>
                  <a:lnTo>
                    <a:pt x="876693" y="0"/>
                  </a:lnTo>
                  <a:lnTo>
                    <a:pt x="876693" y="546754"/>
                  </a:lnTo>
                </a:path>
              </a:pathLst>
            </a:custGeom>
            <a:solidFill>
              <a:schemeClr val="bg1"/>
            </a:solidFill>
            <a:ln w="5715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TextBox 25"/>
            <p:cNvSpPr txBox="1"/>
            <p:nvPr/>
          </p:nvSpPr>
          <p:spPr>
            <a:xfrm>
              <a:off x="4276179" y="3218075"/>
              <a:ext cx="1126504" cy="246221"/>
            </a:xfrm>
            <a:prstGeom prst="rect">
              <a:avLst/>
            </a:prstGeom>
            <a:noFill/>
            <a:ln>
              <a:noFill/>
            </a:ln>
          </p:spPr>
          <p:txBody>
            <a:bodyPr wrap="square" rtlCol="0">
              <a:spAutoFit/>
            </a:bodyPr>
            <a:lstStyle/>
            <a:p>
              <a:r>
                <a:rPr lang="en-US" sz="1000" dirty="0" smtClean="0">
                  <a:latin typeface="Arial" panose="020B0604020202020204" pitchFamily="34" charset="0"/>
                  <a:cs typeface="Arial" panose="020B0604020202020204" pitchFamily="34" charset="0"/>
                </a:rPr>
                <a:t>Pump in 6 </a:t>
              </a:r>
              <a:r>
                <a:rPr lang="en-US" sz="1000" dirty="0" err="1" smtClean="0">
                  <a:latin typeface="Arial" panose="020B0604020202020204" pitchFamily="34" charset="0"/>
                  <a:cs typeface="Arial" panose="020B0604020202020204" pitchFamily="34" charset="0"/>
                </a:rPr>
                <a:t>oz</a:t>
              </a:r>
              <a:endParaRPr lang="en-US" sz="1000" dirty="0">
                <a:latin typeface="Arial" panose="020B0604020202020204" pitchFamily="34" charset="0"/>
                <a:cs typeface="Arial" panose="020B0604020202020204" pitchFamily="34" charset="0"/>
              </a:endParaRPr>
            </a:p>
          </p:txBody>
        </p:sp>
      </p:grpSp>
      <p:grpSp>
        <p:nvGrpSpPr>
          <p:cNvPr id="27" name="Group 26"/>
          <p:cNvGrpSpPr/>
          <p:nvPr/>
        </p:nvGrpSpPr>
        <p:grpSpPr>
          <a:xfrm>
            <a:off x="4152703" y="4297087"/>
            <a:ext cx="1126504" cy="283983"/>
            <a:chOff x="4276179" y="3201664"/>
            <a:chExt cx="1126504" cy="283983"/>
          </a:xfrm>
        </p:grpSpPr>
        <p:sp>
          <p:nvSpPr>
            <p:cNvPr id="28" name="Freeform 27"/>
            <p:cNvSpPr/>
            <p:nvPr/>
          </p:nvSpPr>
          <p:spPr bwMode="auto">
            <a:xfrm>
              <a:off x="4303335" y="3201664"/>
              <a:ext cx="876693" cy="283983"/>
            </a:xfrm>
            <a:custGeom>
              <a:avLst/>
              <a:gdLst>
                <a:gd name="connsiteX0" fmla="*/ 0 w 876693"/>
                <a:gd name="connsiteY0" fmla="*/ 518474 h 546754"/>
                <a:gd name="connsiteX1" fmla="*/ 0 w 876693"/>
                <a:gd name="connsiteY1" fmla="*/ 0 h 546754"/>
                <a:gd name="connsiteX2" fmla="*/ 876693 w 876693"/>
                <a:gd name="connsiteY2" fmla="*/ 0 h 546754"/>
                <a:gd name="connsiteX3" fmla="*/ 876693 w 876693"/>
                <a:gd name="connsiteY3" fmla="*/ 546754 h 546754"/>
              </a:gdLst>
              <a:ahLst/>
              <a:cxnLst>
                <a:cxn ang="0">
                  <a:pos x="connsiteX0" y="connsiteY0"/>
                </a:cxn>
                <a:cxn ang="0">
                  <a:pos x="connsiteX1" y="connsiteY1"/>
                </a:cxn>
                <a:cxn ang="0">
                  <a:pos x="connsiteX2" y="connsiteY2"/>
                </a:cxn>
                <a:cxn ang="0">
                  <a:pos x="connsiteX3" y="connsiteY3"/>
                </a:cxn>
              </a:cxnLst>
              <a:rect l="l" t="t" r="r" b="b"/>
              <a:pathLst>
                <a:path w="876693" h="546754">
                  <a:moveTo>
                    <a:pt x="0" y="518474"/>
                  </a:moveTo>
                  <a:lnTo>
                    <a:pt x="0" y="0"/>
                  </a:lnTo>
                  <a:lnTo>
                    <a:pt x="876693" y="0"/>
                  </a:lnTo>
                  <a:lnTo>
                    <a:pt x="876693" y="546754"/>
                  </a:lnTo>
                </a:path>
              </a:pathLst>
            </a:custGeom>
            <a:solidFill>
              <a:schemeClr val="bg1"/>
            </a:solidFill>
            <a:ln w="5715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9" name="TextBox 28"/>
            <p:cNvSpPr txBox="1"/>
            <p:nvPr/>
          </p:nvSpPr>
          <p:spPr>
            <a:xfrm>
              <a:off x="4276179" y="3218075"/>
              <a:ext cx="1126504" cy="246221"/>
            </a:xfrm>
            <a:prstGeom prst="rect">
              <a:avLst/>
            </a:prstGeom>
            <a:noFill/>
            <a:ln>
              <a:noFill/>
            </a:ln>
          </p:spPr>
          <p:txBody>
            <a:bodyPr wrap="square" rtlCol="0">
              <a:spAutoFit/>
            </a:bodyPr>
            <a:lstStyle/>
            <a:p>
              <a:r>
                <a:rPr lang="en-US" sz="1000" dirty="0" smtClean="0">
                  <a:latin typeface="Arial" panose="020B0604020202020204" pitchFamily="34" charset="0"/>
                  <a:cs typeface="Arial" panose="020B0604020202020204" pitchFamily="34" charset="0"/>
                </a:rPr>
                <a:t>Pump in 9 </a:t>
              </a:r>
              <a:r>
                <a:rPr lang="en-US" sz="1000" dirty="0" err="1" smtClean="0">
                  <a:latin typeface="Arial" panose="020B0604020202020204" pitchFamily="34" charset="0"/>
                  <a:cs typeface="Arial" panose="020B0604020202020204" pitchFamily="34" charset="0"/>
                </a:rPr>
                <a:t>oz</a:t>
              </a:r>
              <a:endParaRPr lang="en-US" sz="1000" dirty="0">
                <a:latin typeface="Arial" panose="020B0604020202020204" pitchFamily="34" charset="0"/>
                <a:cs typeface="Arial" panose="020B0604020202020204" pitchFamily="34" charset="0"/>
              </a:endParaRPr>
            </a:p>
          </p:txBody>
        </p:sp>
      </p:grpSp>
      <p:grpSp>
        <p:nvGrpSpPr>
          <p:cNvPr id="30" name="Group 29"/>
          <p:cNvGrpSpPr/>
          <p:nvPr/>
        </p:nvGrpSpPr>
        <p:grpSpPr>
          <a:xfrm>
            <a:off x="4152703" y="4566750"/>
            <a:ext cx="1126504" cy="283983"/>
            <a:chOff x="4276179" y="3201664"/>
            <a:chExt cx="1126504" cy="283983"/>
          </a:xfrm>
        </p:grpSpPr>
        <p:sp>
          <p:nvSpPr>
            <p:cNvPr id="31" name="Freeform 30"/>
            <p:cNvSpPr/>
            <p:nvPr/>
          </p:nvSpPr>
          <p:spPr bwMode="auto">
            <a:xfrm>
              <a:off x="4303335" y="3201664"/>
              <a:ext cx="876693" cy="283983"/>
            </a:xfrm>
            <a:custGeom>
              <a:avLst/>
              <a:gdLst>
                <a:gd name="connsiteX0" fmla="*/ 0 w 876693"/>
                <a:gd name="connsiteY0" fmla="*/ 518474 h 546754"/>
                <a:gd name="connsiteX1" fmla="*/ 0 w 876693"/>
                <a:gd name="connsiteY1" fmla="*/ 0 h 546754"/>
                <a:gd name="connsiteX2" fmla="*/ 876693 w 876693"/>
                <a:gd name="connsiteY2" fmla="*/ 0 h 546754"/>
                <a:gd name="connsiteX3" fmla="*/ 876693 w 876693"/>
                <a:gd name="connsiteY3" fmla="*/ 546754 h 546754"/>
              </a:gdLst>
              <a:ahLst/>
              <a:cxnLst>
                <a:cxn ang="0">
                  <a:pos x="connsiteX0" y="connsiteY0"/>
                </a:cxn>
                <a:cxn ang="0">
                  <a:pos x="connsiteX1" y="connsiteY1"/>
                </a:cxn>
                <a:cxn ang="0">
                  <a:pos x="connsiteX2" y="connsiteY2"/>
                </a:cxn>
                <a:cxn ang="0">
                  <a:pos x="connsiteX3" y="connsiteY3"/>
                </a:cxn>
              </a:cxnLst>
              <a:rect l="l" t="t" r="r" b="b"/>
              <a:pathLst>
                <a:path w="876693" h="546754">
                  <a:moveTo>
                    <a:pt x="0" y="518474"/>
                  </a:moveTo>
                  <a:lnTo>
                    <a:pt x="0" y="0"/>
                  </a:lnTo>
                  <a:lnTo>
                    <a:pt x="876693" y="0"/>
                  </a:lnTo>
                  <a:lnTo>
                    <a:pt x="876693" y="546754"/>
                  </a:lnTo>
                </a:path>
              </a:pathLst>
            </a:custGeom>
            <a:solidFill>
              <a:schemeClr val="bg1"/>
            </a:solidFill>
            <a:ln w="5715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2" name="TextBox 31"/>
            <p:cNvSpPr txBox="1"/>
            <p:nvPr/>
          </p:nvSpPr>
          <p:spPr>
            <a:xfrm>
              <a:off x="4276179" y="3218075"/>
              <a:ext cx="1126504" cy="246221"/>
            </a:xfrm>
            <a:prstGeom prst="rect">
              <a:avLst/>
            </a:prstGeom>
            <a:noFill/>
            <a:ln>
              <a:noFill/>
            </a:ln>
          </p:spPr>
          <p:txBody>
            <a:bodyPr wrap="square" rtlCol="0">
              <a:spAutoFit/>
            </a:bodyPr>
            <a:lstStyle/>
            <a:p>
              <a:r>
                <a:rPr lang="en-US" sz="1000" dirty="0" smtClean="0">
                  <a:latin typeface="Arial" panose="020B0604020202020204" pitchFamily="34" charset="0"/>
                  <a:cs typeface="Arial" panose="020B0604020202020204" pitchFamily="34" charset="0"/>
                </a:rPr>
                <a:t>Pump in 12 </a:t>
              </a:r>
              <a:r>
                <a:rPr lang="en-US" sz="1000" dirty="0" err="1" smtClean="0">
                  <a:latin typeface="Arial" panose="020B0604020202020204" pitchFamily="34" charset="0"/>
                  <a:cs typeface="Arial" panose="020B0604020202020204" pitchFamily="34" charset="0"/>
                </a:rPr>
                <a:t>oz</a:t>
              </a:r>
              <a:endParaRPr lang="en-US" sz="1000" dirty="0">
                <a:latin typeface="Arial" panose="020B0604020202020204" pitchFamily="34" charset="0"/>
                <a:cs typeface="Arial" panose="020B0604020202020204" pitchFamily="34" charset="0"/>
              </a:endParaRPr>
            </a:p>
          </p:txBody>
        </p:sp>
      </p:grpSp>
      <p:sp>
        <p:nvSpPr>
          <p:cNvPr id="5" name="TextBox 4"/>
          <p:cNvSpPr txBox="1"/>
          <p:nvPr/>
        </p:nvSpPr>
        <p:spPr>
          <a:xfrm>
            <a:off x="5220092" y="1214751"/>
            <a:ext cx="3454925" cy="830997"/>
          </a:xfrm>
          <a:prstGeom prst="rect">
            <a:avLst/>
          </a:prstGeom>
          <a:solidFill>
            <a:srgbClr val="FFEAA7"/>
          </a:solidFill>
        </p:spPr>
        <p:txBody>
          <a:bodyPr wrap="square" rtlCol="0">
            <a:spAutoFit/>
          </a:bodyPr>
          <a:lstStyle/>
          <a:p>
            <a:pPr algn="ctr"/>
            <a:r>
              <a:rPr lang="en-US" dirty="0" smtClean="0">
                <a:latin typeface="Comic Sans MS" panose="030F0702030302020204" pitchFamily="66" charset="0"/>
              </a:rPr>
              <a:t>What would happen if we added more air?</a:t>
            </a:r>
            <a:endParaRPr lang="en-US" dirty="0">
              <a:latin typeface="Comic Sans MS" panose="030F0702030302020204" pitchFamily="66" charset="0"/>
            </a:endParaRPr>
          </a:p>
        </p:txBody>
      </p:sp>
      <p:grpSp>
        <p:nvGrpSpPr>
          <p:cNvPr id="10" name="Group 9"/>
          <p:cNvGrpSpPr/>
          <p:nvPr/>
        </p:nvGrpSpPr>
        <p:grpSpPr>
          <a:xfrm>
            <a:off x="5275017" y="3588439"/>
            <a:ext cx="172014" cy="746393"/>
            <a:chOff x="5275017" y="3588439"/>
            <a:chExt cx="172014" cy="746393"/>
          </a:xfrm>
        </p:grpSpPr>
        <p:grpSp>
          <p:nvGrpSpPr>
            <p:cNvPr id="38" name="Group 37"/>
            <p:cNvGrpSpPr/>
            <p:nvPr/>
          </p:nvGrpSpPr>
          <p:grpSpPr>
            <a:xfrm>
              <a:off x="5275017" y="3804409"/>
              <a:ext cx="102031" cy="185741"/>
              <a:chOff x="1072451" y="1853998"/>
              <a:chExt cx="281677" cy="477956"/>
            </a:xfrm>
          </p:grpSpPr>
          <p:sp>
            <p:nvSpPr>
              <p:cNvPr id="39" name="Oval 38"/>
              <p:cNvSpPr/>
              <p:nvPr/>
            </p:nvSpPr>
            <p:spPr bwMode="auto">
              <a:xfrm>
                <a:off x="1072451" y="1853998"/>
                <a:ext cx="281677" cy="336933"/>
              </a:xfrm>
              <a:prstGeom prst="ellipse">
                <a:avLst/>
              </a:pr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0" name="Freeform 39"/>
              <p:cNvSpPr/>
              <p:nvPr/>
            </p:nvSpPr>
            <p:spPr bwMode="auto">
              <a:xfrm>
                <a:off x="1080463" y="2064232"/>
                <a:ext cx="259015" cy="267722"/>
              </a:xfrm>
              <a:custGeom>
                <a:avLst/>
                <a:gdLst>
                  <a:gd name="connsiteX0" fmla="*/ 0 w 273269"/>
                  <a:gd name="connsiteY0" fmla="*/ 8408 h 267722"/>
                  <a:gd name="connsiteX1" fmla="*/ 35736 w 273269"/>
                  <a:gd name="connsiteY1" fmla="*/ 90389 h 267722"/>
                  <a:gd name="connsiteX2" fmla="*/ 69369 w 273269"/>
                  <a:gd name="connsiteY2" fmla="*/ 168165 h 267722"/>
                  <a:gd name="connsiteX3" fmla="*/ 96696 w 273269"/>
                  <a:gd name="connsiteY3" fmla="*/ 229125 h 267722"/>
                  <a:gd name="connsiteX4" fmla="*/ 119818 w 273269"/>
                  <a:gd name="connsiteY4" fmla="*/ 266962 h 267722"/>
                  <a:gd name="connsiteX5" fmla="*/ 140839 w 273269"/>
                  <a:gd name="connsiteY5" fmla="*/ 250146 h 267722"/>
                  <a:gd name="connsiteX6" fmla="*/ 174472 w 273269"/>
                  <a:gd name="connsiteY6" fmla="*/ 199696 h 267722"/>
                  <a:gd name="connsiteX7" fmla="*/ 203901 w 273269"/>
                  <a:gd name="connsiteY7" fmla="*/ 142940 h 267722"/>
                  <a:gd name="connsiteX8" fmla="*/ 224922 w 273269"/>
                  <a:gd name="connsiteY8" fmla="*/ 103001 h 267722"/>
                  <a:gd name="connsiteX9" fmla="*/ 248045 w 273269"/>
                  <a:gd name="connsiteY9" fmla="*/ 54654 h 267722"/>
                  <a:gd name="connsiteX10" fmla="*/ 273269 w 273269"/>
                  <a:gd name="connsiteY10" fmla="*/ 0 h 2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69" h="267722">
                    <a:moveTo>
                      <a:pt x="0" y="8408"/>
                    </a:moveTo>
                    <a:lnTo>
                      <a:pt x="35736" y="90389"/>
                    </a:lnTo>
                    <a:cubicBezTo>
                      <a:pt x="47297" y="117015"/>
                      <a:pt x="59209" y="145042"/>
                      <a:pt x="69369" y="168165"/>
                    </a:cubicBezTo>
                    <a:cubicBezTo>
                      <a:pt x="79529" y="191288"/>
                      <a:pt x="88288" y="212659"/>
                      <a:pt x="96696" y="229125"/>
                    </a:cubicBezTo>
                    <a:cubicBezTo>
                      <a:pt x="105104" y="245591"/>
                      <a:pt x="112461" y="263459"/>
                      <a:pt x="119818" y="266962"/>
                    </a:cubicBezTo>
                    <a:cubicBezTo>
                      <a:pt x="127175" y="270465"/>
                      <a:pt x="131730" y="261357"/>
                      <a:pt x="140839" y="250146"/>
                    </a:cubicBezTo>
                    <a:cubicBezTo>
                      <a:pt x="149948" y="238935"/>
                      <a:pt x="163962" y="217564"/>
                      <a:pt x="174472" y="199696"/>
                    </a:cubicBezTo>
                    <a:cubicBezTo>
                      <a:pt x="184982" y="181828"/>
                      <a:pt x="195493" y="159056"/>
                      <a:pt x="203901" y="142940"/>
                    </a:cubicBezTo>
                    <a:cubicBezTo>
                      <a:pt x="212309" y="126824"/>
                      <a:pt x="217565" y="117715"/>
                      <a:pt x="224922" y="103001"/>
                    </a:cubicBezTo>
                    <a:cubicBezTo>
                      <a:pt x="232279" y="88287"/>
                      <a:pt x="239987" y="71821"/>
                      <a:pt x="248045" y="54654"/>
                    </a:cubicBezTo>
                    <a:cubicBezTo>
                      <a:pt x="256103" y="37487"/>
                      <a:pt x="264686" y="18743"/>
                      <a:pt x="273269" y="0"/>
                    </a:cubicBezTo>
                  </a:path>
                </a:pathLst>
              </a:cu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1" name="Freeform 40"/>
              <p:cNvSpPr/>
              <p:nvPr/>
            </p:nvSpPr>
            <p:spPr>
              <a:xfrm rot="780000" flipV="1">
                <a:off x="1110801" y="1931269"/>
                <a:ext cx="45719" cy="182049"/>
              </a:xfrm>
              <a:custGeom>
                <a:avLst/>
                <a:gdLst>
                  <a:gd name="connsiteX0" fmla="*/ 159446 w 159446"/>
                  <a:gd name="connsiteY0" fmla="*/ 0 h 331774"/>
                  <a:gd name="connsiteX1" fmla="*/ 62342 w 159446"/>
                  <a:gd name="connsiteY1" fmla="*/ 99128 h 331774"/>
                  <a:gd name="connsiteX2" fmla="*/ 7720 w 159446"/>
                  <a:gd name="connsiteY2" fmla="*/ 222531 h 331774"/>
                  <a:gd name="connsiteX3" fmla="*/ 1651 w 159446"/>
                  <a:gd name="connsiteY3" fmla="*/ 331774 h 331774"/>
                </a:gdLst>
                <a:ahLst/>
                <a:cxnLst>
                  <a:cxn ang="0">
                    <a:pos x="connsiteX0" y="connsiteY0"/>
                  </a:cxn>
                  <a:cxn ang="0">
                    <a:pos x="connsiteX1" y="connsiteY1"/>
                  </a:cxn>
                  <a:cxn ang="0">
                    <a:pos x="connsiteX2" y="connsiteY2"/>
                  </a:cxn>
                  <a:cxn ang="0">
                    <a:pos x="connsiteX3" y="connsiteY3"/>
                  </a:cxn>
                </a:cxnLst>
                <a:rect l="l" t="t" r="r" b="b"/>
                <a:pathLst>
                  <a:path w="159446" h="331774">
                    <a:moveTo>
                      <a:pt x="159446" y="0"/>
                    </a:moveTo>
                    <a:cubicBezTo>
                      <a:pt x="123538" y="31020"/>
                      <a:pt x="87630" y="62040"/>
                      <a:pt x="62342" y="99128"/>
                    </a:cubicBezTo>
                    <a:cubicBezTo>
                      <a:pt x="37054" y="136216"/>
                      <a:pt x="17835" y="183757"/>
                      <a:pt x="7720" y="222531"/>
                    </a:cubicBezTo>
                    <a:cubicBezTo>
                      <a:pt x="-2395" y="261305"/>
                      <a:pt x="-372" y="296539"/>
                      <a:pt x="1651" y="331774"/>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2" name="Freeform 41"/>
              <p:cNvSpPr/>
              <p:nvPr/>
            </p:nvSpPr>
            <p:spPr>
              <a:xfrm flipV="1">
                <a:off x="1252091" y="2110226"/>
                <a:ext cx="33520" cy="40523"/>
              </a:xfrm>
              <a:custGeom>
                <a:avLst/>
                <a:gdLst>
                  <a:gd name="connsiteX0" fmla="*/ 0 w 62714"/>
                  <a:gd name="connsiteY0" fmla="*/ 0 h 64736"/>
                  <a:gd name="connsiteX1" fmla="*/ 40461 w 62714"/>
                  <a:gd name="connsiteY1" fmla="*/ 30345 h 64736"/>
                  <a:gd name="connsiteX2" fmla="*/ 62714 w 62714"/>
                  <a:gd name="connsiteY2" fmla="*/ 64736 h 64736"/>
                </a:gdLst>
                <a:ahLst/>
                <a:cxnLst>
                  <a:cxn ang="0">
                    <a:pos x="connsiteX0" y="connsiteY0"/>
                  </a:cxn>
                  <a:cxn ang="0">
                    <a:pos x="connsiteX1" y="connsiteY1"/>
                  </a:cxn>
                  <a:cxn ang="0">
                    <a:pos x="connsiteX2" y="connsiteY2"/>
                  </a:cxn>
                </a:cxnLst>
                <a:rect l="l" t="t" r="r" b="b"/>
                <a:pathLst>
                  <a:path w="62714" h="64736">
                    <a:moveTo>
                      <a:pt x="0" y="0"/>
                    </a:moveTo>
                    <a:cubicBezTo>
                      <a:pt x="15004" y="9778"/>
                      <a:pt x="30009" y="19556"/>
                      <a:pt x="40461" y="30345"/>
                    </a:cubicBezTo>
                    <a:cubicBezTo>
                      <a:pt x="50913" y="41134"/>
                      <a:pt x="56813" y="52935"/>
                      <a:pt x="62714" y="64736"/>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43" name="Group 42"/>
            <p:cNvGrpSpPr/>
            <p:nvPr/>
          </p:nvGrpSpPr>
          <p:grpSpPr>
            <a:xfrm>
              <a:off x="5345000" y="3588439"/>
              <a:ext cx="102031" cy="185741"/>
              <a:chOff x="1072451" y="1853998"/>
              <a:chExt cx="281677" cy="477956"/>
            </a:xfrm>
          </p:grpSpPr>
          <p:sp>
            <p:nvSpPr>
              <p:cNvPr id="44" name="Oval 43"/>
              <p:cNvSpPr/>
              <p:nvPr/>
            </p:nvSpPr>
            <p:spPr bwMode="auto">
              <a:xfrm>
                <a:off x="1072451" y="1853998"/>
                <a:ext cx="281677" cy="336933"/>
              </a:xfrm>
              <a:prstGeom prst="ellipse">
                <a:avLst/>
              </a:pr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5" name="Freeform 44"/>
              <p:cNvSpPr/>
              <p:nvPr/>
            </p:nvSpPr>
            <p:spPr bwMode="auto">
              <a:xfrm>
                <a:off x="1080463" y="2064232"/>
                <a:ext cx="259015" cy="267722"/>
              </a:xfrm>
              <a:custGeom>
                <a:avLst/>
                <a:gdLst>
                  <a:gd name="connsiteX0" fmla="*/ 0 w 273269"/>
                  <a:gd name="connsiteY0" fmla="*/ 8408 h 267722"/>
                  <a:gd name="connsiteX1" fmla="*/ 35736 w 273269"/>
                  <a:gd name="connsiteY1" fmla="*/ 90389 h 267722"/>
                  <a:gd name="connsiteX2" fmla="*/ 69369 w 273269"/>
                  <a:gd name="connsiteY2" fmla="*/ 168165 h 267722"/>
                  <a:gd name="connsiteX3" fmla="*/ 96696 w 273269"/>
                  <a:gd name="connsiteY3" fmla="*/ 229125 h 267722"/>
                  <a:gd name="connsiteX4" fmla="*/ 119818 w 273269"/>
                  <a:gd name="connsiteY4" fmla="*/ 266962 h 267722"/>
                  <a:gd name="connsiteX5" fmla="*/ 140839 w 273269"/>
                  <a:gd name="connsiteY5" fmla="*/ 250146 h 267722"/>
                  <a:gd name="connsiteX6" fmla="*/ 174472 w 273269"/>
                  <a:gd name="connsiteY6" fmla="*/ 199696 h 267722"/>
                  <a:gd name="connsiteX7" fmla="*/ 203901 w 273269"/>
                  <a:gd name="connsiteY7" fmla="*/ 142940 h 267722"/>
                  <a:gd name="connsiteX8" fmla="*/ 224922 w 273269"/>
                  <a:gd name="connsiteY8" fmla="*/ 103001 h 267722"/>
                  <a:gd name="connsiteX9" fmla="*/ 248045 w 273269"/>
                  <a:gd name="connsiteY9" fmla="*/ 54654 h 267722"/>
                  <a:gd name="connsiteX10" fmla="*/ 273269 w 273269"/>
                  <a:gd name="connsiteY10" fmla="*/ 0 h 2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69" h="267722">
                    <a:moveTo>
                      <a:pt x="0" y="8408"/>
                    </a:moveTo>
                    <a:lnTo>
                      <a:pt x="35736" y="90389"/>
                    </a:lnTo>
                    <a:cubicBezTo>
                      <a:pt x="47297" y="117015"/>
                      <a:pt x="59209" y="145042"/>
                      <a:pt x="69369" y="168165"/>
                    </a:cubicBezTo>
                    <a:cubicBezTo>
                      <a:pt x="79529" y="191288"/>
                      <a:pt x="88288" y="212659"/>
                      <a:pt x="96696" y="229125"/>
                    </a:cubicBezTo>
                    <a:cubicBezTo>
                      <a:pt x="105104" y="245591"/>
                      <a:pt x="112461" y="263459"/>
                      <a:pt x="119818" y="266962"/>
                    </a:cubicBezTo>
                    <a:cubicBezTo>
                      <a:pt x="127175" y="270465"/>
                      <a:pt x="131730" y="261357"/>
                      <a:pt x="140839" y="250146"/>
                    </a:cubicBezTo>
                    <a:cubicBezTo>
                      <a:pt x="149948" y="238935"/>
                      <a:pt x="163962" y="217564"/>
                      <a:pt x="174472" y="199696"/>
                    </a:cubicBezTo>
                    <a:cubicBezTo>
                      <a:pt x="184982" y="181828"/>
                      <a:pt x="195493" y="159056"/>
                      <a:pt x="203901" y="142940"/>
                    </a:cubicBezTo>
                    <a:cubicBezTo>
                      <a:pt x="212309" y="126824"/>
                      <a:pt x="217565" y="117715"/>
                      <a:pt x="224922" y="103001"/>
                    </a:cubicBezTo>
                    <a:cubicBezTo>
                      <a:pt x="232279" y="88287"/>
                      <a:pt x="239987" y="71821"/>
                      <a:pt x="248045" y="54654"/>
                    </a:cubicBezTo>
                    <a:cubicBezTo>
                      <a:pt x="256103" y="37487"/>
                      <a:pt x="264686" y="18743"/>
                      <a:pt x="273269" y="0"/>
                    </a:cubicBezTo>
                  </a:path>
                </a:pathLst>
              </a:cu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6" name="Freeform 45"/>
              <p:cNvSpPr/>
              <p:nvPr/>
            </p:nvSpPr>
            <p:spPr>
              <a:xfrm rot="780000" flipV="1">
                <a:off x="1110801" y="1931269"/>
                <a:ext cx="45719" cy="182049"/>
              </a:xfrm>
              <a:custGeom>
                <a:avLst/>
                <a:gdLst>
                  <a:gd name="connsiteX0" fmla="*/ 159446 w 159446"/>
                  <a:gd name="connsiteY0" fmla="*/ 0 h 331774"/>
                  <a:gd name="connsiteX1" fmla="*/ 62342 w 159446"/>
                  <a:gd name="connsiteY1" fmla="*/ 99128 h 331774"/>
                  <a:gd name="connsiteX2" fmla="*/ 7720 w 159446"/>
                  <a:gd name="connsiteY2" fmla="*/ 222531 h 331774"/>
                  <a:gd name="connsiteX3" fmla="*/ 1651 w 159446"/>
                  <a:gd name="connsiteY3" fmla="*/ 331774 h 331774"/>
                </a:gdLst>
                <a:ahLst/>
                <a:cxnLst>
                  <a:cxn ang="0">
                    <a:pos x="connsiteX0" y="connsiteY0"/>
                  </a:cxn>
                  <a:cxn ang="0">
                    <a:pos x="connsiteX1" y="connsiteY1"/>
                  </a:cxn>
                  <a:cxn ang="0">
                    <a:pos x="connsiteX2" y="connsiteY2"/>
                  </a:cxn>
                  <a:cxn ang="0">
                    <a:pos x="connsiteX3" y="connsiteY3"/>
                  </a:cxn>
                </a:cxnLst>
                <a:rect l="l" t="t" r="r" b="b"/>
                <a:pathLst>
                  <a:path w="159446" h="331774">
                    <a:moveTo>
                      <a:pt x="159446" y="0"/>
                    </a:moveTo>
                    <a:cubicBezTo>
                      <a:pt x="123538" y="31020"/>
                      <a:pt x="87630" y="62040"/>
                      <a:pt x="62342" y="99128"/>
                    </a:cubicBezTo>
                    <a:cubicBezTo>
                      <a:pt x="37054" y="136216"/>
                      <a:pt x="17835" y="183757"/>
                      <a:pt x="7720" y="222531"/>
                    </a:cubicBezTo>
                    <a:cubicBezTo>
                      <a:pt x="-2395" y="261305"/>
                      <a:pt x="-372" y="296539"/>
                      <a:pt x="1651" y="331774"/>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Freeform 46"/>
              <p:cNvSpPr/>
              <p:nvPr/>
            </p:nvSpPr>
            <p:spPr>
              <a:xfrm flipV="1">
                <a:off x="1252091" y="2110226"/>
                <a:ext cx="33520" cy="40523"/>
              </a:xfrm>
              <a:custGeom>
                <a:avLst/>
                <a:gdLst>
                  <a:gd name="connsiteX0" fmla="*/ 0 w 62714"/>
                  <a:gd name="connsiteY0" fmla="*/ 0 h 64736"/>
                  <a:gd name="connsiteX1" fmla="*/ 40461 w 62714"/>
                  <a:gd name="connsiteY1" fmla="*/ 30345 h 64736"/>
                  <a:gd name="connsiteX2" fmla="*/ 62714 w 62714"/>
                  <a:gd name="connsiteY2" fmla="*/ 64736 h 64736"/>
                </a:gdLst>
                <a:ahLst/>
                <a:cxnLst>
                  <a:cxn ang="0">
                    <a:pos x="connsiteX0" y="connsiteY0"/>
                  </a:cxn>
                  <a:cxn ang="0">
                    <a:pos x="connsiteX1" y="connsiteY1"/>
                  </a:cxn>
                  <a:cxn ang="0">
                    <a:pos x="connsiteX2" y="connsiteY2"/>
                  </a:cxn>
                </a:cxnLst>
                <a:rect l="l" t="t" r="r" b="b"/>
                <a:pathLst>
                  <a:path w="62714" h="64736">
                    <a:moveTo>
                      <a:pt x="0" y="0"/>
                    </a:moveTo>
                    <a:cubicBezTo>
                      <a:pt x="15004" y="9778"/>
                      <a:pt x="30009" y="19556"/>
                      <a:pt x="40461" y="30345"/>
                    </a:cubicBezTo>
                    <a:cubicBezTo>
                      <a:pt x="50913" y="41134"/>
                      <a:pt x="56813" y="52935"/>
                      <a:pt x="62714" y="64736"/>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48" name="Group 47"/>
            <p:cNvGrpSpPr/>
            <p:nvPr/>
          </p:nvGrpSpPr>
          <p:grpSpPr>
            <a:xfrm>
              <a:off x="5299292" y="4149091"/>
              <a:ext cx="102031" cy="185741"/>
              <a:chOff x="1072451" y="1853998"/>
              <a:chExt cx="281677" cy="477956"/>
            </a:xfrm>
          </p:grpSpPr>
          <p:sp>
            <p:nvSpPr>
              <p:cNvPr id="49" name="Oval 48"/>
              <p:cNvSpPr/>
              <p:nvPr/>
            </p:nvSpPr>
            <p:spPr bwMode="auto">
              <a:xfrm>
                <a:off x="1072451" y="1853998"/>
                <a:ext cx="281677" cy="336933"/>
              </a:xfrm>
              <a:prstGeom prst="ellipse">
                <a:avLst/>
              </a:pr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0" name="Freeform 49"/>
              <p:cNvSpPr/>
              <p:nvPr/>
            </p:nvSpPr>
            <p:spPr bwMode="auto">
              <a:xfrm>
                <a:off x="1080463" y="2064232"/>
                <a:ext cx="259015" cy="267722"/>
              </a:xfrm>
              <a:custGeom>
                <a:avLst/>
                <a:gdLst>
                  <a:gd name="connsiteX0" fmla="*/ 0 w 273269"/>
                  <a:gd name="connsiteY0" fmla="*/ 8408 h 267722"/>
                  <a:gd name="connsiteX1" fmla="*/ 35736 w 273269"/>
                  <a:gd name="connsiteY1" fmla="*/ 90389 h 267722"/>
                  <a:gd name="connsiteX2" fmla="*/ 69369 w 273269"/>
                  <a:gd name="connsiteY2" fmla="*/ 168165 h 267722"/>
                  <a:gd name="connsiteX3" fmla="*/ 96696 w 273269"/>
                  <a:gd name="connsiteY3" fmla="*/ 229125 h 267722"/>
                  <a:gd name="connsiteX4" fmla="*/ 119818 w 273269"/>
                  <a:gd name="connsiteY4" fmla="*/ 266962 h 267722"/>
                  <a:gd name="connsiteX5" fmla="*/ 140839 w 273269"/>
                  <a:gd name="connsiteY5" fmla="*/ 250146 h 267722"/>
                  <a:gd name="connsiteX6" fmla="*/ 174472 w 273269"/>
                  <a:gd name="connsiteY6" fmla="*/ 199696 h 267722"/>
                  <a:gd name="connsiteX7" fmla="*/ 203901 w 273269"/>
                  <a:gd name="connsiteY7" fmla="*/ 142940 h 267722"/>
                  <a:gd name="connsiteX8" fmla="*/ 224922 w 273269"/>
                  <a:gd name="connsiteY8" fmla="*/ 103001 h 267722"/>
                  <a:gd name="connsiteX9" fmla="*/ 248045 w 273269"/>
                  <a:gd name="connsiteY9" fmla="*/ 54654 h 267722"/>
                  <a:gd name="connsiteX10" fmla="*/ 273269 w 273269"/>
                  <a:gd name="connsiteY10" fmla="*/ 0 h 2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69" h="267722">
                    <a:moveTo>
                      <a:pt x="0" y="8408"/>
                    </a:moveTo>
                    <a:lnTo>
                      <a:pt x="35736" y="90389"/>
                    </a:lnTo>
                    <a:cubicBezTo>
                      <a:pt x="47297" y="117015"/>
                      <a:pt x="59209" y="145042"/>
                      <a:pt x="69369" y="168165"/>
                    </a:cubicBezTo>
                    <a:cubicBezTo>
                      <a:pt x="79529" y="191288"/>
                      <a:pt x="88288" y="212659"/>
                      <a:pt x="96696" y="229125"/>
                    </a:cubicBezTo>
                    <a:cubicBezTo>
                      <a:pt x="105104" y="245591"/>
                      <a:pt x="112461" y="263459"/>
                      <a:pt x="119818" y="266962"/>
                    </a:cubicBezTo>
                    <a:cubicBezTo>
                      <a:pt x="127175" y="270465"/>
                      <a:pt x="131730" y="261357"/>
                      <a:pt x="140839" y="250146"/>
                    </a:cubicBezTo>
                    <a:cubicBezTo>
                      <a:pt x="149948" y="238935"/>
                      <a:pt x="163962" y="217564"/>
                      <a:pt x="174472" y="199696"/>
                    </a:cubicBezTo>
                    <a:cubicBezTo>
                      <a:pt x="184982" y="181828"/>
                      <a:pt x="195493" y="159056"/>
                      <a:pt x="203901" y="142940"/>
                    </a:cubicBezTo>
                    <a:cubicBezTo>
                      <a:pt x="212309" y="126824"/>
                      <a:pt x="217565" y="117715"/>
                      <a:pt x="224922" y="103001"/>
                    </a:cubicBezTo>
                    <a:cubicBezTo>
                      <a:pt x="232279" y="88287"/>
                      <a:pt x="239987" y="71821"/>
                      <a:pt x="248045" y="54654"/>
                    </a:cubicBezTo>
                    <a:cubicBezTo>
                      <a:pt x="256103" y="37487"/>
                      <a:pt x="264686" y="18743"/>
                      <a:pt x="273269" y="0"/>
                    </a:cubicBezTo>
                  </a:path>
                </a:pathLst>
              </a:cu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1" name="Freeform 50"/>
              <p:cNvSpPr/>
              <p:nvPr/>
            </p:nvSpPr>
            <p:spPr>
              <a:xfrm rot="780000" flipV="1">
                <a:off x="1110801" y="1931269"/>
                <a:ext cx="45719" cy="182049"/>
              </a:xfrm>
              <a:custGeom>
                <a:avLst/>
                <a:gdLst>
                  <a:gd name="connsiteX0" fmla="*/ 159446 w 159446"/>
                  <a:gd name="connsiteY0" fmla="*/ 0 h 331774"/>
                  <a:gd name="connsiteX1" fmla="*/ 62342 w 159446"/>
                  <a:gd name="connsiteY1" fmla="*/ 99128 h 331774"/>
                  <a:gd name="connsiteX2" fmla="*/ 7720 w 159446"/>
                  <a:gd name="connsiteY2" fmla="*/ 222531 h 331774"/>
                  <a:gd name="connsiteX3" fmla="*/ 1651 w 159446"/>
                  <a:gd name="connsiteY3" fmla="*/ 331774 h 331774"/>
                </a:gdLst>
                <a:ahLst/>
                <a:cxnLst>
                  <a:cxn ang="0">
                    <a:pos x="connsiteX0" y="connsiteY0"/>
                  </a:cxn>
                  <a:cxn ang="0">
                    <a:pos x="connsiteX1" y="connsiteY1"/>
                  </a:cxn>
                  <a:cxn ang="0">
                    <a:pos x="connsiteX2" y="connsiteY2"/>
                  </a:cxn>
                  <a:cxn ang="0">
                    <a:pos x="connsiteX3" y="connsiteY3"/>
                  </a:cxn>
                </a:cxnLst>
                <a:rect l="l" t="t" r="r" b="b"/>
                <a:pathLst>
                  <a:path w="159446" h="331774">
                    <a:moveTo>
                      <a:pt x="159446" y="0"/>
                    </a:moveTo>
                    <a:cubicBezTo>
                      <a:pt x="123538" y="31020"/>
                      <a:pt x="87630" y="62040"/>
                      <a:pt x="62342" y="99128"/>
                    </a:cubicBezTo>
                    <a:cubicBezTo>
                      <a:pt x="37054" y="136216"/>
                      <a:pt x="17835" y="183757"/>
                      <a:pt x="7720" y="222531"/>
                    </a:cubicBezTo>
                    <a:cubicBezTo>
                      <a:pt x="-2395" y="261305"/>
                      <a:pt x="-372" y="296539"/>
                      <a:pt x="1651" y="331774"/>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2" name="Freeform 51"/>
              <p:cNvSpPr/>
              <p:nvPr/>
            </p:nvSpPr>
            <p:spPr>
              <a:xfrm flipV="1">
                <a:off x="1252091" y="2110226"/>
                <a:ext cx="33520" cy="40523"/>
              </a:xfrm>
              <a:custGeom>
                <a:avLst/>
                <a:gdLst>
                  <a:gd name="connsiteX0" fmla="*/ 0 w 62714"/>
                  <a:gd name="connsiteY0" fmla="*/ 0 h 64736"/>
                  <a:gd name="connsiteX1" fmla="*/ 40461 w 62714"/>
                  <a:gd name="connsiteY1" fmla="*/ 30345 h 64736"/>
                  <a:gd name="connsiteX2" fmla="*/ 62714 w 62714"/>
                  <a:gd name="connsiteY2" fmla="*/ 64736 h 64736"/>
                </a:gdLst>
                <a:ahLst/>
                <a:cxnLst>
                  <a:cxn ang="0">
                    <a:pos x="connsiteX0" y="connsiteY0"/>
                  </a:cxn>
                  <a:cxn ang="0">
                    <a:pos x="connsiteX1" y="connsiteY1"/>
                  </a:cxn>
                  <a:cxn ang="0">
                    <a:pos x="connsiteX2" y="connsiteY2"/>
                  </a:cxn>
                </a:cxnLst>
                <a:rect l="l" t="t" r="r" b="b"/>
                <a:pathLst>
                  <a:path w="62714" h="64736">
                    <a:moveTo>
                      <a:pt x="0" y="0"/>
                    </a:moveTo>
                    <a:cubicBezTo>
                      <a:pt x="15004" y="9778"/>
                      <a:pt x="30009" y="19556"/>
                      <a:pt x="40461" y="30345"/>
                    </a:cubicBezTo>
                    <a:cubicBezTo>
                      <a:pt x="50913" y="41134"/>
                      <a:pt x="56813" y="52935"/>
                      <a:pt x="62714" y="64736"/>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grpSp>
        <p:nvGrpSpPr>
          <p:cNvPr id="9" name="Group 8"/>
          <p:cNvGrpSpPr/>
          <p:nvPr/>
        </p:nvGrpSpPr>
        <p:grpSpPr>
          <a:xfrm>
            <a:off x="5147148" y="4375215"/>
            <a:ext cx="144974" cy="461594"/>
            <a:chOff x="5147148" y="4375215"/>
            <a:chExt cx="144974" cy="461594"/>
          </a:xfrm>
        </p:grpSpPr>
        <p:grpSp>
          <p:nvGrpSpPr>
            <p:cNvPr id="8" name="Group 7"/>
            <p:cNvGrpSpPr/>
            <p:nvPr/>
          </p:nvGrpSpPr>
          <p:grpSpPr>
            <a:xfrm>
              <a:off x="5190091" y="4651068"/>
              <a:ext cx="102031" cy="185741"/>
              <a:chOff x="1072451" y="1853998"/>
              <a:chExt cx="281677" cy="477956"/>
            </a:xfrm>
          </p:grpSpPr>
          <p:sp>
            <p:nvSpPr>
              <p:cNvPr id="6" name="Oval 5"/>
              <p:cNvSpPr/>
              <p:nvPr/>
            </p:nvSpPr>
            <p:spPr bwMode="auto">
              <a:xfrm>
                <a:off x="1072451" y="1853998"/>
                <a:ext cx="281677" cy="336933"/>
              </a:xfrm>
              <a:prstGeom prst="ellipse">
                <a:avLst/>
              </a:pr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Freeform 6"/>
              <p:cNvSpPr/>
              <p:nvPr/>
            </p:nvSpPr>
            <p:spPr bwMode="auto">
              <a:xfrm>
                <a:off x="1080463" y="2064232"/>
                <a:ext cx="259015" cy="267722"/>
              </a:xfrm>
              <a:custGeom>
                <a:avLst/>
                <a:gdLst>
                  <a:gd name="connsiteX0" fmla="*/ 0 w 273269"/>
                  <a:gd name="connsiteY0" fmla="*/ 8408 h 267722"/>
                  <a:gd name="connsiteX1" fmla="*/ 35736 w 273269"/>
                  <a:gd name="connsiteY1" fmla="*/ 90389 h 267722"/>
                  <a:gd name="connsiteX2" fmla="*/ 69369 w 273269"/>
                  <a:gd name="connsiteY2" fmla="*/ 168165 h 267722"/>
                  <a:gd name="connsiteX3" fmla="*/ 96696 w 273269"/>
                  <a:gd name="connsiteY3" fmla="*/ 229125 h 267722"/>
                  <a:gd name="connsiteX4" fmla="*/ 119818 w 273269"/>
                  <a:gd name="connsiteY4" fmla="*/ 266962 h 267722"/>
                  <a:gd name="connsiteX5" fmla="*/ 140839 w 273269"/>
                  <a:gd name="connsiteY5" fmla="*/ 250146 h 267722"/>
                  <a:gd name="connsiteX6" fmla="*/ 174472 w 273269"/>
                  <a:gd name="connsiteY6" fmla="*/ 199696 h 267722"/>
                  <a:gd name="connsiteX7" fmla="*/ 203901 w 273269"/>
                  <a:gd name="connsiteY7" fmla="*/ 142940 h 267722"/>
                  <a:gd name="connsiteX8" fmla="*/ 224922 w 273269"/>
                  <a:gd name="connsiteY8" fmla="*/ 103001 h 267722"/>
                  <a:gd name="connsiteX9" fmla="*/ 248045 w 273269"/>
                  <a:gd name="connsiteY9" fmla="*/ 54654 h 267722"/>
                  <a:gd name="connsiteX10" fmla="*/ 273269 w 273269"/>
                  <a:gd name="connsiteY10" fmla="*/ 0 h 2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69" h="267722">
                    <a:moveTo>
                      <a:pt x="0" y="8408"/>
                    </a:moveTo>
                    <a:lnTo>
                      <a:pt x="35736" y="90389"/>
                    </a:lnTo>
                    <a:cubicBezTo>
                      <a:pt x="47297" y="117015"/>
                      <a:pt x="59209" y="145042"/>
                      <a:pt x="69369" y="168165"/>
                    </a:cubicBezTo>
                    <a:cubicBezTo>
                      <a:pt x="79529" y="191288"/>
                      <a:pt x="88288" y="212659"/>
                      <a:pt x="96696" y="229125"/>
                    </a:cubicBezTo>
                    <a:cubicBezTo>
                      <a:pt x="105104" y="245591"/>
                      <a:pt x="112461" y="263459"/>
                      <a:pt x="119818" y="266962"/>
                    </a:cubicBezTo>
                    <a:cubicBezTo>
                      <a:pt x="127175" y="270465"/>
                      <a:pt x="131730" y="261357"/>
                      <a:pt x="140839" y="250146"/>
                    </a:cubicBezTo>
                    <a:cubicBezTo>
                      <a:pt x="149948" y="238935"/>
                      <a:pt x="163962" y="217564"/>
                      <a:pt x="174472" y="199696"/>
                    </a:cubicBezTo>
                    <a:cubicBezTo>
                      <a:pt x="184982" y="181828"/>
                      <a:pt x="195493" y="159056"/>
                      <a:pt x="203901" y="142940"/>
                    </a:cubicBezTo>
                    <a:cubicBezTo>
                      <a:pt x="212309" y="126824"/>
                      <a:pt x="217565" y="117715"/>
                      <a:pt x="224922" y="103001"/>
                    </a:cubicBezTo>
                    <a:cubicBezTo>
                      <a:pt x="232279" y="88287"/>
                      <a:pt x="239987" y="71821"/>
                      <a:pt x="248045" y="54654"/>
                    </a:cubicBezTo>
                    <a:cubicBezTo>
                      <a:pt x="256103" y="37487"/>
                      <a:pt x="264686" y="18743"/>
                      <a:pt x="273269" y="0"/>
                    </a:cubicBezTo>
                  </a:path>
                </a:pathLst>
              </a:cu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7" name="Freeform 36"/>
              <p:cNvSpPr/>
              <p:nvPr/>
            </p:nvSpPr>
            <p:spPr>
              <a:xfrm rot="780000" flipV="1">
                <a:off x="1110801" y="1931269"/>
                <a:ext cx="45719" cy="182049"/>
              </a:xfrm>
              <a:custGeom>
                <a:avLst/>
                <a:gdLst>
                  <a:gd name="connsiteX0" fmla="*/ 159446 w 159446"/>
                  <a:gd name="connsiteY0" fmla="*/ 0 h 331774"/>
                  <a:gd name="connsiteX1" fmla="*/ 62342 w 159446"/>
                  <a:gd name="connsiteY1" fmla="*/ 99128 h 331774"/>
                  <a:gd name="connsiteX2" fmla="*/ 7720 w 159446"/>
                  <a:gd name="connsiteY2" fmla="*/ 222531 h 331774"/>
                  <a:gd name="connsiteX3" fmla="*/ 1651 w 159446"/>
                  <a:gd name="connsiteY3" fmla="*/ 331774 h 331774"/>
                </a:gdLst>
                <a:ahLst/>
                <a:cxnLst>
                  <a:cxn ang="0">
                    <a:pos x="connsiteX0" y="connsiteY0"/>
                  </a:cxn>
                  <a:cxn ang="0">
                    <a:pos x="connsiteX1" y="connsiteY1"/>
                  </a:cxn>
                  <a:cxn ang="0">
                    <a:pos x="connsiteX2" y="connsiteY2"/>
                  </a:cxn>
                  <a:cxn ang="0">
                    <a:pos x="connsiteX3" y="connsiteY3"/>
                  </a:cxn>
                </a:cxnLst>
                <a:rect l="l" t="t" r="r" b="b"/>
                <a:pathLst>
                  <a:path w="159446" h="331774">
                    <a:moveTo>
                      <a:pt x="159446" y="0"/>
                    </a:moveTo>
                    <a:cubicBezTo>
                      <a:pt x="123538" y="31020"/>
                      <a:pt x="87630" y="62040"/>
                      <a:pt x="62342" y="99128"/>
                    </a:cubicBezTo>
                    <a:cubicBezTo>
                      <a:pt x="37054" y="136216"/>
                      <a:pt x="17835" y="183757"/>
                      <a:pt x="7720" y="222531"/>
                    </a:cubicBezTo>
                    <a:cubicBezTo>
                      <a:pt x="-2395" y="261305"/>
                      <a:pt x="-372" y="296539"/>
                      <a:pt x="1651" y="331774"/>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6" name="Freeform 35"/>
              <p:cNvSpPr/>
              <p:nvPr/>
            </p:nvSpPr>
            <p:spPr>
              <a:xfrm flipV="1">
                <a:off x="1252091" y="2110226"/>
                <a:ext cx="33520" cy="40523"/>
              </a:xfrm>
              <a:custGeom>
                <a:avLst/>
                <a:gdLst>
                  <a:gd name="connsiteX0" fmla="*/ 0 w 62714"/>
                  <a:gd name="connsiteY0" fmla="*/ 0 h 64736"/>
                  <a:gd name="connsiteX1" fmla="*/ 40461 w 62714"/>
                  <a:gd name="connsiteY1" fmla="*/ 30345 h 64736"/>
                  <a:gd name="connsiteX2" fmla="*/ 62714 w 62714"/>
                  <a:gd name="connsiteY2" fmla="*/ 64736 h 64736"/>
                </a:gdLst>
                <a:ahLst/>
                <a:cxnLst>
                  <a:cxn ang="0">
                    <a:pos x="connsiteX0" y="connsiteY0"/>
                  </a:cxn>
                  <a:cxn ang="0">
                    <a:pos x="connsiteX1" y="connsiteY1"/>
                  </a:cxn>
                  <a:cxn ang="0">
                    <a:pos x="connsiteX2" y="connsiteY2"/>
                  </a:cxn>
                </a:cxnLst>
                <a:rect l="l" t="t" r="r" b="b"/>
                <a:pathLst>
                  <a:path w="62714" h="64736">
                    <a:moveTo>
                      <a:pt x="0" y="0"/>
                    </a:moveTo>
                    <a:cubicBezTo>
                      <a:pt x="15004" y="9778"/>
                      <a:pt x="30009" y="19556"/>
                      <a:pt x="40461" y="30345"/>
                    </a:cubicBezTo>
                    <a:cubicBezTo>
                      <a:pt x="50913" y="41134"/>
                      <a:pt x="56813" y="52935"/>
                      <a:pt x="62714" y="64736"/>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nvGrpSpPr>
            <p:cNvPr id="53" name="Group 52"/>
            <p:cNvGrpSpPr/>
            <p:nvPr/>
          </p:nvGrpSpPr>
          <p:grpSpPr>
            <a:xfrm>
              <a:off x="5147148" y="4375215"/>
              <a:ext cx="102031" cy="185741"/>
              <a:chOff x="1072451" y="1853998"/>
              <a:chExt cx="281677" cy="477956"/>
            </a:xfrm>
          </p:grpSpPr>
          <p:sp>
            <p:nvSpPr>
              <p:cNvPr id="54" name="Oval 53"/>
              <p:cNvSpPr/>
              <p:nvPr/>
            </p:nvSpPr>
            <p:spPr bwMode="auto">
              <a:xfrm>
                <a:off x="1072451" y="1853998"/>
                <a:ext cx="281677" cy="336933"/>
              </a:xfrm>
              <a:prstGeom prst="ellipse">
                <a:avLst/>
              </a:pr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5" name="Freeform 54"/>
              <p:cNvSpPr/>
              <p:nvPr/>
            </p:nvSpPr>
            <p:spPr bwMode="auto">
              <a:xfrm>
                <a:off x="1080463" y="2064232"/>
                <a:ext cx="259015" cy="267722"/>
              </a:xfrm>
              <a:custGeom>
                <a:avLst/>
                <a:gdLst>
                  <a:gd name="connsiteX0" fmla="*/ 0 w 273269"/>
                  <a:gd name="connsiteY0" fmla="*/ 8408 h 267722"/>
                  <a:gd name="connsiteX1" fmla="*/ 35736 w 273269"/>
                  <a:gd name="connsiteY1" fmla="*/ 90389 h 267722"/>
                  <a:gd name="connsiteX2" fmla="*/ 69369 w 273269"/>
                  <a:gd name="connsiteY2" fmla="*/ 168165 h 267722"/>
                  <a:gd name="connsiteX3" fmla="*/ 96696 w 273269"/>
                  <a:gd name="connsiteY3" fmla="*/ 229125 h 267722"/>
                  <a:gd name="connsiteX4" fmla="*/ 119818 w 273269"/>
                  <a:gd name="connsiteY4" fmla="*/ 266962 h 267722"/>
                  <a:gd name="connsiteX5" fmla="*/ 140839 w 273269"/>
                  <a:gd name="connsiteY5" fmla="*/ 250146 h 267722"/>
                  <a:gd name="connsiteX6" fmla="*/ 174472 w 273269"/>
                  <a:gd name="connsiteY6" fmla="*/ 199696 h 267722"/>
                  <a:gd name="connsiteX7" fmla="*/ 203901 w 273269"/>
                  <a:gd name="connsiteY7" fmla="*/ 142940 h 267722"/>
                  <a:gd name="connsiteX8" fmla="*/ 224922 w 273269"/>
                  <a:gd name="connsiteY8" fmla="*/ 103001 h 267722"/>
                  <a:gd name="connsiteX9" fmla="*/ 248045 w 273269"/>
                  <a:gd name="connsiteY9" fmla="*/ 54654 h 267722"/>
                  <a:gd name="connsiteX10" fmla="*/ 273269 w 273269"/>
                  <a:gd name="connsiteY10" fmla="*/ 0 h 26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69" h="267722">
                    <a:moveTo>
                      <a:pt x="0" y="8408"/>
                    </a:moveTo>
                    <a:lnTo>
                      <a:pt x="35736" y="90389"/>
                    </a:lnTo>
                    <a:cubicBezTo>
                      <a:pt x="47297" y="117015"/>
                      <a:pt x="59209" y="145042"/>
                      <a:pt x="69369" y="168165"/>
                    </a:cubicBezTo>
                    <a:cubicBezTo>
                      <a:pt x="79529" y="191288"/>
                      <a:pt x="88288" y="212659"/>
                      <a:pt x="96696" y="229125"/>
                    </a:cubicBezTo>
                    <a:cubicBezTo>
                      <a:pt x="105104" y="245591"/>
                      <a:pt x="112461" y="263459"/>
                      <a:pt x="119818" y="266962"/>
                    </a:cubicBezTo>
                    <a:cubicBezTo>
                      <a:pt x="127175" y="270465"/>
                      <a:pt x="131730" y="261357"/>
                      <a:pt x="140839" y="250146"/>
                    </a:cubicBezTo>
                    <a:cubicBezTo>
                      <a:pt x="149948" y="238935"/>
                      <a:pt x="163962" y="217564"/>
                      <a:pt x="174472" y="199696"/>
                    </a:cubicBezTo>
                    <a:cubicBezTo>
                      <a:pt x="184982" y="181828"/>
                      <a:pt x="195493" y="159056"/>
                      <a:pt x="203901" y="142940"/>
                    </a:cubicBezTo>
                    <a:cubicBezTo>
                      <a:pt x="212309" y="126824"/>
                      <a:pt x="217565" y="117715"/>
                      <a:pt x="224922" y="103001"/>
                    </a:cubicBezTo>
                    <a:cubicBezTo>
                      <a:pt x="232279" y="88287"/>
                      <a:pt x="239987" y="71821"/>
                      <a:pt x="248045" y="54654"/>
                    </a:cubicBezTo>
                    <a:cubicBezTo>
                      <a:pt x="256103" y="37487"/>
                      <a:pt x="264686" y="18743"/>
                      <a:pt x="273269" y="0"/>
                    </a:cubicBezTo>
                  </a:path>
                </a:pathLst>
              </a:custGeom>
              <a:solidFill>
                <a:schemeClr val="bg1"/>
              </a:solidFill>
              <a:ln w="63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6" name="Freeform 55"/>
              <p:cNvSpPr/>
              <p:nvPr/>
            </p:nvSpPr>
            <p:spPr>
              <a:xfrm rot="780000" flipV="1">
                <a:off x="1110801" y="1931269"/>
                <a:ext cx="45719" cy="182049"/>
              </a:xfrm>
              <a:custGeom>
                <a:avLst/>
                <a:gdLst>
                  <a:gd name="connsiteX0" fmla="*/ 159446 w 159446"/>
                  <a:gd name="connsiteY0" fmla="*/ 0 h 331774"/>
                  <a:gd name="connsiteX1" fmla="*/ 62342 w 159446"/>
                  <a:gd name="connsiteY1" fmla="*/ 99128 h 331774"/>
                  <a:gd name="connsiteX2" fmla="*/ 7720 w 159446"/>
                  <a:gd name="connsiteY2" fmla="*/ 222531 h 331774"/>
                  <a:gd name="connsiteX3" fmla="*/ 1651 w 159446"/>
                  <a:gd name="connsiteY3" fmla="*/ 331774 h 331774"/>
                </a:gdLst>
                <a:ahLst/>
                <a:cxnLst>
                  <a:cxn ang="0">
                    <a:pos x="connsiteX0" y="connsiteY0"/>
                  </a:cxn>
                  <a:cxn ang="0">
                    <a:pos x="connsiteX1" y="connsiteY1"/>
                  </a:cxn>
                  <a:cxn ang="0">
                    <a:pos x="connsiteX2" y="connsiteY2"/>
                  </a:cxn>
                  <a:cxn ang="0">
                    <a:pos x="connsiteX3" y="connsiteY3"/>
                  </a:cxn>
                </a:cxnLst>
                <a:rect l="l" t="t" r="r" b="b"/>
                <a:pathLst>
                  <a:path w="159446" h="331774">
                    <a:moveTo>
                      <a:pt x="159446" y="0"/>
                    </a:moveTo>
                    <a:cubicBezTo>
                      <a:pt x="123538" y="31020"/>
                      <a:pt x="87630" y="62040"/>
                      <a:pt x="62342" y="99128"/>
                    </a:cubicBezTo>
                    <a:cubicBezTo>
                      <a:pt x="37054" y="136216"/>
                      <a:pt x="17835" y="183757"/>
                      <a:pt x="7720" y="222531"/>
                    </a:cubicBezTo>
                    <a:cubicBezTo>
                      <a:pt x="-2395" y="261305"/>
                      <a:pt x="-372" y="296539"/>
                      <a:pt x="1651" y="331774"/>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8" name="Freeform 57"/>
              <p:cNvSpPr/>
              <p:nvPr/>
            </p:nvSpPr>
            <p:spPr>
              <a:xfrm flipV="1">
                <a:off x="1252091" y="2110226"/>
                <a:ext cx="33520" cy="40523"/>
              </a:xfrm>
              <a:custGeom>
                <a:avLst/>
                <a:gdLst>
                  <a:gd name="connsiteX0" fmla="*/ 0 w 62714"/>
                  <a:gd name="connsiteY0" fmla="*/ 0 h 64736"/>
                  <a:gd name="connsiteX1" fmla="*/ 40461 w 62714"/>
                  <a:gd name="connsiteY1" fmla="*/ 30345 h 64736"/>
                  <a:gd name="connsiteX2" fmla="*/ 62714 w 62714"/>
                  <a:gd name="connsiteY2" fmla="*/ 64736 h 64736"/>
                </a:gdLst>
                <a:ahLst/>
                <a:cxnLst>
                  <a:cxn ang="0">
                    <a:pos x="connsiteX0" y="connsiteY0"/>
                  </a:cxn>
                  <a:cxn ang="0">
                    <a:pos x="connsiteX1" y="connsiteY1"/>
                  </a:cxn>
                  <a:cxn ang="0">
                    <a:pos x="connsiteX2" y="connsiteY2"/>
                  </a:cxn>
                </a:cxnLst>
                <a:rect l="l" t="t" r="r" b="b"/>
                <a:pathLst>
                  <a:path w="62714" h="64736">
                    <a:moveTo>
                      <a:pt x="0" y="0"/>
                    </a:moveTo>
                    <a:cubicBezTo>
                      <a:pt x="15004" y="9778"/>
                      <a:pt x="30009" y="19556"/>
                      <a:pt x="40461" y="30345"/>
                    </a:cubicBezTo>
                    <a:cubicBezTo>
                      <a:pt x="50913" y="41134"/>
                      <a:pt x="56813" y="52935"/>
                      <a:pt x="62714" y="64736"/>
                    </a:cubicBezTo>
                  </a:path>
                </a:pathLst>
              </a:custGeom>
              <a:noFill/>
              <a:ln w="6350">
                <a:solidFill>
                  <a:srgbClr val="CFEF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grpSp>
      <p:sp>
        <p:nvSpPr>
          <p:cNvPr id="59" name="Freeform 58"/>
          <p:cNvSpPr/>
          <p:nvPr/>
        </p:nvSpPr>
        <p:spPr bwMode="auto">
          <a:xfrm>
            <a:off x="4197784" y="3741633"/>
            <a:ext cx="876693" cy="1135930"/>
          </a:xfrm>
          <a:custGeom>
            <a:avLst/>
            <a:gdLst>
              <a:gd name="connsiteX0" fmla="*/ 0 w 876693"/>
              <a:gd name="connsiteY0" fmla="*/ 518474 h 546754"/>
              <a:gd name="connsiteX1" fmla="*/ 0 w 876693"/>
              <a:gd name="connsiteY1" fmla="*/ 0 h 546754"/>
              <a:gd name="connsiteX2" fmla="*/ 876693 w 876693"/>
              <a:gd name="connsiteY2" fmla="*/ 0 h 546754"/>
              <a:gd name="connsiteX3" fmla="*/ 876693 w 876693"/>
              <a:gd name="connsiteY3" fmla="*/ 546754 h 546754"/>
            </a:gdLst>
            <a:ahLst/>
            <a:cxnLst>
              <a:cxn ang="0">
                <a:pos x="connsiteX0" y="connsiteY0"/>
              </a:cxn>
              <a:cxn ang="0">
                <a:pos x="connsiteX1" y="connsiteY1"/>
              </a:cxn>
              <a:cxn ang="0">
                <a:pos x="connsiteX2" y="connsiteY2"/>
              </a:cxn>
              <a:cxn ang="0">
                <a:pos x="connsiteX3" y="connsiteY3"/>
              </a:cxn>
            </a:cxnLst>
            <a:rect l="l" t="t" r="r" b="b"/>
            <a:pathLst>
              <a:path w="876693" h="546754">
                <a:moveTo>
                  <a:pt x="0" y="518474"/>
                </a:moveTo>
                <a:lnTo>
                  <a:pt x="0" y="0"/>
                </a:lnTo>
                <a:lnTo>
                  <a:pt x="876693" y="0"/>
                </a:lnTo>
                <a:lnTo>
                  <a:pt x="876693" y="546754"/>
                </a:lnTo>
              </a:path>
            </a:pathLst>
          </a:custGeom>
          <a:noFill/>
          <a:ln w="571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0" name="Freeform 59"/>
          <p:cNvSpPr/>
          <p:nvPr/>
        </p:nvSpPr>
        <p:spPr bwMode="auto">
          <a:xfrm>
            <a:off x="5182007" y="3505409"/>
            <a:ext cx="438632" cy="588464"/>
          </a:xfrm>
          <a:custGeom>
            <a:avLst/>
            <a:gdLst>
              <a:gd name="connsiteX0" fmla="*/ 0 w 876693"/>
              <a:gd name="connsiteY0" fmla="*/ 518474 h 546754"/>
              <a:gd name="connsiteX1" fmla="*/ 0 w 876693"/>
              <a:gd name="connsiteY1" fmla="*/ 0 h 546754"/>
              <a:gd name="connsiteX2" fmla="*/ 876693 w 876693"/>
              <a:gd name="connsiteY2" fmla="*/ 0 h 546754"/>
              <a:gd name="connsiteX3" fmla="*/ 876693 w 876693"/>
              <a:gd name="connsiteY3" fmla="*/ 546754 h 546754"/>
            </a:gdLst>
            <a:ahLst/>
            <a:cxnLst>
              <a:cxn ang="0">
                <a:pos x="connsiteX0" y="connsiteY0"/>
              </a:cxn>
              <a:cxn ang="0">
                <a:pos x="connsiteX1" y="connsiteY1"/>
              </a:cxn>
              <a:cxn ang="0">
                <a:pos x="connsiteX2" y="connsiteY2"/>
              </a:cxn>
              <a:cxn ang="0">
                <a:pos x="connsiteX3" y="connsiteY3"/>
              </a:cxn>
            </a:cxnLst>
            <a:rect l="l" t="t" r="r" b="b"/>
            <a:pathLst>
              <a:path w="876693" h="546754">
                <a:moveTo>
                  <a:pt x="0" y="518474"/>
                </a:moveTo>
                <a:lnTo>
                  <a:pt x="0" y="0"/>
                </a:lnTo>
                <a:lnTo>
                  <a:pt x="876693" y="0"/>
                </a:lnTo>
                <a:lnTo>
                  <a:pt x="876693" y="546754"/>
                </a:lnTo>
              </a:path>
            </a:pathLst>
          </a:custGeom>
          <a:noFill/>
          <a:ln w="571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31209249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up)">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up)">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80">
                                          <p:stCondLst>
                                            <p:cond delay="0"/>
                                          </p:stCondLst>
                                        </p:cTn>
                                        <p:tgtEl>
                                          <p:spTgt spid="5"/>
                                        </p:tgtEl>
                                      </p:cBhvr>
                                    </p:animEffect>
                                    <p:anim calcmode="lin" valueType="num">
                                      <p:cBhvr>
                                        <p:cTn id="2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3" dur="26">
                                          <p:stCondLst>
                                            <p:cond delay="650"/>
                                          </p:stCondLst>
                                        </p:cTn>
                                        <p:tgtEl>
                                          <p:spTgt spid="5"/>
                                        </p:tgtEl>
                                      </p:cBhvr>
                                      <p:to x="100000" y="60000"/>
                                    </p:animScale>
                                    <p:animScale>
                                      <p:cBhvr>
                                        <p:cTn id="34" dur="166" decel="50000">
                                          <p:stCondLst>
                                            <p:cond delay="676"/>
                                          </p:stCondLst>
                                        </p:cTn>
                                        <p:tgtEl>
                                          <p:spTgt spid="5"/>
                                        </p:tgtEl>
                                      </p:cBhvr>
                                      <p:to x="100000" y="100000"/>
                                    </p:animScale>
                                    <p:animScale>
                                      <p:cBhvr>
                                        <p:cTn id="35" dur="26">
                                          <p:stCondLst>
                                            <p:cond delay="1312"/>
                                          </p:stCondLst>
                                        </p:cTn>
                                        <p:tgtEl>
                                          <p:spTgt spid="5"/>
                                        </p:tgtEl>
                                      </p:cBhvr>
                                      <p:to x="100000" y="80000"/>
                                    </p:animScale>
                                    <p:animScale>
                                      <p:cBhvr>
                                        <p:cTn id="36" dur="166" decel="50000">
                                          <p:stCondLst>
                                            <p:cond delay="1338"/>
                                          </p:stCondLst>
                                        </p:cTn>
                                        <p:tgtEl>
                                          <p:spTgt spid="5"/>
                                        </p:tgtEl>
                                      </p:cBhvr>
                                      <p:to x="100000" y="100000"/>
                                    </p:animScale>
                                    <p:animScale>
                                      <p:cBhvr>
                                        <p:cTn id="37" dur="26">
                                          <p:stCondLst>
                                            <p:cond delay="1642"/>
                                          </p:stCondLst>
                                        </p:cTn>
                                        <p:tgtEl>
                                          <p:spTgt spid="5"/>
                                        </p:tgtEl>
                                      </p:cBhvr>
                                      <p:to x="100000" y="90000"/>
                                    </p:animScale>
                                    <p:animScale>
                                      <p:cBhvr>
                                        <p:cTn id="38" dur="166" decel="50000">
                                          <p:stCondLst>
                                            <p:cond delay="1668"/>
                                          </p:stCondLst>
                                        </p:cTn>
                                        <p:tgtEl>
                                          <p:spTgt spid="5"/>
                                        </p:tgtEl>
                                      </p:cBhvr>
                                      <p:to x="100000" y="100000"/>
                                    </p:animScale>
                                    <p:animScale>
                                      <p:cBhvr>
                                        <p:cTn id="39" dur="26">
                                          <p:stCondLst>
                                            <p:cond delay="1808"/>
                                          </p:stCondLst>
                                        </p:cTn>
                                        <p:tgtEl>
                                          <p:spTgt spid="5"/>
                                        </p:tgtEl>
                                      </p:cBhvr>
                                      <p:to x="100000" y="95000"/>
                                    </p:animScale>
                                    <p:animScale>
                                      <p:cBhvr>
                                        <p:cTn id="40" dur="166" decel="50000">
                                          <p:stCondLst>
                                            <p:cond delay="1834"/>
                                          </p:stCondLst>
                                        </p:cTn>
                                        <p:tgtEl>
                                          <p:spTgt spid="5"/>
                                        </p:tgtEl>
                                      </p:cBhvr>
                                      <p:to x="100000" y="100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fade">
                                      <p:cBhvr>
                                        <p:cTn id="50" dur="500"/>
                                        <p:tgtEl>
                                          <p:spTgt spid="6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Hydrocarbon Seal</a:t>
            </a:r>
          </a:p>
        </p:txBody>
      </p:sp>
      <p:sp>
        <p:nvSpPr>
          <p:cNvPr id="4" name="Rectangle 3"/>
          <p:cNvSpPr txBox="1">
            <a:spLocks noChangeArrowheads="1"/>
          </p:cNvSpPr>
          <p:nvPr/>
        </p:nvSpPr>
        <p:spPr bwMode="auto">
          <a:xfrm>
            <a:off x="172121" y="1154435"/>
            <a:ext cx="5056094"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spcBef>
                <a:spcPct val="20000"/>
              </a:spcBef>
              <a:defRPr/>
            </a:pPr>
            <a:r>
              <a:rPr lang="en-US" altLang="en-US" kern="0" dirty="0" smtClean="0">
                <a:latin typeface="+mn-lt"/>
              </a:rPr>
              <a:t>A </a:t>
            </a:r>
            <a:r>
              <a:rPr lang="en-US" altLang="en-US" b="1" kern="0" dirty="0" smtClean="0">
                <a:latin typeface="+mn-lt"/>
              </a:rPr>
              <a:t>Seal</a:t>
            </a:r>
            <a:r>
              <a:rPr lang="en-US" altLang="en-US" kern="0" dirty="0" smtClean="0">
                <a:latin typeface="+mn-lt"/>
              </a:rPr>
              <a:t> (or </a:t>
            </a:r>
            <a:r>
              <a:rPr lang="en-US" altLang="en-US" kern="0" dirty="0">
                <a:latin typeface="+mn-lt"/>
              </a:rPr>
              <a:t>cap </a:t>
            </a:r>
            <a:r>
              <a:rPr lang="en-US" altLang="en-US" kern="0" dirty="0" smtClean="0">
                <a:latin typeface="+mn-lt"/>
              </a:rPr>
              <a:t>rock) </a:t>
            </a:r>
            <a:r>
              <a:rPr lang="en-US" altLang="en-US" kern="0" dirty="0">
                <a:latin typeface="+mn-lt"/>
              </a:rPr>
              <a:t>is a unit with low permeability that impedes the escape of hydrocarbons from the reservoir rock</a:t>
            </a:r>
            <a:r>
              <a:rPr lang="en-US" altLang="en-US" kern="0" dirty="0" smtClean="0">
                <a:latin typeface="+mn-lt"/>
              </a:rPr>
              <a:t>. </a:t>
            </a:r>
          </a:p>
          <a:p>
            <a:pPr marL="225425" lvl="0" indent="-225425" eaLnBrk="1" hangingPunct="1">
              <a:spcBef>
                <a:spcPct val="20000"/>
              </a:spcBef>
              <a:defRPr/>
            </a:pPr>
            <a:r>
              <a:rPr lang="en-US" altLang="en-US" kern="0" dirty="0" smtClean="0">
                <a:latin typeface="+mn-lt"/>
              </a:rPr>
              <a:t>Common </a:t>
            </a:r>
            <a:r>
              <a:rPr lang="en-US" altLang="en-US" kern="0" dirty="0">
                <a:latin typeface="+mn-lt"/>
              </a:rPr>
              <a:t>seals include </a:t>
            </a:r>
            <a:r>
              <a:rPr lang="en-US" altLang="en-US" kern="0" dirty="0" err="1">
                <a:latin typeface="+mn-lt"/>
              </a:rPr>
              <a:t>evaporites</a:t>
            </a:r>
            <a:r>
              <a:rPr lang="en-US" altLang="en-US" kern="0" dirty="0">
                <a:latin typeface="+mn-lt"/>
              </a:rPr>
              <a:t>, chalks and shales. </a:t>
            </a:r>
            <a:endParaRPr lang="en-US" altLang="en-US" kern="0" dirty="0" smtClean="0">
              <a:latin typeface="+mn-lt"/>
            </a:endParaRPr>
          </a:p>
          <a:p>
            <a:pPr marL="225425" lvl="0" indent="-225425" eaLnBrk="1" hangingPunct="1">
              <a:spcBef>
                <a:spcPct val="20000"/>
              </a:spcBef>
              <a:defRPr/>
            </a:pPr>
            <a:r>
              <a:rPr lang="en-US" altLang="en-US" kern="0" dirty="0" smtClean="0">
                <a:latin typeface="+mn-lt"/>
              </a:rPr>
              <a:t>Analysis </a:t>
            </a:r>
            <a:r>
              <a:rPr lang="en-US" altLang="en-US" kern="0" dirty="0">
                <a:latin typeface="+mn-lt"/>
              </a:rPr>
              <a:t>of seals involves assessment of their thickness and extent, such that their </a:t>
            </a:r>
            <a:r>
              <a:rPr lang="en-US" altLang="en-US" kern="0" dirty="0" smtClean="0">
                <a:latin typeface="+mn-lt"/>
              </a:rPr>
              <a:t>effective-ness </a:t>
            </a:r>
            <a:r>
              <a:rPr lang="en-US" altLang="en-US" kern="0" dirty="0">
                <a:latin typeface="+mn-lt"/>
              </a:rPr>
              <a:t>can be quantified.</a:t>
            </a:r>
          </a:p>
        </p:txBody>
      </p:sp>
      <p:sp>
        <p:nvSpPr>
          <p:cNvPr id="5" name="TextBox 4"/>
          <p:cNvSpPr txBox="1"/>
          <p:nvPr/>
        </p:nvSpPr>
        <p:spPr>
          <a:xfrm>
            <a:off x="361558" y="5026324"/>
            <a:ext cx="1293944" cy="276999"/>
          </a:xfrm>
          <a:prstGeom prst="rect">
            <a:avLst/>
          </a:prstGeom>
          <a:noFill/>
        </p:spPr>
        <p:txBody>
          <a:bodyPr wrap="non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From Wikipedia </a:t>
            </a:r>
            <a:endParaRPr lang="en-US" sz="1200" dirty="0">
              <a:solidFill>
                <a:schemeClr val="accent6"/>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63180" y="971889"/>
            <a:ext cx="1950720" cy="1463040"/>
          </a:xfrm>
          <a:prstGeom prst="rect">
            <a:avLst/>
          </a:prstGeom>
        </p:spPr>
      </p:pic>
      <p:grpSp>
        <p:nvGrpSpPr>
          <p:cNvPr id="9" name="Group 8"/>
          <p:cNvGrpSpPr/>
          <p:nvPr/>
        </p:nvGrpSpPr>
        <p:grpSpPr>
          <a:xfrm>
            <a:off x="5636057" y="971889"/>
            <a:ext cx="1799608" cy="1523413"/>
            <a:chOff x="5636057" y="971889"/>
            <a:chExt cx="1799608" cy="1523413"/>
          </a:xfrm>
        </p:grpSpPr>
        <p:sp>
          <p:nvSpPr>
            <p:cNvPr id="8" name="Oval 7"/>
            <p:cNvSpPr/>
            <p:nvPr/>
          </p:nvSpPr>
          <p:spPr bwMode="auto">
            <a:xfrm>
              <a:off x="5896120" y="1029854"/>
              <a:ext cx="1393431" cy="1393431"/>
            </a:xfrm>
            <a:prstGeom prst="ellipse">
              <a:avLst/>
            </a:prstGeom>
            <a:noFill/>
            <a:ln w="2540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cxnSp>
          <p:nvCxnSpPr>
            <p:cNvPr id="10" name="Straight Connector 9"/>
            <p:cNvCxnSpPr/>
            <p:nvPr/>
          </p:nvCxnSpPr>
          <p:spPr bwMode="auto">
            <a:xfrm flipV="1">
              <a:off x="5636057" y="971889"/>
              <a:ext cx="1799608" cy="1523413"/>
            </a:xfrm>
            <a:prstGeom prst="line">
              <a:avLst/>
            </a:prstGeom>
            <a:solidFill>
              <a:schemeClr val="accent1"/>
            </a:solidFill>
            <a:ln w="2540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TextBox 14"/>
          <p:cNvSpPr txBox="1"/>
          <p:nvPr/>
        </p:nvSpPr>
        <p:spPr>
          <a:xfrm>
            <a:off x="5896120" y="2443355"/>
            <a:ext cx="4206914" cy="461665"/>
          </a:xfrm>
          <a:prstGeom prst="rect">
            <a:avLst/>
          </a:prstGeom>
          <a:noFill/>
        </p:spPr>
        <p:txBody>
          <a:bodyPr wrap="square" rtlCol="0">
            <a:spAutoFit/>
          </a:bodyPr>
          <a:lstStyle/>
          <a:p>
            <a:pPr marL="290513" indent="-290513"/>
            <a:r>
              <a:rPr lang="en-US" sz="1200" dirty="0" smtClean="0">
                <a:solidFill>
                  <a:schemeClr val="accent6"/>
                </a:solidFill>
                <a:latin typeface="Arial" panose="020B0604020202020204" pitchFamily="34" charset="0"/>
                <a:cs typeface="Arial" panose="020B0604020202020204" pitchFamily="34" charset="0"/>
              </a:rPr>
              <a:t>http</a:t>
            </a:r>
            <a:r>
              <a:rPr lang="en-US" sz="1200" dirty="0">
                <a:solidFill>
                  <a:schemeClr val="accent6"/>
                </a:solidFill>
                <a:latin typeface="Arial" panose="020B0604020202020204" pitchFamily="34" charset="0"/>
                <a:cs typeface="Arial" panose="020B0604020202020204" pitchFamily="34" charset="0"/>
              </a:rPr>
              <a:t>://www.worldwildlife.org/species/seals</a:t>
            </a:r>
          </a:p>
          <a:p>
            <a:pPr marL="290513" indent="-290513"/>
            <a:endParaRPr lang="en-US" sz="1200" dirty="0">
              <a:solidFill>
                <a:schemeClr val="accent6"/>
              </a:solidFill>
              <a:latin typeface="Arial" panose="020B0604020202020204" pitchFamily="34" charset="0"/>
              <a:cs typeface="Arial" panose="020B0604020202020204" pitchFamily="34" charset="0"/>
            </a:endParaRPr>
          </a:p>
        </p:txBody>
      </p:sp>
      <p:grpSp>
        <p:nvGrpSpPr>
          <p:cNvPr id="14" name="Group 13"/>
          <p:cNvGrpSpPr/>
          <p:nvPr/>
        </p:nvGrpSpPr>
        <p:grpSpPr>
          <a:xfrm>
            <a:off x="4937086" y="2985670"/>
            <a:ext cx="4294097" cy="3354560"/>
            <a:chOff x="4937086" y="2985670"/>
            <a:chExt cx="4294097" cy="3354560"/>
          </a:xfrm>
        </p:grpSpPr>
        <p:sp>
          <p:nvSpPr>
            <p:cNvPr id="6" name="TextBox 5"/>
            <p:cNvSpPr txBox="1"/>
            <p:nvPr/>
          </p:nvSpPr>
          <p:spPr>
            <a:xfrm>
              <a:off x="4937086" y="5693899"/>
              <a:ext cx="4206914" cy="646331"/>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http://www.bing.com/images/search?q=hydrocarbon+seal&amp;FORM=HDRSC2#view=detail&amp;id=0668B0B3CA4D515146258369DD6124D80B9F0633&amp;selectedIndex=54</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8215" y="2985670"/>
              <a:ext cx="3764812" cy="2689602"/>
            </a:xfrm>
            <a:prstGeom prst="rect">
              <a:avLst/>
            </a:prstGeom>
          </p:spPr>
        </p:pic>
        <p:sp>
          <p:nvSpPr>
            <p:cNvPr id="12" name="Rectangle 11"/>
            <p:cNvSpPr/>
            <p:nvPr/>
          </p:nvSpPr>
          <p:spPr bwMode="auto">
            <a:xfrm>
              <a:off x="8166101" y="3998669"/>
              <a:ext cx="975856" cy="24122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TextBox 12"/>
            <p:cNvSpPr txBox="1"/>
            <p:nvPr/>
          </p:nvSpPr>
          <p:spPr>
            <a:xfrm>
              <a:off x="8091127" y="3971749"/>
              <a:ext cx="1140056" cy="307777"/>
            </a:xfrm>
            <a:prstGeom prst="rect">
              <a:avLst/>
            </a:prstGeom>
            <a:noFill/>
          </p:spPr>
          <p:txBody>
            <a:bodyPr wrap="none" rtlCol="0">
              <a:spAutoFit/>
            </a:bodyPr>
            <a:lstStyle/>
            <a:p>
              <a:r>
                <a:rPr lang="en-US" sz="1400" b="1" dirty="0" smtClean="0">
                  <a:solidFill>
                    <a:srgbClr val="FF0000"/>
                  </a:solidFill>
                  <a:latin typeface="Arial" pitchFamily="34" charset="0"/>
                  <a:cs typeface="Arial" pitchFamily="34" charset="0"/>
                </a:rPr>
                <a:t>Seal Rocks</a:t>
              </a:r>
              <a:endParaRPr lang="en-US" sz="1400" b="1" dirty="0">
                <a:solidFill>
                  <a:srgbClr val="FF0000"/>
                </a:solidFill>
                <a:latin typeface="Arial" pitchFamily="34" charset="0"/>
                <a:cs typeface="Arial" pitchFamily="34" charset="0"/>
              </a:endParaRPr>
            </a:p>
          </p:txBody>
        </p:sp>
      </p:grpSp>
    </p:spTree>
    <p:extLst>
      <p:ext uri="{BB962C8B-B14F-4D97-AF65-F5344CB8AC3E}">
        <p14:creationId xmlns:p14="http://schemas.microsoft.com/office/powerpoint/2010/main" val="31263463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621694" y="961747"/>
            <a:ext cx="6112042" cy="4796590"/>
          </a:xfrm>
          <a:prstGeom prst="rect">
            <a:avLst/>
          </a:prstGeom>
          <a:solidFill>
            <a:schemeClr val="bg1"/>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1" name="Freeform 50"/>
          <p:cNvSpPr/>
          <p:nvPr/>
        </p:nvSpPr>
        <p:spPr bwMode="auto">
          <a:xfrm>
            <a:off x="3807326" y="1301176"/>
            <a:ext cx="2280653" cy="1612231"/>
          </a:xfrm>
          <a:custGeom>
            <a:avLst/>
            <a:gdLst>
              <a:gd name="connsiteX0" fmla="*/ 812800 w 2280653"/>
              <a:gd name="connsiteY0" fmla="*/ 1561431 h 1612231"/>
              <a:gd name="connsiteX1" fmla="*/ 1197811 w 2280653"/>
              <a:gd name="connsiteY1" fmla="*/ 1320799 h 1612231"/>
              <a:gd name="connsiteX2" fmla="*/ 1614906 w 2280653"/>
              <a:gd name="connsiteY2" fmla="*/ 1192463 h 1612231"/>
              <a:gd name="connsiteX3" fmla="*/ 1967832 w 2280653"/>
              <a:gd name="connsiteY3" fmla="*/ 1096210 h 1612231"/>
              <a:gd name="connsiteX4" fmla="*/ 2240548 w 2280653"/>
              <a:gd name="connsiteY4" fmla="*/ 679115 h 1612231"/>
              <a:gd name="connsiteX5" fmla="*/ 2208463 w 2280653"/>
              <a:gd name="connsiteY5" fmla="*/ 342231 h 1612231"/>
              <a:gd name="connsiteX6" fmla="*/ 2128253 w 2280653"/>
              <a:gd name="connsiteY6" fmla="*/ 133684 h 1612231"/>
              <a:gd name="connsiteX7" fmla="*/ 1711158 w 2280653"/>
              <a:gd name="connsiteY7" fmla="*/ 37431 h 1612231"/>
              <a:gd name="connsiteX8" fmla="*/ 1149685 w 2280653"/>
              <a:gd name="connsiteY8" fmla="*/ 37431 h 1612231"/>
              <a:gd name="connsiteX9" fmla="*/ 732590 w 2280653"/>
              <a:gd name="connsiteY9" fmla="*/ 262020 h 1612231"/>
              <a:gd name="connsiteX10" fmla="*/ 203200 w 2280653"/>
              <a:gd name="connsiteY10" fmla="*/ 262020 h 1612231"/>
              <a:gd name="connsiteX11" fmla="*/ 10695 w 2280653"/>
              <a:gd name="connsiteY11" fmla="*/ 630989 h 1612231"/>
              <a:gd name="connsiteX12" fmla="*/ 267369 w 2280653"/>
              <a:gd name="connsiteY12" fmla="*/ 855578 h 1612231"/>
              <a:gd name="connsiteX13" fmla="*/ 395706 w 2280653"/>
              <a:gd name="connsiteY13" fmla="*/ 1015999 h 1612231"/>
              <a:gd name="connsiteX14" fmla="*/ 812800 w 2280653"/>
              <a:gd name="connsiteY14" fmla="*/ 1561431 h 1612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80653" h="1612231">
                <a:moveTo>
                  <a:pt x="812800" y="1561431"/>
                </a:moveTo>
                <a:cubicBezTo>
                  <a:pt x="946484" y="1612231"/>
                  <a:pt x="1064127" y="1382294"/>
                  <a:pt x="1197811" y="1320799"/>
                </a:cubicBezTo>
                <a:cubicBezTo>
                  <a:pt x="1331495" y="1259304"/>
                  <a:pt x="1486569" y="1229895"/>
                  <a:pt x="1614906" y="1192463"/>
                </a:cubicBezTo>
                <a:cubicBezTo>
                  <a:pt x="1743243" y="1155032"/>
                  <a:pt x="1863558" y="1181768"/>
                  <a:pt x="1967832" y="1096210"/>
                </a:cubicBezTo>
                <a:cubicBezTo>
                  <a:pt x="2072106" y="1010652"/>
                  <a:pt x="2200443" y="804778"/>
                  <a:pt x="2240548" y="679115"/>
                </a:cubicBezTo>
                <a:cubicBezTo>
                  <a:pt x="2280653" y="553452"/>
                  <a:pt x="2227179" y="433136"/>
                  <a:pt x="2208463" y="342231"/>
                </a:cubicBezTo>
                <a:cubicBezTo>
                  <a:pt x="2189747" y="251326"/>
                  <a:pt x="2211137" y="184484"/>
                  <a:pt x="2128253" y="133684"/>
                </a:cubicBezTo>
                <a:cubicBezTo>
                  <a:pt x="2045369" y="82884"/>
                  <a:pt x="1874253" y="53473"/>
                  <a:pt x="1711158" y="37431"/>
                </a:cubicBezTo>
                <a:cubicBezTo>
                  <a:pt x="1548063" y="21389"/>
                  <a:pt x="1312780" y="0"/>
                  <a:pt x="1149685" y="37431"/>
                </a:cubicBezTo>
                <a:cubicBezTo>
                  <a:pt x="986590" y="74862"/>
                  <a:pt x="890338" y="224589"/>
                  <a:pt x="732590" y="262020"/>
                </a:cubicBezTo>
                <a:cubicBezTo>
                  <a:pt x="574843" y="299452"/>
                  <a:pt x="323516" y="200525"/>
                  <a:pt x="203200" y="262020"/>
                </a:cubicBezTo>
                <a:cubicBezTo>
                  <a:pt x="82884" y="323515"/>
                  <a:pt x="0" y="532063"/>
                  <a:pt x="10695" y="630989"/>
                </a:cubicBezTo>
                <a:cubicBezTo>
                  <a:pt x="21390" y="729915"/>
                  <a:pt x="203201" y="791410"/>
                  <a:pt x="267369" y="855578"/>
                </a:cubicBezTo>
                <a:cubicBezTo>
                  <a:pt x="331538" y="919746"/>
                  <a:pt x="310148" y="901031"/>
                  <a:pt x="395706" y="1015999"/>
                </a:cubicBezTo>
                <a:cubicBezTo>
                  <a:pt x="481264" y="1130968"/>
                  <a:pt x="679116" y="1510631"/>
                  <a:pt x="812800" y="1561431"/>
                </a:cubicBezTo>
                <a:close/>
              </a:path>
            </a:pathLst>
          </a:custGeom>
          <a:solidFill>
            <a:srgbClr val="FFEAA7"/>
          </a:solidFill>
          <a:ln w="38100" cap="flat" cmpd="sng" algn="ctr">
            <a:solidFill>
              <a:srgbClr val="FF0000"/>
            </a:solidFill>
            <a:prstDash val="sys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9" name="Freeform 48"/>
          <p:cNvSpPr/>
          <p:nvPr/>
        </p:nvSpPr>
        <p:spPr bwMode="auto">
          <a:xfrm>
            <a:off x="3336758" y="2702186"/>
            <a:ext cx="1812758" cy="1010653"/>
          </a:xfrm>
          <a:custGeom>
            <a:avLst/>
            <a:gdLst>
              <a:gd name="connsiteX0" fmla="*/ 48126 w 1812758"/>
              <a:gd name="connsiteY0" fmla="*/ 962526 h 1010653"/>
              <a:gd name="connsiteX1" fmla="*/ 0 w 1812758"/>
              <a:gd name="connsiteY1" fmla="*/ 561474 h 1010653"/>
              <a:gd name="connsiteX2" fmla="*/ 0 w 1812758"/>
              <a:gd name="connsiteY2" fmla="*/ 224589 h 1010653"/>
              <a:gd name="connsiteX3" fmla="*/ 144379 w 1812758"/>
              <a:gd name="connsiteY3" fmla="*/ 48126 h 1010653"/>
              <a:gd name="connsiteX4" fmla="*/ 545431 w 1812758"/>
              <a:gd name="connsiteY4" fmla="*/ 0 h 1010653"/>
              <a:gd name="connsiteX5" fmla="*/ 834189 w 1812758"/>
              <a:gd name="connsiteY5" fmla="*/ 0 h 1010653"/>
              <a:gd name="connsiteX6" fmla="*/ 1042737 w 1812758"/>
              <a:gd name="connsiteY6" fmla="*/ 80210 h 1010653"/>
              <a:gd name="connsiteX7" fmla="*/ 1122947 w 1812758"/>
              <a:gd name="connsiteY7" fmla="*/ 112295 h 1010653"/>
              <a:gd name="connsiteX8" fmla="*/ 1219200 w 1812758"/>
              <a:gd name="connsiteY8" fmla="*/ 144379 h 1010653"/>
              <a:gd name="connsiteX9" fmla="*/ 1395663 w 1812758"/>
              <a:gd name="connsiteY9" fmla="*/ 192505 h 1010653"/>
              <a:gd name="connsiteX10" fmla="*/ 1748589 w 1812758"/>
              <a:gd name="connsiteY10" fmla="*/ 401053 h 1010653"/>
              <a:gd name="connsiteX11" fmla="*/ 1812758 w 1812758"/>
              <a:gd name="connsiteY11" fmla="*/ 593558 h 1010653"/>
              <a:gd name="connsiteX12" fmla="*/ 1572126 w 1812758"/>
              <a:gd name="connsiteY12" fmla="*/ 802105 h 1010653"/>
              <a:gd name="connsiteX13" fmla="*/ 1042737 w 1812758"/>
              <a:gd name="connsiteY13" fmla="*/ 962526 h 1010653"/>
              <a:gd name="connsiteX14" fmla="*/ 705853 w 1812758"/>
              <a:gd name="connsiteY14" fmla="*/ 1010653 h 1010653"/>
              <a:gd name="connsiteX15" fmla="*/ 256674 w 1812758"/>
              <a:gd name="connsiteY15" fmla="*/ 930442 h 1010653"/>
              <a:gd name="connsiteX16" fmla="*/ 96253 w 1812758"/>
              <a:gd name="connsiteY16" fmla="*/ 994610 h 1010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12758" h="1010653">
                <a:moveTo>
                  <a:pt x="48126" y="962526"/>
                </a:moveTo>
                <a:lnTo>
                  <a:pt x="0" y="561474"/>
                </a:lnTo>
                <a:lnTo>
                  <a:pt x="0" y="224589"/>
                </a:lnTo>
                <a:lnTo>
                  <a:pt x="144379" y="48126"/>
                </a:lnTo>
                <a:lnTo>
                  <a:pt x="545431" y="0"/>
                </a:lnTo>
                <a:lnTo>
                  <a:pt x="834189" y="0"/>
                </a:lnTo>
                <a:lnTo>
                  <a:pt x="1042737" y="80210"/>
                </a:lnTo>
                <a:cubicBezTo>
                  <a:pt x="1069575" y="90647"/>
                  <a:pt x="1095628" y="103189"/>
                  <a:pt x="1122947" y="112295"/>
                </a:cubicBezTo>
                <a:lnTo>
                  <a:pt x="1219200" y="144379"/>
                </a:lnTo>
                <a:lnTo>
                  <a:pt x="1395663" y="192505"/>
                </a:lnTo>
                <a:lnTo>
                  <a:pt x="1748589" y="401053"/>
                </a:lnTo>
                <a:lnTo>
                  <a:pt x="1812758" y="593558"/>
                </a:lnTo>
                <a:lnTo>
                  <a:pt x="1572126" y="802105"/>
                </a:lnTo>
                <a:lnTo>
                  <a:pt x="1042737" y="962526"/>
                </a:lnTo>
                <a:lnTo>
                  <a:pt x="705853" y="1010653"/>
                </a:lnTo>
                <a:lnTo>
                  <a:pt x="256674" y="930442"/>
                </a:lnTo>
                <a:lnTo>
                  <a:pt x="96253" y="994610"/>
                </a:lnTo>
              </a:path>
            </a:pathLst>
          </a:custGeom>
          <a:solidFill>
            <a:srgbClr val="EEDFB8"/>
          </a:solidFill>
          <a:ln w="38100" cap="flat" cmpd="sng" algn="ctr">
            <a:solidFill>
              <a:srgbClr val="FF0000"/>
            </a:solidFill>
            <a:prstDash val="sys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Freeform 12"/>
          <p:cNvSpPr/>
          <p:nvPr/>
        </p:nvSpPr>
        <p:spPr bwMode="auto">
          <a:xfrm>
            <a:off x="3717758" y="2833531"/>
            <a:ext cx="1076826" cy="640681"/>
          </a:xfrm>
          <a:custGeom>
            <a:avLst/>
            <a:gdLst>
              <a:gd name="connsiteX0" fmla="*/ 839203 w 1076826"/>
              <a:gd name="connsiteY0" fmla="*/ 30079 h 640681"/>
              <a:gd name="connsiteX1" fmla="*/ 625642 w 1076826"/>
              <a:gd name="connsiteY1" fmla="*/ 9023 h 640681"/>
              <a:gd name="connsiteX2" fmla="*/ 475247 w 1076826"/>
              <a:gd name="connsiteY2" fmla="*/ 0 h 640681"/>
              <a:gd name="connsiteX3" fmla="*/ 318837 w 1076826"/>
              <a:gd name="connsiteY3" fmla="*/ 39102 h 640681"/>
              <a:gd name="connsiteX4" fmla="*/ 285750 w 1076826"/>
              <a:gd name="connsiteY4" fmla="*/ 39102 h 640681"/>
              <a:gd name="connsiteX5" fmla="*/ 150395 w 1076826"/>
              <a:gd name="connsiteY5" fmla="*/ 132347 h 640681"/>
              <a:gd name="connsiteX6" fmla="*/ 24063 w 1076826"/>
              <a:gd name="connsiteY6" fmla="*/ 279734 h 640681"/>
              <a:gd name="connsiteX7" fmla="*/ 0 w 1076826"/>
              <a:gd name="connsiteY7" fmla="*/ 372979 h 640681"/>
              <a:gd name="connsiteX8" fmla="*/ 30079 w 1076826"/>
              <a:gd name="connsiteY8" fmla="*/ 451184 h 640681"/>
              <a:gd name="connsiteX9" fmla="*/ 123324 w 1076826"/>
              <a:gd name="connsiteY9" fmla="*/ 547437 h 640681"/>
              <a:gd name="connsiteX10" fmla="*/ 303797 w 1076826"/>
              <a:gd name="connsiteY10" fmla="*/ 625642 h 640681"/>
              <a:gd name="connsiteX11" fmla="*/ 493295 w 1076826"/>
              <a:gd name="connsiteY11" fmla="*/ 640681 h 640681"/>
              <a:gd name="connsiteX12" fmla="*/ 730918 w 1076826"/>
              <a:gd name="connsiteY12" fmla="*/ 628650 h 640681"/>
              <a:gd name="connsiteX13" fmla="*/ 760997 w 1076826"/>
              <a:gd name="connsiteY13" fmla="*/ 628650 h 640681"/>
              <a:gd name="connsiteX14" fmla="*/ 845218 w 1076826"/>
              <a:gd name="connsiteY14" fmla="*/ 595563 h 640681"/>
              <a:gd name="connsiteX15" fmla="*/ 932447 w 1076826"/>
              <a:gd name="connsiteY15" fmla="*/ 544429 h 640681"/>
              <a:gd name="connsiteX16" fmla="*/ 956510 w 1076826"/>
              <a:gd name="connsiteY16" fmla="*/ 523373 h 640681"/>
              <a:gd name="connsiteX17" fmla="*/ 1016668 w 1076826"/>
              <a:gd name="connsiteY17" fmla="*/ 463215 h 640681"/>
              <a:gd name="connsiteX18" fmla="*/ 1049755 w 1076826"/>
              <a:gd name="connsiteY18" fmla="*/ 409073 h 640681"/>
              <a:gd name="connsiteX19" fmla="*/ 1076826 w 1076826"/>
              <a:gd name="connsiteY19" fmla="*/ 348915 h 640681"/>
              <a:gd name="connsiteX20" fmla="*/ 1007645 w 1076826"/>
              <a:gd name="connsiteY20" fmla="*/ 213560 h 640681"/>
              <a:gd name="connsiteX21" fmla="*/ 929439 w 1076826"/>
              <a:gd name="connsiteY21" fmla="*/ 66173 h 640681"/>
              <a:gd name="connsiteX22" fmla="*/ 788068 w 1076826"/>
              <a:gd name="connsiteY22" fmla="*/ 153402 h 640681"/>
              <a:gd name="connsiteX23" fmla="*/ 812131 w 1076826"/>
              <a:gd name="connsiteY23" fmla="*/ 213560 h 640681"/>
              <a:gd name="connsiteX24" fmla="*/ 782053 w 1076826"/>
              <a:gd name="connsiteY24" fmla="*/ 273718 h 640681"/>
              <a:gd name="connsiteX25" fmla="*/ 655721 w 1076826"/>
              <a:gd name="connsiteY25" fmla="*/ 348915 h 640681"/>
              <a:gd name="connsiteX26" fmla="*/ 571500 w 1076826"/>
              <a:gd name="connsiteY26" fmla="*/ 400050 h 640681"/>
              <a:gd name="connsiteX27" fmla="*/ 520366 w 1076826"/>
              <a:gd name="connsiteY27" fmla="*/ 442160 h 640681"/>
              <a:gd name="connsiteX28" fmla="*/ 472239 w 1076826"/>
              <a:gd name="connsiteY28" fmla="*/ 463215 h 640681"/>
              <a:gd name="connsiteX29" fmla="*/ 397042 w 1076826"/>
              <a:gd name="connsiteY29" fmla="*/ 451184 h 640681"/>
              <a:gd name="connsiteX30" fmla="*/ 285750 w 1076826"/>
              <a:gd name="connsiteY30" fmla="*/ 403058 h 640681"/>
              <a:gd name="connsiteX31" fmla="*/ 267703 w 1076826"/>
              <a:gd name="connsiteY31" fmla="*/ 382002 h 640681"/>
              <a:gd name="connsiteX32" fmla="*/ 234616 w 1076826"/>
              <a:gd name="connsiteY32" fmla="*/ 348915 h 640681"/>
              <a:gd name="connsiteX33" fmla="*/ 228600 w 1076826"/>
              <a:gd name="connsiteY33" fmla="*/ 276726 h 640681"/>
              <a:gd name="connsiteX34" fmla="*/ 309813 w 1076826"/>
              <a:gd name="connsiteY34" fmla="*/ 171450 h 640681"/>
              <a:gd name="connsiteX35" fmla="*/ 400050 w 1076826"/>
              <a:gd name="connsiteY35" fmla="*/ 141371 h 640681"/>
              <a:gd name="connsiteX36" fmla="*/ 424113 w 1076826"/>
              <a:gd name="connsiteY36" fmla="*/ 129339 h 640681"/>
              <a:gd name="connsiteX37" fmla="*/ 496303 w 1076826"/>
              <a:gd name="connsiteY37" fmla="*/ 105276 h 640681"/>
              <a:gd name="connsiteX38" fmla="*/ 586539 w 1076826"/>
              <a:gd name="connsiteY38" fmla="*/ 90237 h 640681"/>
              <a:gd name="connsiteX39" fmla="*/ 700839 w 1076826"/>
              <a:gd name="connsiteY39" fmla="*/ 84221 h 640681"/>
              <a:gd name="connsiteX40" fmla="*/ 803108 w 1076826"/>
              <a:gd name="connsiteY40" fmla="*/ 147387 h 640681"/>
              <a:gd name="connsiteX41" fmla="*/ 926431 w 1076826"/>
              <a:gd name="connsiteY41" fmla="*/ 72189 h 640681"/>
              <a:gd name="connsiteX42" fmla="*/ 839203 w 1076826"/>
              <a:gd name="connsiteY42" fmla="*/ 30079 h 64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76826" h="640681">
                <a:moveTo>
                  <a:pt x="839203" y="30079"/>
                </a:moveTo>
                <a:lnTo>
                  <a:pt x="625642" y="9023"/>
                </a:lnTo>
                <a:lnTo>
                  <a:pt x="475247" y="0"/>
                </a:lnTo>
                <a:lnTo>
                  <a:pt x="318837" y="39102"/>
                </a:lnTo>
                <a:lnTo>
                  <a:pt x="285750" y="39102"/>
                </a:lnTo>
                <a:lnTo>
                  <a:pt x="150395" y="132347"/>
                </a:lnTo>
                <a:lnTo>
                  <a:pt x="24063" y="279734"/>
                </a:lnTo>
                <a:lnTo>
                  <a:pt x="0" y="372979"/>
                </a:lnTo>
                <a:lnTo>
                  <a:pt x="30079" y="451184"/>
                </a:lnTo>
                <a:lnTo>
                  <a:pt x="123324" y="547437"/>
                </a:lnTo>
                <a:lnTo>
                  <a:pt x="303797" y="625642"/>
                </a:lnTo>
                <a:lnTo>
                  <a:pt x="493295" y="640681"/>
                </a:lnTo>
                <a:lnTo>
                  <a:pt x="730918" y="628650"/>
                </a:lnTo>
                <a:lnTo>
                  <a:pt x="760997" y="628650"/>
                </a:lnTo>
                <a:lnTo>
                  <a:pt x="845218" y="595563"/>
                </a:lnTo>
                <a:lnTo>
                  <a:pt x="932447" y="544429"/>
                </a:lnTo>
                <a:lnTo>
                  <a:pt x="956510" y="523373"/>
                </a:lnTo>
                <a:lnTo>
                  <a:pt x="1016668" y="463215"/>
                </a:lnTo>
                <a:cubicBezTo>
                  <a:pt x="1047935" y="413188"/>
                  <a:pt x="1038287" y="432009"/>
                  <a:pt x="1049755" y="409073"/>
                </a:cubicBezTo>
                <a:lnTo>
                  <a:pt x="1076826" y="348915"/>
                </a:lnTo>
                <a:lnTo>
                  <a:pt x="1007645" y="213560"/>
                </a:lnTo>
                <a:lnTo>
                  <a:pt x="929439" y="66173"/>
                </a:lnTo>
                <a:lnTo>
                  <a:pt x="788068" y="153402"/>
                </a:lnTo>
                <a:lnTo>
                  <a:pt x="812131" y="213560"/>
                </a:lnTo>
                <a:lnTo>
                  <a:pt x="782053" y="273718"/>
                </a:lnTo>
                <a:lnTo>
                  <a:pt x="655721" y="348915"/>
                </a:lnTo>
                <a:lnTo>
                  <a:pt x="571500" y="400050"/>
                </a:lnTo>
                <a:lnTo>
                  <a:pt x="520366" y="442160"/>
                </a:lnTo>
                <a:lnTo>
                  <a:pt x="472239" y="463215"/>
                </a:lnTo>
                <a:lnTo>
                  <a:pt x="397042" y="451184"/>
                </a:lnTo>
                <a:lnTo>
                  <a:pt x="285750" y="403058"/>
                </a:lnTo>
                <a:lnTo>
                  <a:pt x="267703" y="382002"/>
                </a:lnTo>
                <a:lnTo>
                  <a:pt x="234616" y="348915"/>
                </a:lnTo>
                <a:lnTo>
                  <a:pt x="228600" y="276726"/>
                </a:lnTo>
                <a:lnTo>
                  <a:pt x="309813" y="171450"/>
                </a:lnTo>
                <a:lnTo>
                  <a:pt x="400050" y="141371"/>
                </a:lnTo>
                <a:lnTo>
                  <a:pt x="424113" y="129339"/>
                </a:lnTo>
                <a:lnTo>
                  <a:pt x="496303" y="105276"/>
                </a:lnTo>
                <a:lnTo>
                  <a:pt x="586539" y="90237"/>
                </a:lnTo>
                <a:lnTo>
                  <a:pt x="700839" y="84221"/>
                </a:lnTo>
                <a:lnTo>
                  <a:pt x="803108" y="147387"/>
                </a:lnTo>
                <a:lnTo>
                  <a:pt x="926431" y="72189"/>
                </a:lnTo>
                <a:lnTo>
                  <a:pt x="839203" y="30079"/>
                </a:lnTo>
                <a:close/>
              </a:path>
            </a:pathLst>
          </a:custGeom>
          <a:solidFill>
            <a:srgbClr val="006600">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Freeform 11"/>
          <p:cNvSpPr/>
          <p:nvPr/>
        </p:nvSpPr>
        <p:spPr bwMode="auto">
          <a:xfrm>
            <a:off x="3958389" y="2917752"/>
            <a:ext cx="586540" cy="378994"/>
          </a:xfrm>
          <a:custGeom>
            <a:avLst/>
            <a:gdLst>
              <a:gd name="connsiteX0" fmla="*/ 472240 w 586540"/>
              <a:gd name="connsiteY0" fmla="*/ 6016 h 378994"/>
              <a:gd name="connsiteX1" fmla="*/ 544429 w 586540"/>
              <a:gd name="connsiteY1" fmla="*/ 72189 h 378994"/>
              <a:gd name="connsiteX2" fmla="*/ 586540 w 586540"/>
              <a:gd name="connsiteY2" fmla="*/ 138363 h 378994"/>
              <a:gd name="connsiteX3" fmla="*/ 502319 w 586540"/>
              <a:gd name="connsiteY3" fmla="*/ 216568 h 378994"/>
              <a:gd name="connsiteX4" fmla="*/ 357940 w 586540"/>
              <a:gd name="connsiteY4" fmla="*/ 291766 h 378994"/>
              <a:gd name="connsiteX5" fmla="*/ 249656 w 586540"/>
              <a:gd name="connsiteY5" fmla="*/ 363955 h 378994"/>
              <a:gd name="connsiteX6" fmla="*/ 225593 w 586540"/>
              <a:gd name="connsiteY6" fmla="*/ 378994 h 378994"/>
              <a:gd name="connsiteX7" fmla="*/ 66174 w 586540"/>
              <a:gd name="connsiteY7" fmla="*/ 321844 h 378994"/>
              <a:gd name="connsiteX8" fmla="*/ 0 w 586540"/>
              <a:gd name="connsiteY8" fmla="*/ 273718 h 378994"/>
              <a:gd name="connsiteX9" fmla="*/ 6016 w 586540"/>
              <a:gd name="connsiteY9" fmla="*/ 153402 h 378994"/>
              <a:gd name="connsiteX10" fmla="*/ 111293 w 586540"/>
              <a:gd name="connsiteY10" fmla="*/ 81213 h 378994"/>
              <a:gd name="connsiteX11" fmla="*/ 252664 w 586540"/>
              <a:gd name="connsiteY11" fmla="*/ 24063 h 378994"/>
              <a:gd name="connsiteX12" fmla="*/ 315829 w 586540"/>
              <a:gd name="connsiteY12" fmla="*/ 3008 h 378994"/>
              <a:gd name="connsiteX13" fmla="*/ 388019 w 586540"/>
              <a:gd name="connsiteY13" fmla="*/ 0 h 378994"/>
              <a:gd name="connsiteX14" fmla="*/ 472240 w 586540"/>
              <a:gd name="connsiteY14" fmla="*/ 6016 h 378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6540" h="378994">
                <a:moveTo>
                  <a:pt x="472240" y="6016"/>
                </a:moveTo>
                <a:lnTo>
                  <a:pt x="544429" y="72189"/>
                </a:lnTo>
                <a:lnTo>
                  <a:pt x="586540" y="138363"/>
                </a:lnTo>
                <a:lnTo>
                  <a:pt x="502319" y="216568"/>
                </a:lnTo>
                <a:lnTo>
                  <a:pt x="357940" y="291766"/>
                </a:lnTo>
                <a:lnTo>
                  <a:pt x="249656" y="363955"/>
                </a:lnTo>
                <a:lnTo>
                  <a:pt x="225593" y="378994"/>
                </a:lnTo>
                <a:lnTo>
                  <a:pt x="66174" y="321844"/>
                </a:lnTo>
                <a:lnTo>
                  <a:pt x="0" y="273718"/>
                </a:lnTo>
                <a:lnTo>
                  <a:pt x="6016" y="153402"/>
                </a:lnTo>
                <a:lnTo>
                  <a:pt x="111293" y="81213"/>
                </a:lnTo>
                <a:lnTo>
                  <a:pt x="252664" y="24063"/>
                </a:lnTo>
                <a:lnTo>
                  <a:pt x="315829" y="3008"/>
                </a:lnTo>
                <a:lnTo>
                  <a:pt x="388019" y="0"/>
                </a:lnTo>
                <a:lnTo>
                  <a:pt x="472240" y="6016"/>
                </a:lnTo>
                <a:close/>
              </a:path>
            </a:pathLst>
          </a:custGeom>
          <a:solidFill>
            <a:srgbClr val="006600">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7" name="Freeform 26"/>
          <p:cNvSpPr/>
          <p:nvPr/>
        </p:nvSpPr>
        <p:spPr bwMode="auto">
          <a:xfrm>
            <a:off x="1045702" y="3714917"/>
            <a:ext cx="2286000" cy="1804988"/>
          </a:xfrm>
          <a:custGeom>
            <a:avLst/>
            <a:gdLst>
              <a:gd name="connsiteX0" fmla="*/ 4572000 w 4572000"/>
              <a:gd name="connsiteY0" fmla="*/ 0 h 3609975"/>
              <a:gd name="connsiteX1" fmla="*/ 4362450 w 4572000"/>
              <a:gd name="connsiteY1" fmla="*/ 28575 h 3609975"/>
              <a:gd name="connsiteX2" fmla="*/ 4133850 w 4572000"/>
              <a:gd name="connsiteY2" fmla="*/ 28575 h 3609975"/>
              <a:gd name="connsiteX3" fmla="*/ 3943350 w 4572000"/>
              <a:gd name="connsiteY3" fmla="*/ 0 h 3609975"/>
              <a:gd name="connsiteX4" fmla="*/ 3581400 w 4572000"/>
              <a:gd name="connsiteY4" fmla="*/ 28575 h 3609975"/>
              <a:gd name="connsiteX5" fmla="*/ 3257550 w 4572000"/>
              <a:gd name="connsiteY5" fmla="*/ 28575 h 3609975"/>
              <a:gd name="connsiteX6" fmla="*/ 2905125 w 4572000"/>
              <a:gd name="connsiteY6" fmla="*/ 57150 h 3609975"/>
              <a:gd name="connsiteX7" fmla="*/ 2514600 w 4572000"/>
              <a:gd name="connsiteY7" fmla="*/ 114300 h 3609975"/>
              <a:gd name="connsiteX8" fmla="*/ 2105025 w 4572000"/>
              <a:gd name="connsiteY8" fmla="*/ 161925 h 3609975"/>
              <a:gd name="connsiteX9" fmla="*/ 1800225 w 4572000"/>
              <a:gd name="connsiteY9" fmla="*/ 180975 h 3609975"/>
              <a:gd name="connsiteX10" fmla="*/ 1495425 w 4572000"/>
              <a:gd name="connsiteY10" fmla="*/ 304800 h 3609975"/>
              <a:gd name="connsiteX11" fmla="*/ 1238250 w 4572000"/>
              <a:gd name="connsiteY11" fmla="*/ 457200 h 3609975"/>
              <a:gd name="connsiteX12" fmla="*/ 876300 w 4572000"/>
              <a:gd name="connsiteY12" fmla="*/ 733425 h 3609975"/>
              <a:gd name="connsiteX13" fmla="*/ 600075 w 4572000"/>
              <a:gd name="connsiteY13" fmla="*/ 1104900 h 3609975"/>
              <a:gd name="connsiteX14" fmla="*/ 523875 w 4572000"/>
              <a:gd name="connsiteY14" fmla="*/ 1352550 h 3609975"/>
              <a:gd name="connsiteX15" fmla="*/ 428625 w 4572000"/>
              <a:gd name="connsiteY15" fmla="*/ 1600200 h 3609975"/>
              <a:gd name="connsiteX16" fmla="*/ 295275 w 4572000"/>
              <a:gd name="connsiteY16" fmla="*/ 1885950 h 3609975"/>
              <a:gd name="connsiteX17" fmla="*/ 161925 w 4572000"/>
              <a:gd name="connsiteY17" fmla="*/ 2162175 h 3609975"/>
              <a:gd name="connsiteX18" fmla="*/ 0 w 4572000"/>
              <a:gd name="connsiteY18" fmla="*/ 2352675 h 3609975"/>
              <a:gd name="connsiteX19" fmla="*/ 209550 w 4572000"/>
              <a:gd name="connsiteY19" fmla="*/ 2486025 h 3609975"/>
              <a:gd name="connsiteX20" fmla="*/ 742950 w 4572000"/>
              <a:gd name="connsiteY20" fmla="*/ 2781300 h 3609975"/>
              <a:gd name="connsiteX21" fmla="*/ 1171575 w 4572000"/>
              <a:gd name="connsiteY21" fmla="*/ 2990850 h 3609975"/>
              <a:gd name="connsiteX22" fmla="*/ 1514475 w 4572000"/>
              <a:gd name="connsiteY22" fmla="*/ 3181350 h 3609975"/>
              <a:gd name="connsiteX23" fmla="*/ 1800225 w 4572000"/>
              <a:gd name="connsiteY23" fmla="*/ 3409950 h 3609975"/>
              <a:gd name="connsiteX24" fmla="*/ 1981200 w 4572000"/>
              <a:gd name="connsiteY24" fmla="*/ 3609975 h 3609975"/>
              <a:gd name="connsiteX25" fmla="*/ 2114550 w 4572000"/>
              <a:gd name="connsiteY25" fmla="*/ 3505200 h 3609975"/>
              <a:gd name="connsiteX26" fmla="*/ 2228850 w 4572000"/>
              <a:gd name="connsiteY26" fmla="*/ 3248025 h 3609975"/>
              <a:gd name="connsiteX27" fmla="*/ 2552700 w 4572000"/>
              <a:gd name="connsiteY27" fmla="*/ 3028950 h 3609975"/>
              <a:gd name="connsiteX28" fmla="*/ 2924175 w 4572000"/>
              <a:gd name="connsiteY28" fmla="*/ 2867025 h 3609975"/>
              <a:gd name="connsiteX29" fmla="*/ 3257550 w 4572000"/>
              <a:gd name="connsiteY29" fmla="*/ 2686050 h 3609975"/>
              <a:gd name="connsiteX30" fmla="*/ 3562350 w 4572000"/>
              <a:gd name="connsiteY30" fmla="*/ 2476500 h 3609975"/>
              <a:gd name="connsiteX31" fmla="*/ 3743325 w 4572000"/>
              <a:gd name="connsiteY31" fmla="*/ 2333625 h 3609975"/>
              <a:gd name="connsiteX32" fmla="*/ 3857625 w 4572000"/>
              <a:gd name="connsiteY32" fmla="*/ 2066925 h 3609975"/>
              <a:gd name="connsiteX33" fmla="*/ 3933825 w 4572000"/>
              <a:gd name="connsiteY33" fmla="*/ 1581150 h 3609975"/>
              <a:gd name="connsiteX34" fmla="*/ 4048125 w 4572000"/>
              <a:gd name="connsiteY34" fmla="*/ 1076325 h 3609975"/>
              <a:gd name="connsiteX35" fmla="*/ 4219575 w 4572000"/>
              <a:gd name="connsiteY35" fmla="*/ 581025 h 3609975"/>
              <a:gd name="connsiteX36" fmla="*/ 4448175 w 4572000"/>
              <a:gd name="connsiteY36" fmla="*/ 190500 h 3609975"/>
              <a:gd name="connsiteX37" fmla="*/ 4562475 w 4572000"/>
              <a:gd name="connsiteY37" fmla="*/ 66675 h 360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72000" h="3609975">
                <a:moveTo>
                  <a:pt x="4572000" y="0"/>
                </a:moveTo>
                <a:lnTo>
                  <a:pt x="4362450" y="28575"/>
                </a:lnTo>
                <a:lnTo>
                  <a:pt x="4133850" y="28575"/>
                </a:lnTo>
                <a:lnTo>
                  <a:pt x="3943350" y="0"/>
                </a:lnTo>
                <a:lnTo>
                  <a:pt x="3581400" y="28575"/>
                </a:lnTo>
                <a:lnTo>
                  <a:pt x="3257550" y="28575"/>
                </a:lnTo>
                <a:lnTo>
                  <a:pt x="2905125" y="57150"/>
                </a:lnTo>
                <a:lnTo>
                  <a:pt x="2514600" y="114300"/>
                </a:lnTo>
                <a:lnTo>
                  <a:pt x="2105025" y="161925"/>
                </a:lnTo>
                <a:lnTo>
                  <a:pt x="1800225" y="180975"/>
                </a:lnTo>
                <a:lnTo>
                  <a:pt x="1495425" y="304800"/>
                </a:lnTo>
                <a:lnTo>
                  <a:pt x="1238250" y="457200"/>
                </a:lnTo>
                <a:lnTo>
                  <a:pt x="876300" y="733425"/>
                </a:lnTo>
                <a:lnTo>
                  <a:pt x="600075" y="1104900"/>
                </a:lnTo>
                <a:lnTo>
                  <a:pt x="523875" y="1352550"/>
                </a:lnTo>
                <a:lnTo>
                  <a:pt x="428625" y="1600200"/>
                </a:lnTo>
                <a:lnTo>
                  <a:pt x="295275" y="1885950"/>
                </a:lnTo>
                <a:lnTo>
                  <a:pt x="161925" y="2162175"/>
                </a:lnTo>
                <a:lnTo>
                  <a:pt x="0" y="2352675"/>
                </a:lnTo>
                <a:lnTo>
                  <a:pt x="209550" y="2486025"/>
                </a:lnTo>
                <a:lnTo>
                  <a:pt x="742950" y="2781300"/>
                </a:lnTo>
                <a:lnTo>
                  <a:pt x="1171575" y="2990850"/>
                </a:lnTo>
                <a:lnTo>
                  <a:pt x="1514475" y="3181350"/>
                </a:lnTo>
                <a:lnTo>
                  <a:pt x="1800225" y="3409950"/>
                </a:lnTo>
                <a:lnTo>
                  <a:pt x="1981200" y="3609975"/>
                </a:lnTo>
                <a:lnTo>
                  <a:pt x="2114550" y="3505200"/>
                </a:lnTo>
                <a:lnTo>
                  <a:pt x="2228850" y="3248025"/>
                </a:lnTo>
                <a:lnTo>
                  <a:pt x="2552700" y="3028950"/>
                </a:lnTo>
                <a:lnTo>
                  <a:pt x="2924175" y="2867025"/>
                </a:lnTo>
                <a:lnTo>
                  <a:pt x="3257550" y="2686050"/>
                </a:lnTo>
                <a:lnTo>
                  <a:pt x="3562350" y="2476500"/>
                </a:lnTo>
                <a:lnTo>
                  <a:pt x="3743325" y="2333625"/>
                </a:lnTo>
                <a:lnTo>
                  <a:pt x="3857625" y="2066925"/>
                </a:lnTo>
                <a:lnTo>
                  <a:pt x="3933825" y="1581150"/>
                </a:lnTo>
                <a:lnTo>
                  <a:pt x="4048125" y="1076325"/>
                </a:lnTo>
                <a:lnTo>
                  <a:pt x="4219575" y="581025"/>
                </a:lnTo>
                <a:lnTo>
                  <a:pt x="4448175" y="190500"/>
                </a:lnTo>
                <a:lnTo>
                  <a:pt x="4562475" y="66675"/>
                </a:lnTo>
              </a:path>
            </a:pathLst>
          </a:custGeom>
          <a:solidFill>
            <a:srgbClr val="FFFF99"/>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 name="Freeform 5"/>
          <p:cNvSpPr/>
          <p:nvPr/>
        </p:nvSpPr>
        <p:spPr bwMode="auto">
          <a:xfrm>
            <a:off x="1290387" y="3735899"/>
            <a:ext cx="1979195" cy="1437774"/>
          </a:xfrm>
          <a:custGeom>
            <a:avLst/>
            <a:gdLst>
              <a:gd name="connsiteX0" fmla="*/ 836195 w 1979195"/>
              <a:gd name="connsiteY0" fmla="*/ 162426 h 1437774"/>
              <a:gd name="connsiteX1" fmla="*/ 1109913 w 1979195"/>
              <a:gd name="connsiteY1" fmla="*/ 153403 h 1437774"/>
              <a:gd name="connsiteX2" fmla="*/ 1395663 w 1979195"/>
              <a:gd name="connsiteY2" fmla="*/ 156411 h 1437774"/>
              <a:gd name="connsiteX3" fmla="*/ 1540042 w 1979195"/>
              <a:gd name="connsiteY3" fmla="*/ 189497 h 1437774"/>
              <a:gd name="connsiteX4" fmla="*/ 1609224 w 1979195"/>
              <a:gd name="connsiteY4" fmla="*/ 240632 h 1437774"/>
              <a:gd name="connsiteX5" fmla="*/ 1621255 w 1979195"/>
              <a:gd name="connsiteY5" fmla="*/ 321845 h 1437774"/>
              <a:gd name="connsiteX6" fmla="*/ 1627271 w 1979195"/>
              <a:gd name="connsiteY6" fmla="*/ 369971 h 1437774"/>
              <a:gd name="connsiteX7" fmla="*/ 1588168 w 1979195"/>
              <a:gd name="connsiteY7" fmla="*/ 622634 h 1437774"/>
              <a:gd name="connsiteX8" fmla="*/ 1582152 w 1979195"/>
              <a:gd name="connsiteY8" fmla="*/ 658729 h 1437774"/>
              <a:gd name="connsiteX9" fmla="*/ 1521995 w 1979195"/>
              <a:gd name="connsiteY9" fmla="*/ 866274 h 1437774"/>
              <a:gd name="connsiteX10" fmla="*/ 1425742 w 1979195"/>
              <a:gd name="connsiteY10" fmla="*/ 1037724 h 1437774"/>
              <a:gd name="connsiteX11" fmla="*/ 1317458 w 1979195"/>
              <a:gd name="connsiteY11" fmla="*/ 1109913 h 1437774"/>
              <a:gd name="connsiteX12" fmla="*/ 1070810 w 1979195"/>
              <a:gd name="connsiteY12" fmla="*/ 1209174 h 1437774"/>
              <a:gd name="connsiteX13" fmla="*/ 760997 w 1979195"/>
              <a:gd name="connsiteY13" fmla="*/ 1281363 h 1437774"/>
              <a:gd name="connsiteX14" fmla="*/ 559468 w 1979195"/>
              <a:gd name="connsiteY14" fmla="*/ 1284371 h 1437774"/>
              <a:gd name="connsiteX15" fmla="*/ 394034 w 1979195"/>
              <a:gd name="connsiteY15" fmla="*/ 1251284 h 1437774"/>
              <a:gd name="connsiteX16" fmla="*/ 252663 w 1979195"/>
              <a:gd name="connsiteY16" fmla="*/ 1200150 h 1437774"/>
              <a:gd name="connsiteX17" fmla="*/ 171450 w 1979195"/>
              <a:gd name="connsiteY17" fmla="*/ 1124953 h 1437774"/>
              <a:gd name="connsiteX18" fmla="*/ 159418 w 1979195"/>
              <a:gd name="connsiteY18" fmla="*/ 992605 h 1437774"/>
              <a:gd name="connsiteX19" fmla="*/ 159418 w 1979195"/>
              <a:gd name="connsiteY19" fmla="*/ 944479 h 1437774"/>
              <a:gd name="connsiteX20" fmla="*/ 228600 w 1979195"/>
              <a:gd name="connsiteY20" fmla="*/ 616619 h 1437774"/>
              <a:gd name="connsiteX21" fmla="*/ 231608 w 1979195"/>
              <a:gd name="connsiteY21" fmla="*/ 586540 h 1437774"/>
              <a:gd name="connsiteX22" fmla="*/ 378995 w 1979195"/>
              <a:gd name="connsiteY22" fmla="*/ 369971 h 1437774"/>
              <a:gd name="connsiteX23" fmla="*/ 478255 w 1979195"/>
              <a:gd name="connsiteY23" fmla="*/ 285750 h 1437774"/>
              <a:gd name="connsiteX24" fmla="*/ 706855 w 1979195"/>
              <a:gd name="connsiteY24" fmla="*/ 177466 h 1437774"/>
              <a:gd name="connsiteX25" fmla="*/ 661737 w 1979195"/>
              <a:gd name="connsiteY25" fmla="*/ 117308 h 1437774"/>
              <a:gd name="connsiteX26" fmla="*/ 460208 w 1979195"/>
              <a:gd name="connsiteY26" fmla="*/ 198521 h 1437774"/>
              <a:gd name="connsiteX27" fmla="*/ 222584 w 1979195"/>
              <a:gd name="connsiteY27" fmla="*/ 382003 h 1437774"/>
              <a:gd name="connsiteX28" fmla="*/ 87229 w 1979195"/>
              <a:gd name="connsiteY28" fmla="*/ 568492 h 1437774"/>
              <a:gd name="connsiteX29" fmla="*/ 18047 w 1979195"/>
              <a:gd name="connsiteY29" fmla="*/ 800100 h 1437774"/>
              <a:gd name="connsiteX30" fmla="*/ 15039 w 1979195"/>
              <a:gd name="connsiteY30" fmla="*/ 842211 h 1437774"/>
              <a:gd name="connsiteX31" fmla="*/ 0 w 1979195"/>
              <a:gd name="connsiteY31" fmla="*/ 1070811 h 1437774"/>
              <a:gd name="connsiteX32" fmla="*/ 21055 w 1979195"/>
              <a:gd name="connsiteY32" fmla="*/ 1221205 h 1437774"/>
              <a:gd name="connsiteX33" fmla="*/ 69181 w 1979195"/>
              <a:gd name="connsiteY33" fmla="*/ 1302419 h 1437774"/>
              <a:gd name="connsiteX34" fmla="*/ 150395 w 1979195"/>
              <a:gd name="connsiteY34" fmla="*/ 1305426 h 1437774"/>
              <a:gd name="connsiteX35" fmla="*/ 171450 w 1979195"/>
              <a:gd name="connsiteY35" fmla="*/ 1308434 h 1437774"/>
              <a:gd name="connsiteX36" fmla="*/ 183481 w 1979195"/>
              <a:gd name="connsiteY36" fmla="*/ 1311442 h 1437774"/>
              <a:gd name="connsiteX37" fmla="*/ 237624 w 1979195"/>
              <a:gd name="connsiteY37" fmla="*/ 1350545 h 1437774"/>
              <a:gd name="connsiteX38" fmla="*/ 535405 w 1979195"/>
              <a:gd name="connsiteY38" fmla="*/ 1395663 h 1437774"/>
              <a:gd name="connsiteX39" fmla="*/ 818147 w 1979195"/>
              <a:gd name="connsiteY39" fmla="*/ 1437774 h 1437774"/>
              <a:gd name="connsiteX40" fmla="*/ 1025692 w 1979195"/>
              <a:gd name="connsiteY40" fmla="*/ 1374608 h 1437774"/>
              <a:gd name="connsiteX41" fmla="*/ 1359568 w 1979195"/>
              <a:gd name="connsiteY41" fmla="*/ 1230229 h 1437774"/>
              <a:gd name="connsiteX42" fmla="*/ 1540042 w 1979195"/>
              <a:gd name="connsiteY42" fmla="*/ 1106905 h 1437774"/>
              <a:gd name="connsiteX43" fmla="*/ 1648326 w 1979195"/>
              <a:gd name="connsiteY43" fmla="*/ 866274 h 1437774"/>
              <a:gd name="connsiteX44" fmla="*/ 1759618 w 1979195"/>
              <a:gd name="connsiteY44" fmla="*/ 433137 h 1437774"/>
              <a:gd name="connsiteX45" fmla="*/ 1825792 w 1979195"/>
              <a:gd name="connsiteY45" fmla="*/ 210553 h 1437774"/>
              <a:gd name="connsiteX46" fmla="*/ 1913021 w 1979195"/>
              <a:gd name="connsiteY46" fmla="*/ 84221 h 1437774"/>
              <a:gd name="connsiteX47" fmla="*/ 1979195 w 1979195"/>
              <a:gd name="connsiteY47" fmla="*/ 0 h 1437774"/>
              <a:gd name="connsiteX48" fmla="*/ 1711492 w 1979195"/>
              <a:gd name="connsiteY48" fmla="*/ 3008 h 1437774"/>
              <a:gd name="connsiteX49" fmla="*/ 1344529 w 1979195"/>
              <a:gd name="connsiteY49" fmla="*/ 9024 h 1437774"/>
              <a:gd name="connsiteX50" fmla="*/ 1317458 w 1979195"/>
              <a:gd name="connsiteY50" fmla="*/ 15040 h 1437774"/>
              <a:gd name="connsiteX51" fmla="*/ 1034716 w 1979195"/>
              <a:gd name="connsiteY51" fmla="*/ 54142 h 1437774"/>
              <a:gd name="connsiteX52" fmla="*/ 773029 w 1979195"/>
              <a:gd name="connsiteY52" fmla="*/ 78205 h 1437774"/>
              <a:gd name="connsiteX53" fmla="*/ 682792 w 1979195"/>
              <a:gd name="connsiteY53" fmla="*/ 102269 h 1437774"/>
              <a:gd name="connsiteX54" fmla="*/ 673768 w 1979195"/>
              <a:gd name="connsiteY54" fmla="*/ 141371 h 1437774"/>
              <a:gd name="connsiteX55" fmla="*/ 715879 w 1979195"/>
              <a:gd name="connsiteY55" fmla="*/ 189497 h 1437774"/>
              <a:gd name="connsiteX56" fmla="*/ 836195 w 1979195"/>
              <a:gd name="connsiteY56" fmla="*/ 162426 h 143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979195" h="1437774">
                <a:moveTo>
                  <a:pt x="836195" y="162426"/>
                </a:moveTo>
                <a:lnTo>
                  <a:pt x="1109913" y="153403"/>
                </a:lnTo>
                <a:lnTo>
                  <a:pt x="1395663" y="156411"/>
                </a:lnTo>
                <a:lnTo>
                  <a:pt x="1540042" y="189497"/>
                </a:lnTo>
                <a:lnTo>
                  <a:pt x="1609224" y="240632"/>
                </a:lnTo>
                <a:lnTo>
                  <a:pt x="1621255" y="321845"/>
                </a:lnTo>
                <a:cubicBezTo>
                  <a:pt x="1627728" y="363920"/>
                  <a:pt x="1627271" y="347760"/>
                  <a:pt x="1627271" y="369971"/>
                </a:cubicBezTo>
                <a:lnTo>
                  <a:pt x="1588168" y="622634"/>
                </a:lnTo>
                <a:lnTo>
                  <a:pt x="1582152" y="658729"/>
                </a:lnTo>
                <a:lnTo>
                  <a:pt x="1521995" y="866274"/>
                </a:lnTo>
                <a:lnTo>
                  <a:pt x="1425742" y="1037724"/>
                </a:lnTo>
                <a:lnTo>
                  <a:pt x="1317458" y="1109913"/>
                </a:lnTo>
                <a:lnTo>
                  <a:pt x="1070810" y="1209174"/>
                </a:lnTo>
                <a:lnTo>
                  <a:pt x="760997" y="1281363"/>
                </a:lnTo>
                <a:lnTo>
                  <a:pt x="559468" y="1284371"/>
                </a:lnTo>
                <a:lnTo>
                  <a:pt x="394034" y="1251284"/>
                </a:lnTo>
                <a:lnTo>
                  <a:pt x="252663" y="1200150"/>
                </a:lnTo>
                <a:lnTo>
                  <a:pt x="171450" y="1124953"/>
                </a:lnTo>
                <a:lnTo>
                  <a:pt x="159418" y="992605"/>
                </a:lnTo>
                <a:lnTo>
                  <a:pt x="159418" y="944479"/>
                </a:lnTo>
                <a:lnTo>
                  <a:pt x="228600" y="616619"/>
                </a:lnTo>
                <a:lnTo>
                  <a:pt x="231608" y="586540"/>
                </a:lnTo>
                <a:lnTo>
                  <a:pt x="378995" y="369971"/>
                </a:lnTo>
                <a:lnTo>
                  <a:pt x="478255" y="285750"/>
                </a:lnTo>
                <a:lnTo>
                  <a:pt x="706855" y="177466"/>
                </a:lnTo>
                <a:lnTo>
                  <a:pt x="661737" y="117308"/>
                </a:lnTo>
                <a:lnTo>
                  <a:pt x="460208" y="198521"/>
                </a:lnTo>
                <a:lnTo>
                  <a:pt x="222584" y="382003"/>
                </a:lnTo>
                <a:lnTo>
                  <a:pt x="87229" y="568492"/>
                </a:lnTo>
                <a:lnTo>
                  <a:pt x="18047" y="800100"/>
                </a:lnTo>
                <a:lnTo>
                  <a:pt x="15039" y="842211"/>
                </a:lnTo>
                <a:lnTo>
                  <a:pt x="0" y="1070811"/>
                </a:lnTo>
                <a:lnTo>
                  <a:pt x="21055" y="1221205"/>
                </a:lnTo>
                <a:lnTo>
                  <a:pt x="69181" y="1302419"/>
                </a:lnTo>
                <a:cubicBezTo>
                  <a:pt x="96252" y="1303421"/>
                  <a:pt x="123352" y="1303835"/>
                  <a:pt x="150395" y="1305426"/>
                </a:cubicBezTo>
                <a:cubicBezTo>
                  <a:pt x="157472" y="1305842"/>
                  <a:pt x="164475" y="1307166"/>
                  <a:pt x="171450" y="1308434"/>
                </a:cubicBezTo>
                <a:cubicBezTo>
                  <a:pt x="175517" y="1309174"/>
                  <a:pt x="183481" y="1311442"/>
                  <a:pt x="183481" y="1311442"/>
                </a:cubicBezTo>
                <a:lnTo>
                  <a:pt x="237624" y="1350545"/>
                </a:lnTo>
                <a:lnTo>
                  <a:pt x="535405" y="1395663"/>
                </a:lnTo>
                <a:lnTo>
                  <a:pt x="818147" y="1437774"/>
                </a:lnTo>
                <a:lnTo>
                  <a:pt x="1025692" y="1374608"/>
                </a:lnTo>
                <a:lnTo>
                  <a:pt x="1359568" y="1230229"/>
                </a:lnTo>
                <a:lnTo>
                  <a:pt x="1540042" y="1106905"/>
                </a:lnTo>
                <a:lnTo>
                  <a:pt x="1648326" y="866274"/>
                </a:lnTo>
                <a:lnTo>
                  <a:pt x="1759618" y="433137"/>
                </a:lnTo>
                <a:lnTo>
                  <a:pt x="1825792" y="210553"/>
                </a:lnTo>
                <a:lnTo>
                  <a:pt x="1913021" y="84221"/>
                </a:lnTo>
                <a:lnTo>
                  <a:pt x="1979195" y="0"/>
                </a:lnTo>
                <a:lnTo>
                  <a:pt x="1711492" y="3008"/>
                </a:lnTo>
                <a:lnTo>
                  <a:pt x="1344529" y="9024"/>
                </a:lnTo>
                <a:lnTo>
                  <a:pt x="1317458" y="15040"/>
                </a:lnTo>
                <a:lnTo>
                  <a:pt x="1034716" y="54142"/>
                </a:lnTo>
                <a:lnTo>
                  <a:pt x="773029" y="78205"/>
                </a:lnTo>
                <a:lnTo>
                  <a:pt x="682792" y="102269"/>
                </a:lnTo>
                <a:lnTo>
                  <a:pt x="673768" y="141371"/>
                </a:lnTo>
                <a:lnTo>
                  <a:pt x="715879" y="189497"/>
                </a:lnTo>
                <a:lnTo>
                  <a:pt x="836195" y="162426"/>
                </a:lnTo>
                <a:close/>
              </a:path>
            </a:pathLst>
          </a:custGeom>
          <a:solidFill>
            <a:srgbClr val="006600">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 name="Freeform 4"/>
          <p:cNvSpPr/>
          <p:nvPr/>
        </p:nvSpPr>
        <p:spPr bwMode="auto">
          <a:xfrm>
            <a:off x="1455821" y="3910357"/>
            <a:ext cx="1458829" cy="1109913"/>
          </a:xfrm>
          <a:custGeom>
            <a:avLst/>
            <a:gdLst>
              <a:gd name="connsiteX0" fmla="*/ 586540 w 1458829"/>
              <a:gd name="connsiteY0" fmla="*/ 318837 h 1109913"/>
              <a:gd name="connsiteX1" fmla="*/ 436145 w 1458829"/>
              <a:gd name="connsiteY1" fmla="*/ 472239 h 1109913"/>
              <a:gd name="connsiteX2" fmla="*/ 360947 w 1458829"/>
              <a:gd name="connsiteY2" fmla="*/ 679784 h 1109913"/>
              <a:gd name="connsiteX3" fmla="*/ 351924 w 1458829"/>
              <a:gd name="connsiteY3" fmla="*/ 751974 h 1109913"/>
              <a:gd name="connsiteX4" fmla="*/ 490287 w 1458829"/>
              <a:gd name="connsiteY4" fmla="*/ 782053 h 1109913"/>
              <a:gd name="connsiteX5" fmla="*/ 520366 w 1458829"/>
              <a:gd name="connsiteY5" fmla="*/ 776037 h 1109913"/>
              <a:gd name="connsiteX6" fmla="*/ 691816 w 1458829"/>
              <a:gd name="connsiteY6" fmla="*/ 757989 h 1109913"/>
              <a:gd name="connsiteX7" fmla="*/ 914400 w 1458829"/>
              <a:gd name="connsiteY7" fmla="*/ 685800 h 1109913"/>
              <a:gd name="connsiteX8" fmla="*/ 1004637 w 1458829"/>
              <a:gd name="connsiteY8" fmla="*/ 535405 h 1109913"/>
              <a:gd name="connsiteX9" fmla="*/ 1061787 w 1458829"/>
              <a:gd name="connsiteY9" fmla="*/ 363955 h 1109913"/>
              <a:gd name="connsiteX10" fmla="*/ 1061787 w 1458829"/>
              <a:gd name="connsiteY10" fmla="*/ 300789 h 1109913"/>
              <a:gd name="connsiteX11" fmla="*/ 959518 w 1458829"/>
              <a:gd name="connsiteY11" fmla="*/ 273718 h 1109913"/>
              <a:gd name="connsiteX12" fmla="*/ 658729 w 1458829"/>
              <a:gd name="connsiteY12" fmla="*/ 294774 h 1109913"/>
              <a:gd name="connsiteX13" fmla="*/ 773029 w 1458829"/>
              <a:gd name="connsiteY13" fmla="*/ 144379 h 1109913"/>
              <a:gd name="connsiteX14" fmla="*/ 730918 w 1458829"/>
              <a:gd name="connsiteY14" fmla="*/ 123324 h 1109913"/>
              <a:gd name="connsiteX15" fmla="*/ 658729 w 1458829"/>
              <a:gd name="connsiteY15" fmla="*/ 15039 h 1109913"/>
              <a:gd name="connsiteX16" fmla="*/ 938463 w 1458829"/>
              <a:gd name="connsiteY16" fmla="*/ 0 h 1109913"/>
              <a:gd name="connsiteX17" fmla="*/ 1161047 w 1458829"/>
              <a:gd name="connsiteY17" fmla="*/ 3008 h 1109913"/>
              <a:gd name="connsiteX18" fmla="*/ 1386640 w 1458829"/>
              <a:gd name="connsiteY18" fmla="*/ 21055 h 1109913"/>
              <a:gd name="connsiteX19" fmla="*/ 1458829 w 1458829"/>
              <a:gd name="connsiteY19" fmla="*/ 108284 h 1109913"/>
              <a:gd name="connsiteX20" fmla="*/ 1437774 w 1458829"/>
              <a:gd name="connsiteY20" fmla="*/ 333876 h 1109913"/>
              <a:gd name="connsiteX21" fmla="*/ 1356561 w 1458829"/>
              <a:gd name="connsiteY21" fmla="*/ 679784 h 1109913"/>
              <a:gd name="connsiteX22" fmla="*/ 1275347 w 1458829"/>
              <a:gd name="connsiteY22" fmla="*/ 836195 h 1109913"/>
              <a:gd name="connsiteX23" fmla="*/ 1164055 w 1458829"/>
              <a:gd name="connsiteY23" fmla="*/ 923424 h 1109913"/>
              <a:gd name="connsiteX24" fmla="*/ 824163 w 1458829"/>
              <a:gd name="connsiteY24" fmla="*/ 1049755 h 1109913"/>
              <a:gd name="connsiteX25" fmla="*/ 448176 w 1458829"/>
              <a:gd name="connsiteY25" fmla="*/ 1109913 h 1109913"/>
              <a:gd name="connsiteX26" fmla="*/ 255671 w 1458829"/>
              <a:gd name="connsiteY26" fmla="*/ 1070811 h 1109913"/>
              <a:gd name="connsiteX27" fmla="*/ 75197 w 1458829"/>
              <a:gd name="connsiteY27" fmla="*/ 1025692 h 1109913"/>
              <a:gd name="connsiteX28" fmla="*/ 54142 w 1458829"/>
              <a:gd name="connsiteY28" fmla="*/ 1001629 h 1109913"/>
              <a:gd name="connsiteX29" fmla="*/ 0 w 1458829"/>
              <a:gd name="connsiteY29" fmla="*/ 926432 h 1109913"/>
              <a:gd name="connsiteX30" fmla="*/ 39103 w 1458829"/>
              <a:gd name="connsiteY30" fmla="*/ 628650 h 1109913"/>
              <a:gd name="connsiteX31" fmla="*/ 84221 w 1458829"/>
              <a:gd name="connsiteY31" fmla="*/ 397042 h 1109913"/>
              <a:gd name="connsiteX32" fmla="*/ 225592 w 1458829"/>
              <a:gd name="connsiteY32" fmla="*/ 192505 h 1109913"/>
              <a:gd name="connsiteX33" fmla="*/ 481263 w 1458829"/>
              <a:gd name="connsiteY33" fmla="*/ 39103 h 1109913"/>
              <a:gd name="connsiteX34" fmla="*/ 565484 w 1458829"/>
              <a:gd name="connsiteY34" fmla="*/ 6016 h 1109913"/>
              <a:gd name="connsiteX35" fmla="*/ 670761 w 1458829"/>
              <a:gd name="connsiteY35" fmla="*/ 12032 h 1109913"/>
              <a:gd name="connsiteX36" fmla="*/ 770021 w 1458829"/>
              <a:gd name="connsiteY36" fmla="*/ 147387 h 1109913"/>
              <a:gd name="connsiteX37" fmla="*/ 658729 w 1458829"/>
              <a:gd name="connsiteY37" fmla="*/ 282742 h 1109913"/>
              <a:gd name="connsiteX38" fmla="*/ 586540 w 1458829"/>
              <a:gd name="connsiteY38" fmla="*/ 318837 h 110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58829" h="1109913">
                <a:moveTo>
                  <a:pt x="586540" y="318837"/>
                </a:moveTo>
                <a:lnTo>
                  <a:pt x="436145" y="472239"/>
                </a:lnTo>
                <a:lnTo>
                  <a:pt x="360947" y="679784"/>
                </a:lnTo>
                <a:lnTo>
                  <a:pt x="351924" y="751974"/>
                </a:lnTo>
                <a:lnTo>
                  <a:pt x="490287" y="782053"/>
                </a:lnTo>
                <a:lnTo>
                  <a:pt x="520366" y="776037"/>
                </a:lnTo>
                <a:lnTo>
                  <a:pt x="691816" y="757989"/>
                </a:lnTo>
                <a:lnTo>
                  <a:pt x="914400" y="685800"/>
                </a:lnTo>
                <a:lnTo>
                  <a:pt x="1004637" y="535405"/>
                </a:lnTo>
                <a:lnTo>
                  <a:pt x="1061787" y="363955"/>
                </a:lnTo>
                <a:lnTo>
                  <a:pt x="1061787" y="300789"/>
                </a:lnTo>
                <a:lnTo>
                  <a:pt x="959518" y="273718"/>
                </a:lnTo>
                <a:lnTo>
                  <a:pt x="658729" y="294774"/>
                </a:lnTo>
                <a:lnTo>
                  <a:pt x="773029" y="144379"/>
                </a:lnTo>
                <a:lnTo>
                  <a:pt x="730918" y="123324"/>
                </a:lnTo>
                <a:lnTo>
                  <a:pt x="658729" y="15039"/>
                </a:lnTo>
                <a:lnTo>
                  <a:pt x="938463" y="0"/>
                </a:lnTo>
                <a:lnTo>
                  <a:pt x="1161047" y="3008"/>
                </a:lnTo>
                <a:lnTo>
                  <a:pt x="1386640" y="21055"/>
                </a:lnTo>
                <a:lnTo>
                  <a:pt x="1458829" y="108284"/>
                </a:lnTo>
                <a:lnTo>
                  <a:pt x="1437774" y="333876"/>
                </a:lnTo>
                <a:lnTo>
                  <a:pt x="1356561" y="679784"/>
                </a:lnTo>
                <a:lnTo>
                  <a:pt x="1275347" y="836195"/>
                </a:lnTo>
                <a:lnTo>
                  <a:pt x="1164055" y="923424"/>
                </a:lnTo>
                <a:lnTo>
                  <a:pt x="824163" y="1049755"/>
                </a:lnTo>
                <a:lnTo>
                  <a:pt x="448176" y="1109913"/>
                </a:lnTo>
                <a:lnTo>
                  <a:pt x="255671" y="1070811"/>
                </a:lnTo>
                <a:lnTo>
                  <a:pt x="75197" y="1025692"/>
                </a:lnTo>
                <a:lnTo>
                  <a:pt x="54142" y="1001629"/>
                </a:lnTo>
                <a:lnTo>
                  <a:pt x="0" y="926432"/>
                </a:lnTo>
                <a:lnTo>
                  <a:pt x="39103" y="628650"/>
                </a:lnTo>
                <a:lnTo>
                  <a:pt x="84221" y="397042"/>
                </a:lnTo>
                <a:lnTo>
                  <a:pt x="225592" y="192505"/>
                </a:lnTo>
                <a:lnTo>
                  <a:pt x="481263" y="39103"/>
                </a:lnTo>
                <a:lnTo>
                  <a:pt x="565484" y="6016"/>
                </a:lnTo>
                <a:lnTo>
                  <a:pt x="670761" y="12032"/>
                </a:lnTo>
                <a:lnTo>
                  <a:pt x="770021" y="147387"/>
                </a:lnTo>
                <a:lnTo>
                  <a:pt x="658729" y="282742"/>
                </a:lnTo>
                <a:lnTo>
                  <a:pt x="586540" y="318837"/>
                </a:lnTo>
                <a:close/>
              </a:path>
            </a:pathLst>
          </a:custGeom>
          <a:solidFill>
            <a:srgbClr val="006600">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 name="Freeform 2"/>
          <p:cNvSpPr/>
          <p:nvPr/>
        </p:nvSpPr>
        <p:spPr bwMode="auto">
          <a:xfrm>
            <a:off x="1804737" y="4175052"/>
            <a:ext cx="703847" cy="517358"/>
          </a:xfrm>
          <a:custGeom>
            <a:avLst/>
            <a:gdLst>
              <a:gd name="connsiteX0" fmla="*/ 327860 w 703847"/>
              <a:gd name="connsiteY0" fmla="*/ 30079 h 517358"/>
              <a:gd name="connsiteX1" fmla="*/ 189497 w 703847"/>
              <a:gd name="connsiteY1" fmla="*/ 87229 h 517358"/>
              <a:gd name="connsiteX2" fmla="*/ 81213 w 703847"/>
              <a:gd name="connsiteY2" fmla="*/ 243639 h 517358"/>
              <a:gd name="connsiteX3" fmla="*/ 6016 w 703847"/>
              <a:gd name="connsiteY3" fmla="*/ 427121 h 517358"/>
              <a:gd name="connsiteX4" fmla="*/ 0 w 703847"/>
              <a:gd name="connsiteY4" fmla="*/ 493294 h 517358"/>
              <a:gd name="connsiteX5" fmla="*/ 153402 w 703847"/>
              <a:gd name="connsiteY5" fmla="*/ 517358 h 517358"/>
              <a:gd name="connsiteX6" fmla="*/ 375987 w 703847"/>
              <a:gd name="connsiteY6" fmla="*/ 493294 h 517358"/>
              <a:gd name="connsiteX7" fmla="*/ 562476 w 703847"/>
              <a:gd name="connsiteY7" fmla="*/ 418097 h 517358"/>
              <a:gd name="connsiteX8" fmla="*/ 625642 w 703847"/>
              <a:gd name="connsiteY8" fmla="*/ 360947 h 517358"/>
              <a:gd name="connsiteX9" fmla="*/ 640681 w 703847"/>
              <a:gd name="connsiteY9" fmla="*/ 330868 h 517358"/>
              <a:gd name="connsiteX10" fmla="*/ 682792 w 703847"/>
              <a:gd name="connsiteY10" fmla="*/ 240631 h 517358"/>
              <a:gd name="connsiteX11" fmla="*/ 688808 w 703847"/>
              <a:gd name="connsiteY11" fmla="*/ 213560 h 517358"/>
              <a:gd name="connsiteX12" fmla="*/ 691816 w 703847"/>
              <a:gd name="connsiteY12" fmla="*/ 201529 h 517358"/>
              <a:gd name="connsiteX13" fmla="*/ 703847 w 703847"/>
              <a:gd name="connsiteY13" fmla="*/ 72189 h 517358"/>
              <a:gd name="connsiteX14" fmla="*/ 685800 w 703847"/>
              <a:gd name="connsiteY14" fmla="*/ 9023 h 517358"/>
              <a:gd name="connsiteX15" fmla="*/ 559468 w 703847"/>
              <a:gd name="connsiteY15" fmla="*/ 0 h 517358"/>
              <a:gd name="connsiteX16" fmla="*/ 406066 w 703847"/>
              <a:gd name="connsiteY16" fmla="*/ 9023 h 517358"/>
              <a:gd name="connsiteX17" fmla="*/ 327860 w 703847"/>
              <a:gd name="connsiteY17" fmla="*/ 30079 h 51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3847" h="517358">
                <a:moveTo>
                  <a:pt x="327860" y="30079"/>
                </a:moveTo>
                <a:lnTo>
                  <a:pt x="189497" y="87229"/>
                </a:lnTo>
                <a:lnTo>
                  <a:pt x="81213" y="243639"/>
                </a:lnTo>
                <a:lnTo>
                  <a:pt x="6016" y="427121"/>
                </a:lnTo>
                <a:lnTo>
                  <a:pt x="0" y="493294"/>
                </a:lnTo>
                <a:lnTo>
                  <a:pt x="153402" y="517358"/>
                </a:lnTo>
                <a:lnTo>
                  <a:pt x="375987" y="493294"/>
                </a:lnTo>
                <a:lnTo>
                  <a:pt x="562476" y="418097"/>
                </a:lnTo>
                <a:lnTo>
                  <a:pt x="625642" y="360947"/>
                </a:lnTo>
                <a:cubicBezTo>
                  <a:pt x="635662" y="334229"/>
                  <a:pt x="628609" y="342942"/>
                  <a:pt x="640681" y="330868"/>
                </a:cubicBezTo>
                <a:lnTo>
                  <a:pt x="682792" y="240631"/>
                </a:lnTo>
                <a:cubicBezTo>
                  <a:pt x="684797" y="231607"/>
                  <a:pt x="686729" y="222567"/>
                  <a:pt x="688808" y="213560"/>
                </a:cubicBezTo>
                <a:cubicBezTo>
                  <a:pt x="689738" y="209532"/>
                  <a:pt x="691816" y="201529"/>
                  <a:pt x="691816" y="201529"/>
                </a:cubicBezTo>
                <a:lnTo>
                  <a:pt x="703847" y="72189"/>
                </a:lnTo>
                <a:lnTo>
                  <a:pt x="685800" y="9023"/>
                </a:lnTo>
                <a:lnTo>
                  <a:pt x="559468" y="0"/>
                </a:lnTo>
                <a:lnTo>
                  <a:pt x="406066" y="9023"/>
                </a:lnTo>
                <a:lnTo>
                  <a:pt x="327860" y="30079"/>
                </a:lnTo>
                <a:close/>
              </a:path>
            </a:pathLst>
          </a:custGeom>
          <a:solidFill>
            <a:srgbClr val="006600">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a:t>HC Fill &amp; </a:t>
            </a:r>
            <a:r>
              <a:rPr lang="en-US" dirty="0" smtClean="0"/>
              <a:t>Spill</a:t>
            </a:r>
            <a:endParaRPr lang="en-US" dirty="0"/>
          </a:p>
        </p:txBody>
      </p:sp>
      <p:sp>
        <p:nvSpPr>
          <p:cNvPr id="28" name="Freeform 27"/>
          <p:cNvSpPr/>
          <p:nvPr/>
        </p:nvSpPr>
        <p:spPr bwMode="auto">
          <a:xfrm>
            <a:off x="1974151" y="4306193"/>
            <a:ext cx="390041" cy="269929"/>
          </a:xfrm>
          <a:custGeom>
            <a:avLst/>
            <a:gdLst>
              <a:gd name="connsiteX0" fmla="*/ 297051 w 780082"/>
              <a:gd name="connsiteY0" fmla="*/ 33580 h 539857"/>
              <a:gd name="connsiteX1" fmla="*/ 111072 w 780082"/>
              <a:gd name="connsiteY1" fmla="*/ 204061 h 539857"/>
              <a:gd name="connsiteX2" fmla="*/ 33580 w 780082"/>
              <a:gd name="connsiteY2" fmla="*/ 436536 h 539857"/>
              <a:gd name="connsiteX3" fmla="*/ 33580 w 780082"/>
              <a:gd name="connsiteY3" fmla="*/ 529525 h 539857"/>
              <a:gd name="connsiteX4" fmla="*/ 235058 w 780082"/>
              <a:gd name="connsiteY4" fmla="*/ 498529 h 539857"/>
              <a:gd name="connsiteX5" fmla="*/ 529526 w 780082"/>
              <a:gd name="connsiteY5" fmla="*/ 405539 h 539857"/>
              <a:gd name="connsiteX6" fmla="*/ 746502 w 780082"/>
              <a:gd name="connsiteY6" fmla="*/ 95573 h 539857"/>
              <a:gd name="connsiteX7" fmla="*/ 731004 w 780082"/>
              <a:gd name="connsiteY7" fmla="*/ 33580 h 539857"/>
              <a:gd name="connsiteX8" fmla="*/ 529526 w 780082"/>
              <a:gd name="connsiteY8" fmla="*/ 2583 h 539857"/>
              <a:gd name="connsiteX9" fmla="*/ 452034 w 780082"/>
              <a:gd name="connsiteY9" fmla="*/ 18081 h 539857"/>
              <a:gd name="connsiteX10" fmla="*/ 452034 w 780082"/>
              <a:gd name="connsiteY10" fmla="*/ 18081 h 53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0082" h="539857">
                <a:moveTo>
                  <a:pt x="297051" y="33580"/>
                </a:moveTo>
                <a:cubicBezTo>
                  <a:pt x="226017" y="85241"/>
                  <a:pt x="154984" y="136902"/>
                  <a:pt x="111072" y="204061"/>
                </a:cubicBezTo>
                <a:cubicBezTo>
                  <a:pt x="67160" y="271220"/>
                  <a:pt x="46495" y="382292"/>
                  <a:pt x="33580" y="436536"/>
                </a:cubicBezTo>
                <a:cubicBezTo>
                  <a:pt x="20665" y="490780"/>
                  <a:pt x="0" y="519193"/>
                  <a:pt x="33580" y="529525"/>
                </a:cubicBezTo>
                <a:cubicBezTo>
                  <a:pt x="67160" y="539857"/>
                  <a:pt x="152400" y="519193"/>
                  <a:pt x="235058" y="498529"/>
                </a:cubicBezTo>
                <a:cubicBezTo>
                  <a:pt x="317716" y="477865"/>
                  <a:pt x="444285" y="472698"/>
                  <a:pt x="529526" y="405539"/>
                </a:cubicBezTo>
                <a:cubicBezTo>
                  <a:pt x="614767" y="338380"/>
                  <a:pt x="712922" y="157566"/>
                  <a:pt x="746502" y="95573"/>
                </a:cubicBezTo>
                <a:cubicBezTo>
                  <a:pt x="780082" y="33580"/>
                  <a:pt x="767167" y="49078"/>
                  <a:pt x="731004" y="33580"/>
                </a:cubicBezTo>
                <a:cubicBezTo>
                  <a:pt x="694841" y="18082"/>
                  <a:pt x="576021" y="5166"/>
                  <a:pt x="529526" y="2583"/>
                </a:cubicBezTo>
                <a:cubicBezTo>
                  <a:pt x="483031" y="0"/>
                  <a:pt x="452034" y="18081"/>
                  <a:pt x="452034" y="18081"/>
                </a:cubicBezTo>
                <a:lnTo>
                  <a:pt x="452034" y="18081"/>
                </a:ln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9" name="Freeform 28"/>
          <p:cNvSpPr/>
          <p:nvPr/>
        </p:nvSpPr>
        <p:spPr bwMode="auto">
          <a:xfrm>
            <a:off x="1788172" y="4165417"/>
            <a:ext cx="727129" cy="530817"/>
          </a:xfrm>
          <a:custGeom>
            <a:avLst/>
            <a:gdLst>
              <a:gd name="connsiteX0" fmla="*/ 560522 w 1454258"/>
              <a:gd name="connsiteY0" fmla="*/ 113654 h 1061633"/>
              <a:gd name="connsiteX1" fmla="*/ 281553 w 1454258"/>
              <a:gd name="connsiteY1" fmla="*/ 361627 h 1061633"/>
              <a:gd name="connsiteX2" fmla="*/ 80075 w 1454258"/>
              <a:gd name="connsiteY2" fmla="*/ 811077 h 1061633"/>
              <a:gd name="connsiteX3" fmla="*/ 49078 w 1454258"/>
              <a:gd name="connsiteY3" fmla="*/ 997057 h 1061633"/>
              <a:gd name="connsiteX4" fmla="*/ 374543 w 1454258"/>
              <a:gd name="connsiteY4" fmla="*/ 1059050 h 1061633"/>
              <a:gd name="connsiteX5" fmla="*/ 746502 w 1454258"/>
              <a:gd name="connsiteY5" fmla="*/ 1012555 h 1061633"/>
              <a:gd name="connsiteX6" fmla="*/ 1195953 w 1454258"/>
              <a:gd name="connsiteY6" fmla="*/ 811077 h 1061633"/>
              <a:gd name="connsiteX7" fmla="*/ 1381932 w 1454258"/>
              <a:gd name="connsiteY7" fmla="*/ 501111 h 1061633"/>
              <a:gd name="connsiteX8" fmla="*/ 1443926 w 1454258"/>
              <a:gd name="connsiteY8" fmla="*/ 253138 h 1061633"/>
              <a:gd name="connsiteX9" fmla="*/ 1412929 w 1454258"/>
              <a:gd name="connsiteY9" fmla="*/ 82657 h 1061633"/>
              <a:gd name="connsiteX10" fmla="*/ 1195953 w 1454258"/>
              <a:gd name="connsiteY10" fmla="*/ 5166 h 1061633"/>
              <a:gd name="connsiteX11" fmla="*/ 762000 w 1454258"/>
              <a:gd name="connsiteY11" fmla="*/ 51660 h 1061633"/>
              <a:gd name="connsiteX12" fmla="*/ 700007 w 1454258"/>
              <a:gd name="connsiteY12" fmla="*/ 67159 h 106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4258" h="1061633">
                <a:moveTo>
                  <a:pt x="560522" y="113654"/>
                </a:moveTo>
                <a:cubicBezTo>
                  <a:pt x="461074" y="179522"/>
                  <a:pt x="361627" y="245390"/>
                  <a:pt x="281553" y="361627"/>
                </a:cubicBezTo>
                <a:cubicBezTo>
                  <a:pt x="201479" y="477864"/>
                  <a:pt x="118821" y="705172"/>
                  <a:pt x="80075" y="811077"/>
                </a:cubicBezTo>
                <a:cubicBezTo>
                  <a:pt x="41329" y="916982"/>
                  <a:pt x="0" y="955728"/>
                  <a:pt x="49078" y="997057"/>
                </a:cubicBezTo>
                <a:cubicBezTo>
                  <a:pt x="98156" y="1038386"/>
                  <a:pt x="258306" y="1056467"/>
                  <a:pt x="374543" y="1059050"/>
                </a:cubicBezTo>
                <a:cubicBezTo>
                  <a:pt x="490780" y="1061633"/>
                  <a:pt x="609600" y="1053884"/>
                  <a:pt x="746502" y="1012555"/>
                </a:cubicBezTo>
                <a:cubicBezTo>
                  <a:pt x="883404" y="971226"/>
                  <a:pt x="1090048" y="896318"/>
                  <a:pt x="1195953" y="811077"/>
                </a:cubicBezTo>
                <a:cubicBezTo>
                  <a:pt x="1301858" y="725836"/>
                  <a:pt x="1340603" y="594101"/>
                  <a:pt x="1381932" y="501111"/>
                </a:cubicBezTo>
                <a:cubicBezTo>
                  <a:pt x="1423261" y="408121"/>
                  <a:pt x="1438760" y="322880"/>
                  <a:pt x="1443926" y="253138"/>
                </a:cubicBezTo>
                <a:cubicBezTo>
                  <a:pt x="1449092" y="183396"/>
                  <a:pt x="1454258" y="123986"/>
                  <a:pt x="1412929" y="82657"/>
                </a:cubicBezTo>
                <a:cubicBezTo>
                  <a:pt x="1371600" y="41328"/>
                  <a:pt x="1304441" y="10332"/>
                  <a:pt x="1195953" y="5166"/>
                </a:cubicBezTo>
                <a:cubicBezTo>
                  <a:pt x="1087465" y="0"/>
                  <a:pt x="844658" y="41328"/>
                  <a:pt x="762000" y="51660"/>
                </a:cubicBezTo>
                <a:cubicBezTo>
                  <a:pt x="679342" y="61992"/>
                  <a:pt x="689674" y="64575"/>
                  <a:pt x="700007" y="67159"/>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0" name="Freeform 29"/>
          <p:cNvSpPr/>
          <p:nvPr/>
        </p:nvSpPr>
        <p:spPr bwMode="auto">
          <a:xfrm>
            <a:off x="1598318" y="4045305"/>
            <a:ext cx="1145583" cy="821410"/>
          </a:xfrm>
          <a:custGeom>
            <a:avLst/>
            <a:gdLst>
              <a:gd name="connsiteX0" fmla="*/ 986725 w 2291166"/>
              <a:gd name="connsiteY0" fmla="*/ 43912 h 1642820"/>
              <a:gd name="connsiteX1" fmla="*/ 568271 w 2291166"/>
              <a:gd name="connsiteY1" fmla="*/ 245390 h 1642820"/>
              <a:gd name="connsiteX2" fmla="*/ 242807 w 2291166"/>
              <a:gd name="connsiteY2" fmla="*/ 601851 h 1642820"/>
              <a:gd name="connsiteX3" fmla="*/ 41329 w 2291166"/>
              <a:gd name="connsiteY3" fmla="*/ 1159790 h 1642820"/>
              <a:gd name="connsiteX4" fmla="*/ 41329 w 2291166"/>
              <a:gd name="connsiteY4" fmla="*/ 1392264 h 1642820"/>
              <a:gd name="connsiteX5" fmla="*/ 289301 w 2291166"/>
              <a:gd name="connsiteY5" fmla="*/ 1609240 h 1642820"/>
              <a:gd name="connsiteX6" fmla="*/ 769749 w 2291166"/>
              <a:gd name="connsiteY6" fmla="*/ 1593742 h 1642820"/>
              <a:gd name="connsiteX7" fmla="*/ 1436176 w 2291166"/>
              <a:gd name="connsiteY7" fmla="*/ 1485254 h 1642820"/>
              <a:gd name="connsiteX8" fmla="*/ 1916623 w 2291166"/>
              <a:gd name="connsiteY8" fmla="*/ 1221783 h 1642820"/>
              <a:gd name="connsiteX9" fmla="*/ 2211091 w 2291166"/>
              <a:gd name="connsiteY9" fmla="*/ 725837 h 1642820"/>
              <a:gd name="connsiteX10" fmla="*/ 2273084 w 2291166"/>
              <a:gd name="connsiteY10" fmla="*/ 291884 h 1642820"/>
              <a:gd name="connsiteX11" fmla="*/ 2195593 w 2291166"/>
              <a:gd name="connsiteY11" fmla="*/ 90406 h 1642820"/>
              <a:gd name="connsiteX12" fmla="*/ 1699647 w 2291166"/>
              <a:gd name="connsiteY12" fmla="*/ 12915 h 1642820"/>
              <a:gd name="connsiteX13" fmla="*/ 1265695 w 2291166"/>
              <a:gd name="connsiteY13" fmla="*/ 12915 h 164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91166" h="1642820">
                <a:moveTo>
                  <a:pt x="986725" y="43912"/>
                </a:moveTo>
                <a:cubicBezTo>
                  <a:pt x="839491" y="98156"/>
                  <a:pt x="692257" y="152400"/>
                  <a:pt x="568271" y="245390"/>
                </a:cubicBezTo>
                <a:cubicBezTo>
                  <a:pt x="444285" y="338380"/>
                  <a:pt x="330631" y="449451"/>
                  <a:pt x="242807" y="601851"/>
                </a:cubicBezTo>
                <a:cubicBezTo>
                  <a:pt x="154983" y="754251"/>
                  <a:pt x="74909" y="1028055"/>
                  <a:pt x="41329" y="1159790"/>
                </a:cubicBezTo>
                <a:cubicBezTo>
                  <a:pt x="7749" y="1291526"/>
                  <a:pt x="0" y="1317356"/>
                  <a:pt x="41329" y="1392264"/>
                </a:cubicBezTo>
                <a:cubicBezTo>
                  <a:pt x="82658" y="1467172"/>
                  <a:pt x="167898" y="1575660"/>
                  <a:pt x="289301" y="1609240"/>
                </a:cubicBezTo>
                <a:cubicBezTo>
                  <a:pt x="410704" y="1642820"/>
                  <a:pt x="578603" y="1614406"/>
                  <a:pt x="769749" y="1593742"/>
                </a:cubicBezTo>
                <a:cubicBezTo>
                  <a:pt x="960895" y="1573078"/>
                  <a:pt x="1245030" y="1547247"/>
                  <a:pt x="1436176" y="1485254"/>
                </a:cubicBezTo>
                <a:cubicBezTo>
                  <a:pt x="1627322" y="1423261"/>
                  <a:pt x="1787471" y="1348353"/>
                  <a:pt x="1916623" y="1221783"/>
                </a:cubicBezTo>
                <a:cubicBezTo>
                  <a:pt x="2045776" y="1095214"/>
                  <a:pt x="2151681" y="880820"/>
                  <a:pt x="2211091" y="725837"/>
                </a:cubicBezTo>
                <a:cubicBezTo>
                  <a:pt x="2270501" y="570854"/>
                  <a:pt x="2275667" y="397789"/>
                  <a:pt x="2273084" y="291884"/>
                </a:cubicBezTo>
                <a:cubicBezTo>
                  <a:pt x="2270501" y="185979"/>
                  <a:pt x="2291166" y="136901"/>
                  <a:pt x="2195593" y="90406"/>
                </a:cubicBezTo>
                <a:cubicBezTo>
                  <a:pt x="2100020" y="43911"/>
                  <a:pt x="1854630" y="25830"/>
                  <a:pt x="1699647" y="12915"/>
                </a:cubicBezTo>
                <a:cubicBezTo>
                  <a:pt x="1544664" y="0"/>
                  <a:pt x="1405179" y="6457"/>
                  <a:pt x="1265695" y="12915"/>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1" name="Freeform 30"/>
          <p:cNvSpPr/>
          <p:nvPr/>
        </p:nvSpPr>
        <p:spPr bwMode="auto">
          <a:xfrm>
            <a:off x="1444626" y="3900654"/>
            <a:ext cx="1477505" cy="1121044"/>
          </a:xfrm>
          <a:custGeom>
            <a:avLst/>
            <a:gdLst>
              <a:gd name="connsiteX0" fmla="*/ 1092630 w 2955010"/>
              <a:gd name="connsiteY0" fmla="*/ 38746 h 2242088"/>
              <a:gd name="connsiteX1" fmla="*/ 596684 w 2955010"/>
              <a:gd name="connsiteY1" fmla="*/ 333214 h 2242088"/>
              <a:gd name="connsiteX2" fmla="*/ 240223 w 2955010"/>
              <a:gd name="connsiteY2" fmla="*/ 767166 h 2242088"/>
              <a:gd name="connsiteX3" fmla="*/ 116237 w 2955010"/>
              <a:gd name="connsiteY3" fmla="*/ 1247614 h 2242088"/>
              <a:gd name="connsiteX4" fmla="*/ 54244 w 2955010"/>
              <a:gd name="connsiteY4" fmla="*/ 1914041 h 2242088"/>
              <a:gd name="connsiteX5" fmla="*/ 441701 w 2955010"/>
              <a:gd name="connsiteY5" fmla="*/ 2146515 h 2242088"/>
              <a:gd name="connsiteX6" fmla="*/ 1015139 w 2955010"/>
              <a:gd name="connsiteY6" fmla="*/ 2224007 h 2242088"/>
              <a:gd name="connsiteX7" fmla="*/ 1945037 w 2955010"/>
              <a:gd name="connsiteY7" fmla="*/ 2038027 h 2242088"/>
              <a:gd name="connsiteX8" fmla="*/ 2580467 w 2955010"/>
              <a:gd name="connsiteY8" fmla="*/ 1681566 h 2242088"/>
              <a:gd name="connsiteX9" fmla="*/ 2812942 w 2955010"/>
              <a:gd name="connsiteY9" fmla="*/ 1061634 h 2242088"/>
              <a:gd name="connsiteX10" fmla="*/ 2921430 w 2955010"/>
              <a:gd name="connsiteY10" fmla="*/ 457200 h 2242088"/>
              <a:gd name="connsiteX11" fmla="*/ 2921430 w 2955010"/>
              <a:gd name="connsiteY11" fmla="*/ 162732 h 2242088"/>
              <a:gd name="connsiteX12" fmla="*/ 2719952 w 2955010"/>
              <a:gd name="connsiteY12" fmla="*/ 54244 h 2242088"/>
              <a:gd name="connsiteX13" fmla="*/ 2208508 w 2955010"/>
              <a:gd name="connsiteY13" fmla="*/ 7749 h 2242088"/>
              <a:gd name="connsiteX14" fmla="*/ 1697064 w 2955010"/>
              <a:gd name="connsiteY14" fmla="*/ 7749 h 2242088"/>
              <a:gd name="connsiteX15" fmla="*/ 1325105 w 2955010"/>
              <a:gd name="connsiteY15" fmla="*/ 38746 h 2242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55010" h="2242088">
                <a:moveTo>
                  <a:pt x="1092630" y="38746"/>
                </a:moveTo>
                <a:cubicBezTo>
                  <a:pt x="915691" y="125278"/>
                  <a:pt x="738752" y="211811"/>
                  <a:pt x="596684" y="333214"/>
                </a:cubicBezTo>
                <a:cubicBezTo>
                  <a:pt x="454616" y="454617"/>
                  <a:pt x="320297" y="614766"/>
                  <a:pt x="240223" y="767166"/>
                </a:cubicBezTo>
                <a:cubicBezTo>
                  <a:pt x="160149" y="919566"/>
                  <a:pt x="147233" y="1056468"/>
                  <a:pt x="116237" y="1247614"/>
                </a:cubicBezTo>
                <a:cubicBezTo>
                  <a:pt x="85241" y="1438760"/>
                  <a:pt x="0" y="1764224"/>
                  <a:pt x="54244" y="1914041"/>
                </a:cubicBezTo>
                <a:cubicBezTo>
                  <a:pt x="108488" y="2063858"/>
                  <a:pt x="281552" y="2094854"/>
                  <a:pt x="441701" y="2146515"/>
                </a:cubicBezTo>
                <a:cubicBezTo>
                  <a:pt x="601850" y="2198176"/>
                  <a:pt x="764583" y="2242088"/>
                  <a:pt x="1015139" y="2224007"/>
                </a:cubicBezTo>
                <a:cubicBezTo>
                  <a:pt x="1265695" y="2205926"/>
                  <a:pt x="1684149" y="2128434"/>
                  <a:pt x="1945037" y="2038027"/>
                </a:cubicBezTo>
                <a:cubicBezTo>
                  <a:pt x="2205925" y="1947620"/>
                  <a:pt x="2435816" y="1844298"/>
                  <a:pt x="2580467" y="1681566"/>
                </a:cubicBezTo>
                <a:cubicBezTo>
                  <a:pt x="2725118" y="1518834"/>
                  <a:pt x="2756115" y="1265695"/>
                  <a:pt x="2812942" y="1061634"/>
                </a:cubicBezTo>
                <a:cubicBezTo>
                  <a:pt x="2869769" y="857573"/>
                  <a:pt x="2903349" y="607017"/>
                  <a:pt x="2921430" y="457200"/>
                </a:cubicBezTo>
                <a:cubicBezTo>
                  <a:pt x="2939511" y="307383"/>
                  <a:pt x="2955010" y="229891"/>
                  <a:pt x="2921430" y="162732"/>
                </a:cubicBezTo>
                <a:cubicBezTo>
                  <a:pt x="2887850" y="95573"/>
                  <a:pt x="2838772" y="80074"/>
                  <a:pt x="2719952" y="54244"/>
                </a:cubicBezTo>
                <a:cubicBezTo>
                  <a:pt x="2601132" y="28414"/>
                  <a:pt x="2378989" y="15498"/>
                  <a:pt x="2208508" y="7749"/>
                </a:cubicBezTo>
                <a:cubicBezTo>
                  <a:pt x="2038027" y="0"/>
                  <a:pt x="1844298" y="2583"/>
                  <a:pt x="1697064" y="7749"/>
                </a:cubicBezTo>
                <a:cubicBezTo>
                  <a:pt x="1549830" y="12915"/>
                  <a:pt x="1437467" y="25830"/>
                  <a:pt x="1325105" y="38746"/>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2" name="Freeform 31"/>
          <p:cNvSpPr/>
          <p:nvPr/>
        </p:nvSpPr>
        <p:spPr bwMode="auto">
          <a:xfrm>
            <a:off x="1309016" y="3745671"/>
            <a:ext cx="1792638" cy="1433594"/>
          </a:xfrm>
          <a:custGeom>
            <a:avLst/>
            <a:gdLst>
              <a:gd name="connsiteX0" fmla="*/ 929899 w 3585275"/>
              <a:gd name="connsiteY0" fmla="*/ 271220 h 2867187"/>
              <a:gd name="connsiteX1" fmla="*/ 356461 w 3585275"/>
              <a:gd name="connsiteY1" fmla="*/ 751668 h 2867187"/>
              <a:gd name="connsiteX2" fmla="*/ 154983 w 3585275"/>
              <a:gd name="connsiteY2" fmla="*/ 1309607 h 2867187"/>
              <a:gd name="connsiteX3" fmla="*/ 30997 w 3585275"/>
              <a:gd name="connsiteY3" fmla="*/ 2038027 h 2867187"/>
              <a:gd name="connsiteX4" fmla="*/ 46495 w 3585275"/>
              <a:gd name="connsiteY4" fmla="*/ 2487478 h 2867187"/>
              <a:gd name="connsiteX5" fmla="*/ 309966 w 3585275"/>
              <a:gd name="connsiteY5" fmla="*/ 2657959 h 2867187"/>
              <a:gd name="connsiteX6" fmla="*/ 836909 w 3585275"/>
              <a:gd name="connsiteY6" fmla="*/ 2766447 h 2867187"/>
              <a:gd name="connsiteX7" fmla="*/ 1456841 w 3585275"/>
              <a:gd name="connsiteY7" fmla="*/ 2828441 h 2867187"/>
              <a:gd name="connsiteX8" fmla="*/ 2557221 w 3585275"/>
              <a:gd name="connsiteY8" fmla="*/ 2533973 h 2867187"/>
              <a:gd name="connsiteX9" fmla="*/ 3006672 w 3585275"/>
              <a:gd name="connsiteY9" fmla="*/ 2146515 h 2867187"/>
              <a:gd name="connsiteX10" fmla="*/ 3192651 w 3585275"/>
              <a:gd name="connsiteY10" fmla="*/ 1666068 h 2867187"/>
              <a:gd name="connsiteX11" fmla="*/ 3332136 w 3585275"/>
              <a:gd name="connsiteY11" fmla="*/ 1108129 h 2867187"/>
              <a:gd name="connsiteX12" fmla="*/ 3440624 w 3585275"/>
              <a:gd name="connsiteY12" fmla="*/ 519193 h 2867187"/>
              <a:gd name="connsiteX13" fmla="*/ 3518116 w 3585275"/>
              <a:gd name="connsiteY13" fmla="*/ 209227 h 2867187"/>
              <a:gd name="connsiteX14" fmla="*/ 3037668 w 3585275"/>
              <a:gd name="connsiteY14" fmla="*/ 23247 h 2867187"/>
              <a:gd name="connsiteX15" fmla="*/ 2355743 w 3585275"/>
              <a:gd name="connsiteY15" fmla="*/ 69742 h 2867187"/>
              <a:gd name="connsiteX16" fmla="*/ 1534333 w 3585275"/>
              <a:gd name="connsiteY16" fmla="*/ 162732 h 2867187"/>
              <a:gd name="connsiteX17" fmla="*/ 1069383 w 3585275"/>
              <a:gd name="connsiteY17" fmla="*/ 271220 h 286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85275" h="2867187">
                <a:moveTo>
                  <a:pt x="929899" y="271220"/>
                </a:moveTo>
                <a:cubicBezTo>
                  <a:pt x="707756" y="424912"/>
                  <a:pt x="485614" y="578604"/>
                  <a:pt x="356461" y="751668"/>
                </a:cubicBezTo>
                <a:cubicBezTo>
                  <a:pt x="227308" y="924732"/>
                  <a:pt x="209227" y="1095214"/>
                  <a:pt x="154983" y="1309607"/>
                </a:cubicBezTo>
                <a:cubicBezTo>
                  <a:pt x="100739" y="1524000"/>
                  <a:pt x="49078" y="1841715"/>
                  <a:pt x="30997" y="2038027"/>
                </a:cubicBezTo>
                <a:cubicBezTo>
                  <a:pt x="12916" y="2234339"/>
                  <a:pt x="0" y="2384156"/>
                  <a:pt x="46495" y="2487478"/>
                </a:cubicBezTo>
                <a:cubicBezTo>
                  <a:pt x="92990" y="2590800"/>
                  <a:pt x="178230" y="2611464"/>
                  <a:pt x="309966" y="2657959"/>
                </a:cubicBezTo>
                <a:cubicBezTo>
                  <a:pt x="441702" y="2704454"/>
                  <a:pt x="645763" y="2738033"/>
                  <a:pt x="836909" y="2766447"/>
                </a:cubicBezTo>
                <a:cubicBezTo>
                  <a:pt x="1028055" y="2794861"/>
                  <a:pt x="1170122" y="2867187"/>
                  <a:pt x="1456841" y="2828441"/>
                </a:cubicBezTo>
                <a:cubicBezTo>
                  <a:pt x="1743560" y="2789695"/>
                  <a:pt x="2298916" y="2647627"/>
                  <a:pt x="2557221" y="2533973"/>
                </a:cubicBezTo>
                <a:cubicBezTo>
                  <a:pt x="2815526" y="2420319"/>
                  <a:pt x="2900767" y="2291166"/>
                  <a:pt x="3006672" y="2146515"/>
                </a:cubicBezTo>
                <a:cubicBezTo>
                  <a:pt x="3112577" y="2001864"/>
                  <a:pt x="3138407" y="1839132"/>
                  <a:pt x="3192651" y="1666068"/>
                </a:cubicBezTo>
                <a:cubicBezTo>
                  <a:pt x="3246895" y="1493004"/>
                  <a:pt x="3290807" y="1299275"/>
                  <a:pt x="3332136" y="1108129"/>
                </a:cubicBezTo>
                <a:cubicBezTo>
                  <a:pt x="3373465" y="916983"/>
                  <a:pt x="3409627" y="669010"/>
                  <a:pt x="3440624" y="519193"/>
                </a:cubicBezTo>
                <a:cubicBezTo>
                  <a:pt x="3471621" y="369376"/>
                  <a:pt x="3585275" y="291885"/>
                  <a:pt x="3518116" y="209227"/>
                </a:cubicBezTo>
                <a:cubicBezTo>
                  <a:pt x="3450957" y="126569"/>
                  <a:pt x="3231397" y="46494"/>
                  <a:pt x="3037668" y="23247"/>
                </a:cubicBezTo>
                <a:cubicBezTo>
                  <a:pt x="2843939" y="0"/>
                  <a:pt x="2606299" y="46495"/>
                  <a:pt x="2355743" y="69742"/>
                </a:cubicBezTo>
                <a:cubicBezTo>
                  <a:pt x="2105187" y="92989"/>
                  <a:pt x="1748726" y="129152"/>
                  <a:pt x="1534333" y="162732"/>
                </a:cubicBezTo>
                <a:cubicBezTo>
                  <a:pt x="1319940" y="196312"/>
                  <a:pt x="1194661" y="233766"/>
                  <a:pt x="1069383" y="27122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3" name="Freeform 32"/>
          <p:cNvSpPr/>
          <p:nvPr/>
        </p:nvSpPr>
        <p:spPr bwMode="auto">
          <a:xfrm>
            <a:off x="2448141" y="3803790"/>
            <a:ext cx="929899" cy="1588577"/>
          </a:xfrm>
          <a:custGeom>
            <a:avLst/>
            <a:gdLst>
              <a:gd name="connsiteX0" fmla="*/ 1859797 w 1859797"/>
              <a:gd name="connsiteY0" fmla="*/ 0 h 3177153"/>
              <a:gd name="connsiteX1" fmla="*/ 1503336 w 1859797"/>
              <a:gd name="connsiteY1" fmla="*/ 480448 h 3177153"/>
              <a:gd name="connsiteX2" fmla="*/ 1255363 w 1859797"/>
              <a:gd name="connsiteY2" fmla="*/ 1053885 h 3177153"/>
              <a:gd name="connsiteX3" fmla="*/ 1208868 w 1859797"/>
              <a:gd name="connsiteY3" fmla="*/ 1534332 h 3177153"/>
              <a:gd name="connsiteX4" fmla="*/ 1162373 w 1859797"/>
              <a:gd name="connsiteY4" fmla="*/ 1875295 h 3177153"/>
              <a:gd name="connsiteX5" fmla="*/ 1007390 w 1859797"/>
              <a:gd name="connsiteY5" fmla="*/ 2309248 h 3177153"/>
              <a:gd name="connsiteX6" fmla="*/ 294468 w 1859797"/>
              <a:gd name="connsiteY6" fmla="*/ 2882685 h 3177153"/>
              <a:gd name="connsiteX7" fmla="*/ 0 w 1859797"/>
              <a:gd name="connsiteY7" fmla="*/ 3177153 h 317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9797" h="3177153">
                <a:moveTo>
                  <a:pt x="1859797" y="0"/>
                </a:moveTo>
                <a:cubicBezTo>
                  <a:pt x="1731936" y="152400"/>
                  <a:pt x="1604075" y="304801"/>
                  <a:pt x="1503336" y="480448"/>
                </a:cubicBezTo>
                <a:cubicBezTo>
                  <a:pt x="1402597" y="656095"/>
                  <a:pt x="1304441" y="878238"/>
                  <a:pt x="1255363" y="1053885"/>
                </a:cubicBezTo>
                <a:cubicBezTo>
                  <a:pt x="1206285" y="1229532"/>
                  <a:pt x="1224366" y="1397430"/>
                  <a:pt x="1208868" y="1534332"/>
                </a:cubicBezTo>
                <a:cubicBezTo>
                  <a:pt x="1193370" y="1671234"/>
                  <a:pt x="1195953" y="1746142"/>
                  <a:pt x="1162373" y="1875295"/>
                </a:cubicBezTo>
                <a:cubicBezTo>
                  <a:pt x="1128793" y="2004448"/>
                  <a:pt x="1152041" y="2141350"/>
                  <a:pt x="1007390" y="2309248"/>
                </a:cubicBezTo>
                <a:cubicBezTo>
                  <a:pt x="862739" y="2477146"/>
                  <a:pt x="462366" y="2738034"/>
                  <a:pt x="294468" y="2882685"/>
                </a:cubicBezTo>
                <a:cubicBezTo>
                  <a:pt x="126570" y="3027336"/>
                  <a:pt x="63285" y="3102244"/>
                  <a:pt x="0" y="3177153"/>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4" name="Freeform 33"/>
          <p:cNvSpPr/>
          <p:nvPr/>
        </p:nvSpPr>
        <p:spPr bwMode="auto">
          <a:xfrm>
            <a:off x="2827850" y="3982020"/>
            <a:ext cx="588936" cy="1433594"/>
          </a:xfrm>
          <a:custGeom>
            <a:avLst/>
            <a:gdLst>
              <a:gd name="connsiteX0" fmla="*/ 1177871 w 1177871"/>
              <a:gd name="connsiteY0" fmla="*/ 0 h 2867187"/>
              <a:gd name="connsiteX1" fmla="*/ 836909 w 1177871"/>
              <a:gd name="connsiteY1" fmla="*/ 588936 h 2867187"/>
              <a:gd name="connsiteX2" fmla="*/ 681926 w 1177871"/>
              <a:gd name="connsiteY2" fmla="*/ 1146875 h 2867187"/>
              <a:gd name="connsiteX3" fmla="*/ 588936 w 1177871"/>
              <a:gd name="connsiteY3" fmla="*/ 1627322 h 2867187"/>
              <a:gd name="connsiteX4" fmla="*/ 418454 w 1177871"/>
              <a:gd name="connsiteY4" fmla="*/ 2185261 h 2867187"/>
              <a:gd name="connsiteX5" fmla="*/ 139485 w 1177871"/>
              <a:gd name="connsiteY5" fmla="*/ 2572719 h 2867187"/>
              <a:gd name="connsiteX6" fmla="*/ 0 w 1177871"/>
              <a:gd name="connsiteY6" fmla="*/ 2867187 h 2867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7871" h="2867187">
                <a:moveTo>
                  <a:pt x="1177871" y="0"/>
                </a:moveTo>
                <a:cubicBezTo>
                  <a:pt x="1048718" y="198895"/>
                  <a:pt x="919566" y="397790"/>
                  <a:pt x="836909" y="588936"/>
                </a:cubicBezTo>
                <a:cubicBezTo>
                  <a:pt x="754252" y="780082"/>
                  <a:pt x="723255" y="973811"/>
                  <a:pt x="681926" y="1146875"/>
                </a:cubicBezTo>
                <a:cubicBezTo>
                  <a:pt x="640597" y="1319939"/>
                  <a:pt x="632848" y="1454258"/>
                  <a:pt x="588936" y="1627322"/>
                </a:cubicBezTo>
                <a:cubicBezTo>
                  <a:pt x="545024" y="1800386"/>
                  <a:pt x="493362" y="2027695"/>
                  <a:pt x="418454" y="2185261"/>
                </a:cubicBezTo>
                <a:cubicBezTo>
                  <a:pt x="343546" y="2342827"/>
                  <a:pt x="209227" y="2459065"/>
                  <a:pt x="139485" y="2572719"/>
                </a:cubicBezTo>
                <a:cubicBezTo>
                  <a:pt x="69743" y="2686373"/>
                  <a:pt x="34871" y="2776780"/>
                  <a:pt x="0" y="2867187"/>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5" name="Freeform 34"/>
          <p:cNvSpPr/>
          <p:nvPr/>
        </p:nvSpPr>
        <p:spPr bwMode="auto">
          <a:xfrm>
            <a:off x="3068074" y="4601953"/>
            <a:ext cx="317715" cy="805912"/>
          </a:xfrm>
          <a:custGeom>
            <a:avLst/>
            <a:gdLst>
              <a:gd name="connsiteX0" fmla="*/ 681925 w 728420"/>
              <a:gd name="connsiteY0" fmla="*/ 0 h 1611823"/>
              <a:gd name="connsiteX1" fmla="*/ 666427 w 728420"/>
              <a:gd name="connsiteY1" fmla="*/ 216976 h 1611823"/>
              <a:gd name="connsiteX2" fmla="*/ 309966 w 728420"/>
              <a:gd name="connsiteY2" fmla="*/ 650928 h 1611823"/>
              <a:gd name="connsiteX3" fmla="*/ 123986 w 728420"/>
              <a:gd name="connsiteY3" fmla="*/ 945396 h 1611823"/>
              <a:gd name="connsiteX4" fmla="*/ 0 w 728420"/>
              <a:gd name="connsiteY4" fmla="*/ 1611823 h 1611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420" h="1611823">
                <a:moveTo>
                  <a:pt x="681925" y="0"/>
                </a:moveTo>
                <a:cubicBezTo>
                  <a:pt x="705172" y="54244"/>
                  <a:pt x="728420" y="108488"/>
                  <a:pt x="666427" y="216976"/>
                </a:cubicBezTo>
                <a:cubicBezTo>
                  <a:pt x="604434" y="325464"/>
                  <a:pt x="400373" y="529525"/>
                  <a:pt x="309966" y="650928"/>
                </a:cubicBezTo>
                <a:cubicBezTo>
                  <a:pt x="219559" y="772331"/>
                  <a:pt x="175647" y="785247"/>
                  <a:pt x="123986" y="945396"/>
                </a:cubicBezTo>
                <a:cubicBezTo>
                  <a:pt x="72325" y="1105545"/>
                  <a:pt x="36162" y="1358684"/>
                  <a:pt x="0" y="1611823"/>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6" name="Freeform 35"/>
          <p:cNvSpPr/>
          <p:nvPr/>
        </p:nvSpPr>
        <p:spPr bwMode="auto">
          <a:xfrm>
            <a:off x="1037796" y="4973912"/>
            <a:ext cx="495946" cy="449451"/>
          </a:xfrm>
          <a:custGeom>
            <a:avLst/>
            <a:gdLst>
              <a:gd name="connsiteX0" fmla="*/ 0 w 991891"/>
              <a:gd name="connsiteY0" fmla="*/ 0 h 898902"/>
              <a:gd name="connsiteX1" fmla="*/ 604434 w 991891"/>
              <a:gd name="connsiteY1" fmla="*/ 232475 h 898902"/>
              <a:gd name="connsiteX2" fmla="*/ 821410 w 991891"/>
              <a:gd name="connsiteY2" fmla="*/ 542441 h 898902"/>
              <a:gd name="connsiteX3" fmla="*/ 991891 w 991891"/>
              <a:gd name="connsiteY3" fmla="*/ 898902 h 898902"/>
            </a:gdLst>
            <a:ahLst/>
            <a:cxnLst>
              <a:cxn ang="0">
                <a:pos x="connsiteX0" y="connsiteY0"/>
              </a:cxn>
              <a:cxn ang="0">
                <a:pos x="connsiteX1" y="connsiteY1"/>
              </a:cxn>
              <a:cxn ang="0">
                <a:pos x="connsiteX2" y="connsiteY2"/>
              </a:cxn>
              <a:cxn ang="0">
                <a:pos x="connsiteX3" y="connsiteY3"/>
              </a:cxn>
            </a:cxnLst>
            <a:rect l="l" t="t" r="r" b="b"/>
            <a:pathLst>
              <a:path w="991891" h="898902">
                <a:moveTo>
                  <a:pt x="0" y="0"/>
                </a:moveTo>
                <a:cubicBezTo>
                  <a:pt x="233766" y="71034"/>
                  <a:pt x="467532" y="142068"/>
                  <a:pt x="604434" y="232475"/>
                </a:cubicBezTo>
                <a:cubicBezTo>
                  <a:pt x="741336" y="322882"/>
                  <a:pt x="756834" y="431370"/>
                  <a:pt x="821410" y="542441"/>
                </a:cubicBezTo>
                <a:cubicBezTo>
                  <a:pt x="885986" y="653512"/>
                  <a:pt x="938938" y="776207"/>
                  <a:pt x="991891" y="898902"/>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7" name="Freeform 36"/>
          <p:cNvSpPr/>
          <p:nvPr/>
        </p:nvSpPr>
        <p:spPr bwMode="auto">
          <a:xfrm>
            <a:off x="999050" y="5148268"/>
            <a:ext cx="315133" cy="282844"/>
          </a:xfrm>
          <a:custGeom>
            <a:avLst/>
            <a:gdLst>
              <a:gd name="connsiteX0" fmla="*/ 0 w 630265"/>
              <a:gd name="connsiteY0" fmla="*/ 23247 h 565687"/>
              <a:gd name="connsiteX1" fmla="*/ 108488 w 630265"/>
              <a:gd name="connsiteY1" fmla="*/ 23247 h 565687"/>
              <a:gd name="connsiteX2" fmla="*/ 340963 w 630265"/>
              <a:gd name="connsiteY2" fmla="*/ 162731 h 565687"/>
              <a:gd name="connsiteX3" fmla="*/ 588936 w 630265"/>
              <a:gd name="connsiteY3" fmla="*/ 488196 h 565687"/>
              <a:gd name="connsiteX4" fmla="*/ 588936 w 630265"/>
              <a:gd name="connsiteY4" fmla="*/ 565687 h 565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265" h="565687">
                <a:moveTo>
                  <a:pt x="0" y="23247"/>
                </a:moveTo>
                <a:cubicBezTo>
                  <a:pt x="25830" y="11623"/>
                  <a:pt x="51661" y="0"/>
                  <a:pt x="108488" y="23247"/>
                </a:cubicBezTo>
                <a:cubicBezTo>
                  <a:pt x="165315" y="46494"/>
                  <a:pt x="260888" y="85240"/>
                  <a:pt x="340963" y="162731"/>
                </a:cubicBezTo>
                <a:cubicBezTo>
                  <a:pt x="421038" y="240222"/>
                  <a:pt x="547607" y="421037"/>
                  <a:pt x="588936" y="488196"/>
                </a:cubicBezTo>
                <a:cubicBezTo>
                  <a:pt x="630265" y="555355"/>
                  <a:pt x="609600" y="560521"/>
                  <a:pt x="588936" y="565687"/>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8" name="Freeform 37"/>
          <p:cNvSpPr/>
          <p:nvPr/>
        </p:nvSpPr>
        <p:spPr bwMode="auto">
          <a:xfrm>
            <a:off x="1006799" y="3664305"/>
            <a:ext cx="1735811" cy="1061634"/>
          </a:xfrm>
          <a:custGeom>
            <a:avLst/>
            <a:gdLst>
              <a:gd name="connsiteX0" fmla="*/ 3471621 w 3471621"/>
              <a:gd name="connsiteY0" fmla="*/ 0 h 2123267"/>
              <a:gd name="connsiteX1" fmla="*/ 3084163 w 3471621"/>
              <a:gd name="connsiteY1" fmla="*/ 92990 h 2123267"/>
              <a:gd name="connsiteX2" fmla="*/ 2495228 w 3471621"/>
              <a:gd name="connsiteY2" fmla="*/ 154983 h 2123267"/>
              <a:gd name="connsiteX3" fmla="*/ 2324746 w 3471621"/>
              <a:gd name="connsiteY3" fmla="*/ 154983 h 2123267"/>
              <a:gd name="connsiteX4" fmla="*/ 1875295 w 3471621"/>
              <a:gd name="connsiteY4" fmla="*/ 232474 h 2123267"/>
              <a:gd name="connsiteX5" fmla="*/ 1425845 w 3471621"/>
              <a:gd name="connsiteY5" fmla="*/ 387457 h 2123267"/>
              <a:gd name="connsiteX6" fmla="*/ 898902 w 3471621"/>
              <a:gd name="connsiteY6" fmla="*/ 821410 h 2123267"/>
              <a:gd name="connsiteX7" fmla="*/ 650929 w 3471621"/>
              <a:gd name="connsiteY7" fmla="*/ 1131376 h 2123267"/>
              <a:gd name="connsiteX8" fmla="*/ 278970 w 3471621"/>
              <a:gd name="connsiteY8" fmla="*/ 1317356 h 2123267"/>
              <a:gd name="connsiteX9" fmla="*/ 170482 w 3471621"/>
              <a:gd name="connsiteY9" fmla="*/ 1859796 h 2123267"/>
              <a:gd name="connsiteX10" fmla="*/ 0 w 3471621"/>
              <a:gd name="connsiteY10" fmla="*/ 2123267 h 212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1621" h="2123267">
                <a:moveTo>
                  <a:pt x="3471621" y="0"/>
                </a:moveTo>
                <a:cubicBezTo>
                  <a:pt x="3359258" y="33580"/>
                  <a:pt x="3246895" y="67160"/>
                  <a:pt x="3084163" y="92990"/>
                </a:cubicBezTo>
                <a:cubicBezTo>
                  <a:pt x="2921431" y="118820"/>
                  <a:pt x="2621798" y="144651"/>
                  <a:pt x="2495228" y="154983"/>
                </a:cubicBezTo>
                <a:cubicBezTo>
                  <a:pt x="2368659" y="165315"/>
                  <a:pt x="2428068" y="142068"/>
                  <a:pt x="2324746" y="154983"/>
                </a:cubicBezTo>
                <a:cubicBezTo>
                  <a:pt x="2221424" y="167898"/>
                  <a:pt x="2025112" y="193728"/>
                  <a:pt x="1875295" y="232474"/>
                </a:cubicBezTo>
                <a:cubicBezTo>
                  <a:pt x="1725478" y="271220"/>
                  <a:pt x="1588577" y="289301"/>
                  <a:pt x="1425845" y="387457"/>
                </a:cubicBezTo>
                <a:cubicBezTo>
                  <a:pt x="1263113" y="485613"/>
                  <a:pt x="1028055" y="697424"/>
                  <a:pt x="898902" y="821410"/>
                </a:cubicBezTo>
                <a:cubicBezTo>
                  <a:pt x="769749" y="945396"/>
                  <a:pt x="754251" y="1048718"/>
                  <a:pt x="650929" y="1131376"/>
                </a:cubicBezTo>
                <a:cubicBezTo>
                  <a:pt x="547607" y="1214034"/>
                  <a:pt x="359045" y="1195953"/>
                  <a:pt x="278970" y="1317356"/>
                </a:cubicBezTo>
                <a:cubicBezTo>
                  <a:pt x="198896" y="1438759"/>
                  <a:pt x="216977" y="1725478"/>
                  <a:pt x="170482" y="1859796"/>
                </a:cubicBezTo>
                <a:cubicBezTo>
                  <a:pt x="123987" y="1994115"/>
                  <a:pt x="61993" y="2058691"/>
                  <a:pt x="0" y="2123267"/>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9" name="Freeform 38"/>
          <p:cNvSpPr/>
          <p:nvPr/>
        </p:nvSpPr>
        <p:spPr bwMode="auto">
          <a:xfrm>
            <a:off x="1014548" y="3633308"/>
            <a:ext cx="1046136" cy="844658"/>
          </a:xfrm>
          <a:custGeom>
            <a:avLst/>
            <a:gdLst>
              <a:gd name="connsiteX0" fmla="*/ 0 w 2092271"/>
              <a:gd name="connsiteY0" fmla="*/ 1689316 h 1689316"/>
              <a:gd name="connsiteX1" fmla="*/ 232474 w 2092271"/>
              <a:gd name="connsiteY1" fmla="*/ 1038387 h 1689316"/>
              <a:gd name="connsiteX2" fmla="*/ 526942 w 2092271"/>
              <a:gd name="connsiteY2" fmla="*/ 805912 h 1689316"/>
              <a:gd name="connsiteX3" fmla="*/ 898901 w 2092271"/>
              <a:gd name="connsiteY3" fmla="*/ 604434 h 1689316"/>
              <a:gd name="connsiteX4" fmla="*/ 1270861 w 2092271"/>
              <a:gd name="connsiteY4" fmla="*/ 402956 h 1689316"/>
              <a:gd name="connsiteX5" fmla="*/ 1518834 w 2092271"/>
              <a:gd name="connsiteY5" fmla="*/ 201478 h 1689316"/>
              <a:gd name="connsiteX6" fmla="*/ 1983783 w 2092271"/>
              <a:gd name="connsiteY6" fmla="*/ 139485 h 1689316"/>
              <a:gd name="connsiteX7" fmla="*/ 2092271 w 2092271"/>
              <a:gd name="connsiteY7" fmla="*/ 0 h 168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2271" h="1689316">
                <a:moveTo>
                  <a:pt x="0" y="1689316"/>
                </a:moveTo>
                <a:cubicBezTo>
                  <a:pt x="72325" y="1437468"/>
                  <a:pt x="144650" y="1185621"/>
                  <a:pt x="232474" y="1038387"/>
                </a:cubicBezTo>
                <a:cubicBezTo>
                  <a:pt x="320298" y="891153"/>
                  <a:pt x="415871" y="878237"/>
                  <a:pt x="526942" y="805912"/>
                </a:cubicBezTo>
                <a:cubicBezTo>
                  <a:pt x="638013" y="733587"/>
                  <a:pt x="898901" y="604434"/>
                  <a:pt x="898901" y="604434"/>
                </a:cubicBezTo>
                <a:cubicBezTo>
                  <a:pt x="1022888" y="537275"/>
                  <a:pt x="1167539" y="470115"/>
                  <a:pt x="1270861" y="402956"/>
                </a:cubicBezTo>
                <a:cubicBezTo>
                  <a:pt x="1374183" y="335797"/>
                  <a:pt x="1400014" y="245390"/>
                  <a:pt x="1518834" y="201478"/>
                </a:cubicBezTo>
                <a:cubicBezTo>
                  <a:pt x="1637654" y="157566"/>
                  <a:pt x="1888210" y="173065"/>
                  <a:pt x="1983783" y="139485"/>
                </a:cubicBezTo>
                <a:cubicBezTo>
                  <a:pt x="2079356" y="105905"/>
                  <a:pt x="2085813" y="52952"/>
                  <a:pt x="2092271" y="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0" name="Freeform 39"/>
          <p:cNvSpPr/>
          <p:nvPr/>
        </p:nvSpPr>
        <p:spPr bwMode="auto">
          <a:xfrm>
            <a:off x="991301" y="3648807"/>
            <a:ext cx="596685" cy="379709"/>
          </a:xfrm>
          <a:custGeom>
            <a:avLst/>
            <a:gdLst>
              <a:gd name="connsiteX0" fmla="*/ 0 w 1193369"/>
              <a:gd name="connsiteY0" fmla="*/ 759417 h 759417"/>
              <a:gd name="connsiteX1" fmla="*/ 526942 w 1193369"/>
              <a:gd name="connsiteY1" fmla="*/ 526942 h 759417"/>
              <a:gd name="connsiteX2" fmla="*/ 898902 w 1193369"/>
              <a:gd name="connsiteY2" fmla="*/ 232475 h 759417"/>
              <a:gd name="connsiteX3" fmla="*/ 1193369 w 1193369"/>
              <a:gd name="connsiteY3" fmla="*/ 0 h 759417"/>
            </a:gdLst>
            <a:ahLst/>
            <a:cxnLst>
              <a:cxn ang="0">
                <a:pos x="connsiteX0" y="connsiteY0"/>
              </a:cxn>
              <a:cxn ang="0">
                <a:pos x="connsiteX1" y="connsiteY1"/>
              </a:cxn>
              <a:cxn ang="0">
                <a:pos x="connsiteX2" y="connsiteY2"/>
              </a:cxn>
              <a:cxn ang="0">
                <a:pos x="connsiteX3" y="connsiteY3"/>
              </a:cxn>
            </a:cxnLst>
            <a:rect l="l" t="t" r="r" b="b"/>
            <a:pathLst>
              <a:path w="1193369" h="759417">
                <a:moveTo>
                  <a:pt x="0" y="759417"/>
                </a:moveTo>
                <a:cubicBezTo>
                  <a:pt x="188562" y="687091"/>
                  <a:pt x="377125" y="614766"/>
                  <a:pt x="526942" y="526942"/>
                </a:cubicBezTo>
                <a:cubicBezTo>
                  <a:pt x="676759" y="439118"/>
                  <a:pt x="898902" y="232475"/>
                  <a:pt x="898902" y="232475"/>
                </a:cubicBezTo>
                <a:lnTo>
                  <a:pt x="1193369" y="0"/>
                </a:ln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1" name="TextBox 40"/>
          <p:cNvSpPr txBox="1"/>
          <p:nvPr/>
        </p:nvSpPr>
        <p:spPr>
          <a:xfrm>
            <a:off x="2001809" y="4277411"/>
            <a:ext cx="333746" cy="307777"/>
          </a:xfrm>
          <a:prstGeom prst="rect">
            <a:avLst/>
          </a:prstGeom>
          <a:noFill/>
        </p:spPr>
        <p:txBody>
          <a:bodyPr wrap="none" rtlCol="0">
            <a:spAutoFit/>
          </a:bodyPr>
          <a:lstStyle/>
          <a:p>
            <a:r>
              <a:rPr lang="en-US" sz="1400" dirty="0" smtClean="0">
                <a:latin typeface="Arial Black" pitchFamily="34" charset="0"/>
              </a:rPr>
              <a:t>H</a:t>
            </a:r>
            <a:endParaRPr lang="en-US" sz="1400" dirty="0">
              <a:latin typeface="Arial Black" pitchFamily="34" charset="0"/>
            </a:endParaRPr>
          </a:p>
        </p:txBody>
      </p:sp>
      <p:sp>
        <p:nvSpPr>
          <p:cNvPr id="45" name="Freeform 44"/>
          <p:cNvSpPr/>
          <p:nvPr/>
        </p:nvSpPr>
        <p:spPr bwMode="auto">
          <a:xfrm>
            <a:off x="950122" y="3688003"/>
            <a:ext cx="2450805" cy="1244009"/>
          </a:xfrm>
          <a:custGeom>
            <a:avLst/>
            <a:gdLst>
              <a:gd name="connsiteX0" fmla="*/ 0 w 4901609"/>
              <a:gd name="connsiteY0" fmla="*/ 2488018 h 2488018"/>
              <a:gd name="connsiteX1" fmla="*/ 265814 w 4901609"/>
              <a:gd name="connsiteY1" fmla="*/ 2286000 h 2488018"/>
              <a:gd name="connsiteX2" fmla="*/ 542260 w 4901609"/>
              <a:gd name="connsiteY2" fmla="*/ 1807535 h 2488018"/>
              <a:gd name="connsiteX3" fmla="*/ 701748 w 4901609"/>
              <a:gd name="connsiteY3" fmla="*/ 1318437 h 2488018"/>
              <a:gd name="connsiteX4" fmla="*/ 925032 w 4901609"/>
              <a:gd name="connsiteY4" fmla="*/ 956930 h 2488018"/>
              <a:gd name="connsiteX5" fmla="*/ 1297172 w 4901609"/>
              <a:gd name="connsiteY5" fmla="*/ 616688 h 2488018"/>
              <a:gd name="connsiteX6" fmla="*/ 1786269 w 4901609"/>
              <a:gd name="connsiteY6" fmla="*/ 318976 h 2488018"/>
              <a:gd name="connsiteX7" fmla="*/ 2434855 w 4901609"/>
              <a:gd name="connsiteY7" fmla="*/ 202018 h 2488018"/>
              <a:gd name="connsiteX8" fmla="*/ 3508744 w 4901609"/>
              <a:gd name="connsiteY8" fmla="*/ 85060 h 2488018"/>
              <a:gd name="connsiteX9" fmla="*/ 4316818 w 4901609"/>
              <a:gd name="connsiteY9" fmla="*/ 74428 h 2488018"/>
              <a:gd name="connsiteX10" fmla="*/ 4529469 w 4901609"/>
              <a:gd name="connsiteY10" fmla="*/ 95693 h 2488018"/>
              <a:gd name="connsiteX11" fmla="*/ 4901609 w 4901609"/>
              <a:gd name="connsiteY11" fmla="*/ 0 h 2488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01609" h="2488018">
                <a:moveTo>
                  <a:pt x="0" y="2488018"/>
                </a:moveTo>
                <a:cubicBezTo>
                  <a:pt x="87718" y="2443716"/>
                  <a:pt x="175437" y="2399414"/>
                  <a:pt x="265814" y="2286000"/>
                </a:cubicBezTo>
                <a:cubicBezTo>
                  <a:pt x="356191" y="2172586"/>
                  <a:pt x="469604" y="1968796"/>
                  <a:pt x="542260" y="1807535"/>
                </a:cubicBezTo>
                <a:cubicBezTo>
                  <a:pt x="614916" y="1646274"/>
                  <a:pt x="637953" y="1460204"/>
                  <a:pt x="701748" y="1318437"/>
                </a:cubicBezTo>
                <a:cubicBezTo>
                  <a:pt x="765543" y="1176670"/>
                  <a:pt x="825795" y="1073888"/>
                  <a:pt x="925032" y="956930"/>
                </a:cubicBezTo>
                <a:cubicBezTo>
                  <a:pt x="1024269" y="839972"/>
                  <a:pt x="1153633" y="723014"/>
                  <a:pt x="1297172" y="616688"/>
                </a:cubicBezTo>
                <a:cubicBezTo>
                  <a:pt x="1440711" y="510362"/>
                  <a:pt x="1596655" y="388088"/>
                  <a:pt x="1786269" y="318976"/>
                </a:cubicBezTo>
                <a:cubicBezTo>
                  <a:pt x="1975883" y="249864"/>
                  <a:pt x="2147776" y="241004"/>
                  <a:pt x="2434855" y="202018"/>
                </a:cubicBezTo>
                <a:cubicBezTo>
                  <a:pt x="2721934" y="163032"/>
                  <a:pt x="3195084" y="106325"/>
                  <a:pt x="3508744" y="85060"/>
                </a:cubicBezTo>
                <a:cubicBezTo>
                  <a:pt x="3822404" y="63795"/>
                  <a:pt x="4146697" y="72656"/>
                  <a:pt x="4316818" y="74428"/>
                </a:cubicBezTo>
                <a:cubicBezTo>
                  <a:pt x="4486939" y="76200"/>
                  <a:pt x="4432004" y="108098"/>
                  <a:pt x="4529469" y="95693"/>
                </a:cubicBezTo>
                <a:cubicBezTo>
                  <a:pt x="4626934" y="83288"/>
                  <a:pt x="4764271" y="41644"/>
                  <a:pt x="4901609" y="0"/>
                </a:cubicBezTo>
              </a:path>
            </a:pathLst>
          </a:custGeom>
          <a:noFill/>
          <a:ln w="38100"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6" name="Freeform 45"/>
          <p:cNvSpPr/>
          <p:nvPr/>
        </p:nvSpPr>
        <p:spPr bwMode="auto">
          <a:xfrm>
            <a:off x="2125020" y="3730533"/>
            <a:ext cx="1201479" cy="1685261"/>
          </a:xfrm>
          <a:custGeom>
            <a:avLst/>
            <a:gdLst>
              <a:gd name="connsiteX0" fmla="*/ 2402958 w 2402958"/>
              <a:gd name="connsiteY0" fmla="*/ 0 h 3370521"/>
              <a:gd name="connsiteX1" fmla="*/ 2232837 w 2402958"/>
              <a:gd name="connsiteY1" fmla="*/ 233916 h 3370521"/>
              <a:gd name="connsiteX2" fmla="*/ 2009553 w 2402958"/>
              <a:gd name="connsiteY2" fmla="*/ 659219 h 3370521"/>
              <a:gd name="connsiteX3" fmla="*/ 1839432 w 2402958"/>
              <a:gd name="connsiteY3" fmla="*/ 1286540 h 3370521"/>
              <a:gd name="connsiteX4" fmla="*/ 1679944 w 2402958"/>
              <a:gd name="connsiteY4" fmla="*/ 1956391 h 3370521"/>
              <a:gd name="connsiteX5" fmla="*/ 1541721 w 2402958"/>
              <a:gd name="connsiteY5" fmla="*/ 2328530 h 3370521"/>
              <a:gd name="connsiteX6" fmla="*/ 861237 w 2402958"/>
              <a:gd name="connsiteY6" fmla="*/ 2785730 h 3370521"/>
              <a:gd name="connsiteX7" fmla="*/ 202019 w 2402958"/>
              <a:gd name="connsiteY7" fmla="*/ 3115340 h 3370521"/>
              <a:gd name="connsiteX8" fmla="*/ 0 w 2402958"/>
              <a:gd name="connsiteY8" fmla="*/ 3370521 h 337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2958" h="3370521">
                <a:moveTo>
                  <a:pt x="2402958" y="0"/>
                </a:moveTo>
                <a:cubicBezTo>
                  <a:pt x="2350681" y="62023"/>
                  <a:pt x="2298404" y="124046"/>
                  <a:pt x="2232837" y="233916"/>
                </a:cubicBezTo>
                <a:cubicBezTo>
                  <a:pt x="2167270" y="343786"/>
                  <a:pt x="2075120" y="483782"/>
                  <a:pt x="2009553" y="659219"/>
                </a:cubicBezTo>
                <a:cubicBezTo>
                  <a:pt x="1943986" y="834656"/>
                  <a:pt x="1894367" y="1070345"/>
                  <a:pt x="1839432" y="1286540"/>
                </a:cubicBezTo>
                <a:cubicBezTo>
                  <a:pt x="1784497" y="1502735"/>
                  <a:pt x="1729563" y="1782726"/>
                  <a:pt x="1679944" y="1956391"/>
                </a:cubicBezTo>
                <a:cubicBezTo>
                  <a:pt x="1630326" y="2130056"/>
                  <a:pt x="1678172" y="2190307"/>
                  <a:pt x="1541721" y="2328530"/>
                </a:cubicBezTo>
                <a:cubicBezTo>
                  <a:pt x="1405270" y="2466753"/>
                  <a:pt x="1084521" y="2654595"/>
                  <a:pt x="861237" y="2785730"/>
                </a:cubicBezTo>
                <a:cubicBezTo>
                  <a:pt x="637953" y="2916865"/>
                  <a:pt x="345558" y="3017875"/>
                  <a:pt x="202019" y="3115340"/>
                </a:cubicBezTo>
                <a:cubicBezTo>
                  <a:pt x="58480" y="3212805"/>
                  <a:pt x="29240" y="3291663"/>
                  <a:pt x="0" y="3370521"/>
                </a:cubicBezTo>
              </a:path>
            </a:pathLst>
          </a:custGeom>
          <a:noFill/>
          <a:ln w="38100"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7" name="Freeform 46"/>
          <p:cNvSpPr/>
          <p:nvPr/>
        </p:nvSpPr>
        <p:spPr bwMode="auto">
          <a:xfrm>
            <a:off x="1051131" y="4905431"/>
            <a:ext cx="919717" cy="526312"/>
          </a:xfrm>
          <a:custGeom>
            <a:avLst/>
            <a:gdLst>
              <a:gd name="connsiteX0" fmla="*/ 0 w 1839433"/>
              <a:gd name="connsiteY0" fmla="*/ 0 h 1052624"/>
              <a:gd name="connsiteX1" fmla="*/ 382772 w 1839433"/>
              <a:gd name="connsiteY1" fmla="*/ 170121 h 1052624"/>
              <a:gd name="connsiteX2" fmla="*/ 829340 w 1839433"/>
              <a:gd name="connsiteY2" fmla="*/ 457200 h 1052624"/>
              <a:gd name="connsiteX3" fmla="*/ 1329070 w 1839433"/>
              <a:gd name="connsiteY3" fmla="*/ 744280 h 1052624"/>
              <a:gd name="connsiteX4" fmla="*/ 1605516 w 1839433"/>
              <a:gd name="connsiteY4" fmla="*/ 903768 h 1052624"/>
              <a:gd name="connsiteX5" fmla="*/ 1839433 w 1839433"/>
              <a:gd name="connsiteY5" fmla="*/ 1052624 h 105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9433" h="1052624">
                <a:moveTo>
                  <a:pt x="0" y="0"/>
                </a:moveTo>
                <a:cubicBezTo>
                  <a:pt x="122274" y="46960"/>
                  <a:pt x="244549" y="93921"/>
                  <a:pt x="382772" y="170121"/>
                </a:cubicBezTo>
                <a:cubicBezTo>
                  <a:pt x="520995" y="246321"/>
                  <a:pt x="671624" y="361507"/>
                  <a:pt x="829340" y="457200"/>
                </a:cubicBezTo>
                <a:cubicBezTo>
                  <a:pt x="987056" y="552893"/>
                  <a:pt x="1329070" y="744280"/>
                  <a:pt x="1329070" y="744280"/>
                </a:cubicBezTo>
                <a:cubicBezTo>
                  <a:pt x="1458433" y="818708"/>
                  <a:pt x="1520456" y="852377"/>
                  <a:pt x="1605516" y="903768"/>
                </a:cubicBezTo>
                <a:cubicBezTo>
                  <a:pt x="1690576" y="955159"/>
                  <a:pt x="1765004" y="1003891"/>
                  <a:pt x="1839433" y="1052624"/>
                </a:cubicBezTo>
              </a:path>
            </a:pathLst>
          </a:custGeom>
          <a:noFill/>
          <a:ln w="38100" cap="flat" cmpd="sng" algn="ctr">
            <a:solidFill>
              <a:srgbClr val="FF0000"/>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3" name="TextBox 42"/>
          <p:cNvSpPr txBox="1"/>
          <p:nvPr/>
        </p:nvSpPr>
        <p:spPr>
          <a:xfrm>
            <a:off x="2872404" y="1321118"/>
            <a:ext cx="1026770" cy="584775"/>
          </a:xfrm>
          <a:prstGeom prst="rect">
            <a:avLst/>
          </a:prstGeom>
          <a:noFill/>
        </p:spPr>
        <p:txBody>
          <a:bodyPr wrap="square" rtlCol="0">
            <a:spAutoFit/>
          </a:bodyPr>
          <a:lstStyle/>
          <a:p>
            <a:pPr algn="ctr"/>
            <a:r>
              <a:rPr lang="en-US" sz="1400" dirty="0" smtClean="0">
                <a:latin typeface="+mn-lt"/>
              </a:rPr>
              <a:t>Mini-Basin </a:t>
            </a:r>
            <a:r>
              <a:rPr lang="en-US" sz="1800" dirty="0" smtClean="0">
                <a:latin typeface="Arial Black" pitchFamily="34" charset="0"/>
              </a:rPr>
              <a:t>3</a:t>
            </a:r>
            <a:endParaRPr lang="en-US" sz="1400" dirty="0">
              <a:latin typeface="Arial Black" pitchFamily="34" charset="0"/>
            </a:endParaRPr>
          </a:p>
        </p:txBody>
      </p:sp>
      <p:sp>
        <p:nvSpPr>
          <p:cNvPr id="50" name="Freeform 49"/>
          <p:cNvSpPr/>
          <p:nvPr/>
        </p:nvSpPr>
        <p:spPr bwMode="auto">
          <a:xfrm>
            <a:off x="3935663" y="2918755"/>
            <a:ext cx="612274" cy="382336"/>
          </a:xfrm>
          <a:custGeom>
            <a:avLst/>
            <a:gdLst>
              <a:gd name="connsiteX0" fmla="*/ 315495 w 612274"/>
              <a:gd name="connsiteY0" fmla="*/ 8020 h 382336"/>
              <a:gd name="connsiteX1" fmla="*/ 74863 w 612274"/>
              <a:gd name="connsiteY1" fmla="*/ 120315 h 382336"/>
              <a:gd name="connsiteX2" fmla="*/ 26737 w 612274"/>
              <a:gd name="connsiteY2" fmla="*/ 264694 h 382336"/>
              <a:gd name="connsiteX3" fmla="*/ 235284 w 612274"/>
              <a:gd name="connsiteY3" fmla="*/ 376989 h 382336"/>
              <a:gd name="connsiteX4" fmla="*/ 379663 w 612274"/>
              <a:gd name="connsiteY4" fmla="*/ 296778 h 382336"/>
              <a:gd name="connsiteX5" fmla="*/ 588211 w 612274"/>
              <a:gd name="connsiteY5" fmla="*/ 152399 h 382336"/>
              <a:gd name="connsiteX6" fmla="*/ 524042 w 612274"/>
              <a:gd name="connsiteY6" fmla="*/ 24063 h 382336"/>
              <a:gd name="connsiteX7" fmla="*/ 475916 w 612274"/>
              <a:gd name="connsiteY7" fmla="*/ 8020 h 38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2274" h="382336">
                <a:moveTo>
                  <a:pt x="315495" y="8020"/>
                </a:moveTo>
                <a:cubicBezTo>
                  <a:pt x="219242" y="42778"/>
                  <a:pt x="122989" y="77536"/>
                  <a:pt x="74863" y="120315"/>
                </a:cubicBezTo>
                <a:cubicBezTo>
                  <a:pt x="26737" y="163094"/>
                  <a:pt x="0" y="221915"/>
                  <a:pt x="26737" y="264694"/>
                </a:cubicBezTo>
                <a:cubicBezTo>
                  <a:pt x="53474" y="307473"/>
                  <a:pt x="176463" y="371642"/>
                  <a:pt x="235284" y="376989"/>
                </a:cubicBezTo>
                <a:cubicBezTo>
                  <a:pt x="294105" y="382336"/>
                  <a:pt x="320842" y="334210"/>
                  <a:pt x="379663" y="296778"/>
                </a:cubicBezTo>
                <a:cubicBezTo>
                  <a:pt x="438484" y="259346"/>
                  <a:pt x="564148" y="197851"/>
                  <a:pt x="588211" y="152399"/>
                </a:cubicBezTo>
                <a:cubicBezTo>
                  <a:pt x="612274" y="106947"/>
                  <a:pt x="542758" y="48126"/>
                  <a:pt x="524042" y="24063"/>
                </a:cubicBezTo>
                <a:cubicBezTo>
                  <a:pt x="505326" y="0"/>
                  <a:pt x="490621" y="4010"/>
                  <a:pt x="475916" y="802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4" name="TextBox 43"/>
          <p:cNvSpPr txBox="1"/>
          <p:nvPr/>
        </p:nvSpPr>
        <p:spPr>
          <a:xfrm>
            <a:off x="4047195" y="2960977"/>
            <a:ext cx="333746" cy="307777"/>
          </a:xfrm>
          <a:prstGeom prst="rect">
            <a:avLst/>
          </a:prstGeom>
          <a:noFill/>
        </p:spPr>
        <p:txBody>
          <a:bodyPr wrap="none" rtlCol="0">
            <a:spAutoFit/>
          </a:bodyPr>
          <a:lstStyle/>
          <a:p>
            <a:r>
              <a:rPr lang="en-US" sz="1400" dirty="0" smtClean="0">
                <a:latin typeface="Arial Black" pitchFamily="34" charset="0"/>
              </a:rPr>
              <a:t>H</a:t>
            </a:r>
            <a:endParaRPr lang="en-US" sz="1400" dirty="0">
              <a:latin typeface="Arial Black" pitchFamily="34" charset="0"/>
            </a:endParaRPr>
          </a:p>
        </p:txBody>
      </p:sp>
      <p:sp>
        <p:nvSpPr>
          <p:cNvPr id="7" name="Freeform 6"/>
          <p:cNvSpPr/>
          <p:nvPr/>
        </p:nvSpPr>
        <p:spPr bwMode="auto">
          <a:xfrm>
            <a:off x="3720895" y="2824769"/>
            <a:ext cx="1061844" cy="653395"/>
          </a:xfrm>
          <a:custGeom>
            <a:avLst/>
            <a:gdLst>
              <a:gd name="connsiteX0" fmla="*/ 836066 w 1061844"/>
              <a:gd name="connsiteY0" fmla="*/ 44856 h 653395"/>
              <a:gd name="connsiteX1" fmla="*/ 631529 w 1061844"/>
              <a:gd name="connsiteY1" fmla="*/ 23801 h 653395"/>
              <a:gd name="connsiteX2" fmla="*/ 451055 w 1061844"/>
              <a:gd name="connsiteY2" fmla="*/ 5754 h 653395"/>
              <a:gd name="connsiteX3" fmla="*/ 180344 w 1061844"/>
              <a:gd name="connsiteY3" fmla="*/ 132085 h 653395"/>
              <a:gd name="connsiteX4" fmla="*/ 2879 w 1061844"/>
              <a:gd name="connsiteY4" fmla="*/ 345646 h 653395"/>
              <a:gd name="connsiteX5" fmla="*/ 87100 w 1061844"/>
              <a:gd name="connsiteY5" fmla="*/ 508072 h 653395"/>
              <a:gd name="connsiteX6" fmla="*/ 300660 w 1061844"/>
              <a:gd name="connsiteY6" fmla="*/ 634404 h 653395"/>
              <a:gd name="connsiteX7" fmla="*/ 673639 w 1061844"/>
              <a:gd name="connsiteY7" fmla="*/ 646435 h 653395"/>
              <a:gd name="connsiteX8" fmla="*/ 905247 w 1061844"/>
              <a:gd name="connsiteY8" fmla="*/ 571238 h 653395"/>
              <a:gd name="connsiteX9" fmla="*/ 1049626 w 1061844"/>
              <a:gd name="connsiteY9" fmla="*/ 396780 h 653395"/>
              <a:gd name="connsiteX10" fmla="*/ 1040602 w 1061844"/>
              <a:gd name="connsiteY10" fmla="*/ 297520 h 653395"/>
              <a:gd name="connsiteX11" fmla="*/ 932318 w 1061844"/>
              <a:gd name="connsiteY11" fmla="*/ 77943 h 653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1844" h="653395">
                <a:moveTo>
                  <a:pt x="836066" y="44856"/>
                </a:moveTo>
                <a:lnTo>
                  <a:pt x="631529" y="23801"/>
                </a:lnTo>
                <a:cubicBezTo>
                  <a:pt x="567361" y="17284"/>
                  <a:pt x="526253" y="-12293"/>
                  <a:pt x="451055" y="5754"/>
                </a:cubicBezTo>
                <a:cubicBezTo>
                  <a:pt x="375857" y="23801"/>
                  <a:pt x="255040" y="75436"/>
                  <a:pt x="180344" y="132085"/>
                </a:cubicBezTo>
                <a:cubicBezTo>
                  <a:pt x="105648" y="188734"/>
                  <a:pt x="18420" y="282982"/>
                  <a:pt x="2879" y="345646"/>
                </a:cubicBezTo>
                <a:cubicBezTo>
                  <a:pt x="-12662" y="408310"/>
                  <a:pt x="37470" y="459946"/>
                  <a:pt x="87100" y="508072"/>
                </a:cubicBezTo>
                <a:cubicBezTo>
                  <a:pt x="136730" y="556198"/>
                  <a:pt x="202904" y="611344"/>
                  <a:pt x="300660" y="634404"/>
                </a:cubicBezTo>
                <a:cubicBezTo>
                  <a:pt x="398416" y="657464"/>
                  <a:pt x="572874" y="656963"/>
                  <a:pt x="673639" y="646435"/>
                </a:cubicBezTo>
                <a:cubicBezTo>
                  <a:pt x="774403" y="635907"/>
                  <a:pt x="842583" y="612847"/>
                  <a:pt x="905247" y="571238"/>
                </a:cubicBezTo>
                <a:cubicBezTo>
                  <a:pt x="967911" y="529629"/>
                  <a:pt x="1027067" y="442400"/>
                  <a:pt x="1049626" y="396780"/>
                </a:cubicBezTo>
                <a:cubicBezTo>
                  <a:pt x="1072185" y="351160"/>
                  <a:pt x="1060153" y="350660"/>
                  <a:pt x="1040602" y="297520"/>
                </a:cubicBezTo>
                <a:cubicBezTo>
                  <a:pt x="1021051" y="244381"/>
                  <a:pt x="976684" y="161162"/>
                  <a:pt x="932318" y="77943"/>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Freeform 7"/>
          <p:cNvSpPr/>
          <p:nvPr/>
        </p:nvSpPr>
        <p:spPr bwMode="auto">
          <a:xfrm>
            <a:off x="3374858" y="2523718"/>
            <a:ext cx="2315593" cy="944626"/>
          </a:xfrm>
          <a:custGeom>
            <a:avLst/>
            <a:gdLst>
              <a:gd name="connsiteX0" fmla="*/ 297781 w 2315593"/>
              <a:gd name="connsiteY0" fmla="*/ 63165 h 944626"/>
              <a:gd name="connsiteX1" fmla="*/ 730918 w 2315593"/>
              <a:gd name="connsiteY1" fmla="*/ 162426 h 944626"/>
              <a:gd name="connsiteX2" fmla="*/ 1118937 w 2315593"/>
              <a:gd name="connsiteY2" fmla="*/ 273718 h 944626"/>
              <a:gd name="connsiteX3" fmla="*/ 1482892 w 2315593"/>
              <a:gd name="connsiteY3" fmla="*/ 424113 h 944626"/>
              <a:gd name="connsiteX4" fmla="*/ 2033337 w 2315593"/>
              <a:gd name="connsiteY4" fmla="*/ 739942 h 944626"/>
              <a:gd name="connsiteX5" fmla="*/ 2301039 w 2315593"/>
              <a:gd name="connsiteY5" fmla="*/ 941471 h 944626"/>
              <a:gd name="connsiteX6" fmla="*/ 2234866 w 2315593"/>
              <a:gd name="connsiteY6" fmla="*/ 839202 h 944626"/>
              <a:gd name="connsiteX7" fmla="*/ 1855871 w 2315593"/>
              <a:gd name="connsiteY7" fmla="*/ 532397 h 944626"/>
              <a:gd name="connsiteX8" fmla="*/ 1389647 w 2315593"/>
              <a:gd name="connsiteY8" fmla="*/ 294773 h 944626"/>
              <a:gd name="connsiteX9" fmla="*/ 1007645 w 2315593"/>
              <a:gd name="connsiteY9" fmla="*/ 153402 h 944626"/>
              <a:gd name="connsiteX10" fmla="*/ 637674 w 2315593"/>
              <a:gd name="connsiteY10" fmla="*/ 45118 h 944626"/>
              <a:gd name="connsiteX11" fmla="*/ 0 w 2315593"/>
              <a:gd name="connsiteY11" fmla="*/ 0 h 94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593" h="944626">
                <a:moveTo>
                  <a:pt x="297781" y="63165"/>
                </a:moveTo>
                <a:cubicBezTo>
                  <a:pt x="445920" y="95249"/>
                  <a:pt x="594059" y="127334"/>
                  <a:pt x="730918" y="162426"/>
                </a:cubicBezTo>
                <a:cubicBezTo>
                  <a:pt x="867777" y="197518"/>
                  <a:pt x="993608" y="230104"/>
                  <a:pt x="1118937" y="273718"/>
                </a:cubicBezTo>
                <a:cubicBezTo>
                  <a:pt x="1244266" y="317333"/>
                  <a:pt x="1330492" y="346409"/>
                  <a:pt x="1482892" y="424113"/>
                </a:cubicBezTo>
                <a:cubicBezTo>
                  <a:pt x="1635292" y="501817"/>
                  <a:pt x="1896979" y="653716"/>
                  <a:pt x="2033337" y="739942"/>
                </a:cubicBezTo>
                <a:cubicBezTo>
                  <a:pt x="2169695" y="826168"/>
                  <a:pt x="2267451" y="924928"/>
                  <a:pt x="2301039" y="941471"/>
                </a:cubicBezTo>
                <a:cubicBezTo>
                  <a:pt x="2334627" y="958014"/>
                  <a:pt x="2309061" y="907381"/>
                  <a:pt x="2234866" y="839202"/>
                </a:cubicBezTo>
                <a:cubicBezTo>
                  <a:pt x="2160671" y="771023"/>
                  <a:pt x="1996741" y="623135"/>
                  <a:pt x="1855871" y="532397"/>
                </a:cubicBezTo>
                <a:cubicBezTo>
                  <a:pt x="1715001" y="441659"/>
                  <a:pt x="1531018" y="357939"/>
                  <a:pt x="1389647" y="294773"/>
                </a:cubicBezTo>
                <a:cubicBezTo>
                  <a:pt x="1248276" y="231607"/>
                  <a:pt x="1132974" y="195011"/>
                  <a:pt x="1007645" y="153402"/>
                </a:cubicBezTo>
                <a:cubicBezTo>
                  <a:pt x="882316" y="111793"/>
                  <a:pt x="805615" y="70685"/>
                  <a:pt x="637674" y="45118"/>
                </a:cubicBezTo>
                <a:cubicBezTo>
                  <a:pt x="469733" y="19551"/>
                  <a:pt x="234866" y="9775"/>
                  <a:pt x="0" y="0"/>
                </a:cubicBezTo>
              </a:path>
            </a:pathLst>
          </a:cu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6" name="Freeform 15"/>
          <p:cNvSpPr/>
          <p:nvPr/>
        </p:nvSpPr>
        <p:spPr bwMode="auto">
          <a:xfrm>
            <a:off x="3474270" y="2730527"/>
            <a:ext cx="1471824" cy="877279"/>
          </a:xfrm>
          <a:custGeom>
            <a:avLst/>
            <a:gdLst>
              <a:gd name="connsiteX0" fmla="*/ 677783 w 1471824"/>
              <a:gd name="connsiteY0" fmla="*/ 0 h 877279"/>
              <a:gd name="connsiteX1" fmla="*/ 433943 w 1471824"/>
              <a:gd name="connsiteY1" fmla="*/ 84667 h 877279"/>
              <a:gd name="connsiteX2" fmla="*/ 186717 w 1471824"/>
              <a:gd name="connsiteY2" fmla="*/ 159173 h 877279"/>
              <a:gd name="connsiteX3" fmla="*/ 61410 w 1471824"/>
              <a:gd name="connsiteY3" fmla="*/ 318347 h 877279"/>
              <a:gd name="connsiteX4" fmla="*/ 13997 w 1471824"/>
              <a:gd name="connsiteY4" fmla="*/ 487680 h 877279"/>
              <a:gd name="connsiteX5" fmla="*/ 450 w 1471824"/>
              <a:gd name="connsiteY5" fmla="*/ 623147 h 877279"/>
              <a:gd name="connsiteX6" fmla="*/ 7223 w 1471824"/>
              <a:gd name="connsiteY6" fmla="*/ 792480 h 877279"/>
              <a:gd name="connsiteX7" fmla="*/ 44477 w 1471824"/>
              <a:gd name="connsiteY7" fmla="*/ 826347 h 877279"/>
              <a:gd name="connsiteX8" fmla="*/ 190103 w 1471824"/>
              <a:gd name="connsiteY8" fmla="*/ 802640 h 877279"/>
              <a:gd name="connsiteX9" fmla="*/ 389917 w 1471824"/>
              <a:gd name="connsiteY9" fmla="*/ 856827 h 877279"/>
              <a:gd name="connsiteX10" fmla="*/ 579570 w 1471824"/>
              <a:gd name="connsiteY10" fmla="*/ 877147 h 877279"/>
              <a:gd name="connsiteX11" fmla="*/ 789543 w 1471824"/>
              <a:gd name="connsiteY11" fmla="*/ 863600 h 877279"/>
              <a:gd name="connsiteX12" fmla="*/ 1070637 w 1471824"/>
              <a:gd name="connsiteY12" fmla="*/ 826347 h 877279"/>
              <a:gd name="connsiteX13" fmla="*/ 1314477 w 1471824"/>
              <a:gd name="connsiteY13" fmla="*/ 728133 h 877279"/>
              <a:gd name="connsiteX14" fmla="*/ 1463490 w 1471824"/>
              <a:gd name="connsiteY14" fmla="*/ 501227 h 877279"/>
              <a:gd name="connsiteX15" fmla="*/ 1439783 w 1471824"/>
              <a:gd name="connsiteY15" fmla="*/ 274320 h 87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71824" h="877279">
                <a:moveTo>
                  <a:pt x="677783" y="0"/>
                </a:moveTo>
                <a:cubicBezTo>
                  <a:pt x="596785" y="29069"/>
                  <a:pt x="515787" y="58138"/>
                  <a:pt x="433943" y="84667"/>
                </a:cubicBezTo>
                <a:cubicBezTo>
                  <a:pt x="352099" y="111196"/>
                  <a:pt x="248806" y="120226"/>
                  <a:pt x="186717" y="159173"/>
                </a:cubicBezTo>
                <a:cubicBezTo>
                  <a:pt x="124628" y="198120"/>
                  <a:pt x="90197" y="263596"/>
                  <a:pt x="61410" y="318347"/>
                </a:cubicBezTo>
                <a:cubicBezTo>
                  <a:pt x="32623" y="373098"/>
                  <a:pt x="24157" y="436880"/>
                  <a:pt x="13997" y="487680"/>
                </a:cubicBezTo>
                <a:cubicBezTo>
                  <a:pt x="3837" y="538480"/>
                  <a:pt x="1579" y="572347"/>
                  <a:pt x="450" y="623147"/>
                </a:cubicBezTo>
                <a:cubicBezTo>
                  <a:pt x="-679" y="673947"/>
                  <a:pt x="-115" y="758613"/>
                  <a:pt x="7223" y="792480"/>
                </a:cubicBezTo>
                <a:cubicBezTo>
                  <a:pt x="14561" y="826347"/>
                  <a:pt x="13997" y="824654"/>
                  <a:pt x="44477" y="826347"/>
                </a:cubicBezTo>
                <a:cubicBezTo>
                  <a:pt x="74957" y="828040"/>
                  <a:pt x="132530" y="797560"/>
                  <a:pt x="190103" y="802640"/>
                </a:cubicBezTo>
                <a:cubicBezTo>
                  <a:pt x="247676" y="807720"/>
                  <a:pt x="325006" y="844409"/>
                  <a:pt x="389917" y="856827"/>
                </a:cubicBezTo>
                <a:cubicBezTo>
                  <a:pt x="454828" y="869245"/>
                  <a:pt x="512966" y="876018"/>
                  <a:pt x="579570" y="877147"/>
                </a:cubicBezTo>
                <a:cubicBezTo>
                  <a:pt x="646174" y="878276"/>
                  <a:pt x="707699" y="872067"/>
                  <a:pt x="789543" y="863600"/>
                </a:cubicBezTo>
                <a:cubicBezTo>
                  <a:pt x="871387" y="855133"/>
                  <a:pt x="983148" y="848925"/>
                  <a:pt x="1070637" y="826347"/>
                </a:cubicBezTo>
                <a:cubicBezTo>
                  <a:pt x="1158126" y="803769"/>
                  <a:pt x="1249002" y="782320"/>
                  <a:pt x="1314477" y="728133"/>
                </a:cubicBezTo>
                <a:cubicBezTo>
                  <a:pt x="1379953" y="673946"/>
                  <a:pt x="1442606" y="576862"/>
                  <a:pt x="1463490" y="501227"/>
                </a:cubicBezTo>
                <a:cubicBezTo>
                  <a:pt x="1484374" y="425592"/>
                  <a:pt x="1462078" y="349956"/>
                  <a:pt x="1439783" y="274320"/>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3" name="TextBox 52"/>
          <p:cNvSpPr txBox="1"/>
          <p:nvPr/>
        </p:nvSpPr>
        <p:spPr>
          <a:xfrm>
            <a:off x="2425199" y="2493504"/>
            <a:ext cx="1026770" cy="584775"/>
          </a:xfrm>
          <a:prstGeom prst="rect">
            <a:avLst/>
          </a:prstGeom>
          <a:noFill/>
        </p:spPr>
        <p:txBody>
          <a:bodyPr wrap="square" rtlCol="0">
            <a:spAutoFit/>
          </a:bodyPr>
          <a:lstStyle/>
          <a:p>
            <a:pPr algn="ctr"/>
            <a:r>
              <a:rPr lang="en-US" sz="1400" dirty="0" smtClean="0">
                <a:latin typeface="+mn-lt"/>
              </a:rPr>
              <a:t>Mini-Basin </a:t>
            </a:r>
            <a:r>
              <a:rPr lang="en-US" sz="1800" dirty="0" smtClean="0">
                <a:latin typeface="Arial Black" pitchFamily="34" charset="0"/>
              </a:rPr>
              <a:t>2</a:t>
            </a:r>
            <a:endParaRPr lang="en-US" sz="1400" dirty="0">
              <a:latin typeface="Arial Black" pitchFamily="34" charset="0"/>
            </a:endParaRPr>
          </a:p>
        </p:txBody>
      </p:sp>
      <p:sp>
        <p:nvSpPr>
          <p:cNvPr id="54" name="TextBox 53"/>
          <p:cNvSpPr txBox="1"/>
          <p:nvPr/>
        </p:nvSpPr>
        <p:spPr>
          <a:xfrm>
            <a:off x="1334940" y="3067906"/>
            <a:ext cx="1026770" cy="584775"/>
          </a:xfrm>
          <a:prstGeom prst="rect">
            <a:avLst/>
          </a:prstGeom>
          <a:noFill/>
        </p:spPr>
        <p:txBody>
          <a:bodyPr wrap="square" rtlCol="0">
            <a:spAutoFit/>
          </a:bodyPr>
          <a:lstStyle/>
          <a:p>
            <a:pPr algn="ctr"/>
            <a:r>
              <a:rPr lang="en-US" sz="1400" dirty="0" smtClean="0">
                <a:latin typeface="+mn-lt"/>
              </a:rPr>
              <a:t>Mini-Basin </a:t>
            </a:r>
            <a:r>
              <a:rPr lang="en-US" sz="1800" dirty="0" smtClean="0">
                <a:latin typeface="Arial Black" pitchFamily="34" charset="0"/>
              </a:rPr>
              <a:t>1</a:t>
            </a:r>
            <a:endParaRPr lang="en-US" sz="1400" dirty="0">
              <a:latin typeface="Arial Black" pitchFamily="34" charset="0"/>
            </a:endParaRPr>
          </a:p>
        </p:txBody>
      </p:sp>
      <p:grpSp>
        <p:nvGrpSpPr>
          <p:cNvPr id="18" name="Group 17"/>
          <p:cNvGrpSpPr/>
          <p:nvPr/>
        </p:nvGrpSpPr>
        <p:grpSpPr>
          <a:xfrm>
            <a:off x="3304208" y="3607534"/>
            <a:ext cx="1129987" cy="1035733"/>
            <a:chOff x="3304208" y="4097727"/>
            <a:chExt cx="1129987" cy="1035733"/>
          </a:xfrm>
        </p:grpSpPr>
        <p:sp>
          <p:nvSpPr>
            <p:cNvPr id="17" name="Right Arrow 16"/>
            <p:cNvSpPr/>
            <p:nvPr/>
          </p:nvSpPr>
          <p:spPr bwMode="auto">
            <a:xfrm rot="-2280000">
              <a:off x="3304208" y="4097727"/>
              <a:ext cx="169543" cy="144714"/>
            </a:xfrm>
            <a:prstGeom prst="rightArrow">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5" name="TextBox 54"/>
            <p:cNvSpPr txBox="1"/>
            <p:nvPr/>
          </p:nvSpPr>
          <p:spPr>
            <a:xfrm>
              <a:off x="3407425" y="4271686"/>
              <a:ext cx="1026770" cy="861774"/>
            </a:xfrm>
            <a:prstGeom prst="rect">
              <a:avLst/>
            </a:prstGeom>
            <a:noFill/>
          </p:spPr>
          <p:txBody>
            <a:bodyPr wrap="square" rtlCol="0">
              <a:spAutoFit/>
            </a:bodyPr>
            <a:lstStyle/>
            <a:p>
              <a:pPr algn="ctr"/>
              <a:r>
                <a:rPr lang="en-US" sz="1400" dirty="0" smtClean="0">
                  <a:latin typeface="+mn-lt"/>
                </a:rPr>
                <a:t>Oil Spills from </a:t>
              </a:r>
              <a:r>
                <a:rPr lang="en-US" sz="1800" dirty="0">
                  <a:latin typeface="Arial Black" pitchFamily="34" charset="0"/>
                </a:rPr>
                <a:t>1  </a:t>
              </a:r>
              <a:r>
                <a:rPr lang="en-US" sz="1400" dirty="0" smtClean="0">
                  <a:latin typeface="+mn-lt"/>
                </a:rPr>
                <a:t>to</a:t>
              </a:r>
              <a:r>
                <a:rPr lang="en-US" sz="1800" dirty="0" smtClean="0">
                  <a:latin typeface="Arial Black" pitchFamily="34" charset="0"/>
                </a:rPr>
                <a:t> </a:t>
              </a:r>
              <a:r>
                <a:rPr lang="en-US" sz="1800" dirty="0">
                  <a:latin typeface="Arial Black" pitchFamily="34" charset="0"/>
                </a:rPr>
                <a:t>2</a:t>
              </a:r>
              <a:endParaRPr lang="en-US" sz="1400" dirty="0">
                <a:latin typeface="Arial Black" pitchFamily="34" charset="0"/>
              </a:endParaRPr>
            </a:p>
          </p:txBody>
        </p:sp>
      </p:grpSp>
      <p:sp>
        <p:nvSpPr>
          <p:cNvPr id="15" name="Freeform 14"/>
          <p:cNvSpPr/>
          <p:nvPr/>
        </p:nvSpPr>
        <p:spPr bwMode="auto">
          <a:xfrm>
            <a:off x="4544929" y="1443883"/>
            <a:ext cx="1155032" cy="989598"/>
          </a:xfrm>
          <a:custGeom>
            <a:avLst/>
            <a:gdLst>
              <a:gd name="connsiteX0" fmla="*/ 544429 w 1155032"/>
              <a:gd name="connsiteY0" fmla="*/ 24063 h 989598"/>
              <a:gd name="connsiteX1" fmla="*/ 544429 w 1155032"/>
              <a:gd name="connsiteY1" fmla="*/ 24063 h 989598"/>
              <a:gd name="connsiteX2" fmla="*/ 664745 w 1155032"/>
              <a:gd name="connsiteY2" fmla="*/ 0 h 989598"/>
              <a:gd name="connsiteX3" fmla="*/ 839203 w 1155032"/>
              <a:gd name="connsiteY3" fmla="*/ 57150 h 989598"/>
              <a:gd name="connsiteX4" fmla="*/ 962526 w 1155032"/>
              <a:gd name="connsiteY4" fmla="*/ 144379 h 989598"/>
              <a:gd name="connsiteX5" fmla="*/ 1082842 w 1155032"/>
              <a:gd name="connsiteY5" fmla="*/ 216569 h 989598"/>
              <a:gd name="connsiteX6" fmla="*/ 1149016 w 1155032"/>
              <a:gd name="connsiteY6" fmla="*/ 336885 h 989598"/>
              <a:gd name="connsiteX7" fmla="*/ 1155032 w 1155032"/>
              <a:gd name="connsiteY7" fmla="*/ 460208 h 989598"/>
              <a:gd name="connsiteX8" fmla="*/ 1061787 w 1155032"/>
              <a:gd name="connsiteY8" fmla="*/ 607595 h 989598"/>
              <a:gd name="connsiteX9" fmla="*/ 992605 w 1155032"/>
              <a:gd name="connsiteY9" fmla="*/ 697832 h 989598"/>
              <a:gd name="connsiteX10" fmla="*/ 842210 w 1155032"/>
              <a:gd name="connsiteY10" fmla="*/ 721895 h 989598"/>
              <a:gd name="connsiteX11" fmla="*/ 760997 w 1155032"/>
              <a:gd name="connsiteY11" fmla="*/ 733927 h 989598"/>
              <a:gd name="connsiteX12" fmla="*/ 667753 w 1155032"/>
              <a:gd name="connsiteY12" fmla="*/ 815140 h 989598"/>
              <a:gd name="connsiteX13" fmla="*/ 502318 w 1155032"/>
              <a:gd name="connsiteY13" fmla="*/ 914400 h 989598"/>
              <a:gd name="connsiteX14" fmla="*/ 406066 w 1155032"/>
              <a:gd name="connsiteY14" fmla="*/ 959519 h 989598"/>
              <a:gd name="connsiteX15" fmla="*/ 309813 w 1155032"/>
              <a:gd name="connsiteY15" fmla="*/ 989598 h 989598"/>
              <a:gd name="connsiteX16" fmla="*/ 126332 w 1155032"/>
              <a:gd name="connsiteY16" fmla="*/ 959519 h 989598"/>
              <a:gd name="connsiteX17" fmla="*/ 105276 w 1155032"/>
              <a:gd name="connsiteY17" fmla="*/ 938463 h 989598"/>
              <a:gd name="connsiteX18" fmla="*/ 36095 w 1155032"/>
              <a:gd name="connsiteY18" fmla="*/ 872290 h 989598"/>
              <a:gd name="connsiteX19" fmla="*/ 0 w 1155032"/>
              <a:gd name="connsiteY19" fmla="*/ 733927 h 989598"/>
              <a:gd name="connsiteX20" fmla="*/ 0 w 1155032"/>
              <a:gd name="connsiteY20" fmla="*/ 667753 h 989598"/>
              <a:gd name="connsiteX21" fmla="*/ 9024 w 1155032"/>
              <a:gd name="connsiteY21" fmla="*/ 601579 h 989598"/>
              <a:gd name="connsiteX22" fmla="*/ 174458 w 1155032"/>
              <a:gd name="connsiteY22" fmla="*/ 363956 h 989598"/>
              <a:gd name="connsiteX23" fmla="*/ 336884 w 1155032"/>
              <a:gd name="connsiteY23" fmla="*/ 174458 h 989598"/>
              <a:gd name="connsiteX24" fmla="*/ 451184 w 1155032"/>
              <a:gd name="connsiteY24" fmla="*/ 63166 h 989598"/>
              <a:gd name="connsiteX25" fmla="*/ 574508 w 1155032"/>
              <a:gd name="connsiteY25" fmla="*/ 219577 h 989598"/>
              <a:gd name="connsiteX26" fmla="*/ 487279 w 1155032"/>
              <a:gd name="connsiteY26" fmla="*/ 315829 h 989598"/>
              <a:gd name="connsiteX27" fmla="*/ 412082 w 1155032"/>
              <a:gd name="connsiteY27" fmla="*/ 394035 h 989598"/>
              <a:gd name="connsiteX28" fmla="*/ 403058 w 1155032"/>
              <a:gd name="connsiteY28" fmla="*/ 418098 h 989598"/>
              <a:gd name="connsiteX29" fmla="*/ 360947 w 1155032"/>
              <a:gd name="connsiteY29" fmla="*/ 535406 h 989598"/>
              <a:gd name="connsiteX30" fmla="*/ 378995 w 1155032"/>
              <a:gd name="connsiteY30" fmla="*/ 610603 h 989598"/>
              <a:gd name="connsiteX31" fmla="*/ 439153 w 1155032"/>
              <a:gd name="connsiteY31" fmla="*/ 652713 h 989598"/>
              <a:gd name="connsiteX32" fmla="*/ 520366 w 1155032"/>
              <a:gd name="connsiteY32" fmla="*/ 679785 h 989598"/>
              <a:gd name="connsiteX33" fmla="*/ 547437 w 1155032"/>
              <a:gd name="connsiteY33" fmla="*/ 679785 h 989598"/>
              <a:gd name="connsiteX34" fmla="*/ 613610 w 1155032"/>
              <a:gd name="connsiteY34" fmla="*/ 679785 h 989598"/>
              <a:gd name="connsiteX35" fmla="*/ 673768 w 1155032"/>
              <a:gd name="connsiteY35" fmla="*/ 664745 h 989598"/>
              <a:gd name="connsiteX36" fmla="*/ 718887 w 1155032"/>
              <a:gd name="connsiteY36" fmla="*/ 616619 h 989598"/>
              <a:gd name="connsiteX37" fmla="*/ 800100 w 1155032"/>
              <a:gd name="connsiteY37" fmla="*/ 562477 h 989598"/>
              <a:gd name="connsiteX38" fmla="*/ 836195 w 1155032"/>
              <a:gd name="connsiteY38" fmla="*/ 523374 h 989598"/>
              <a:gd name="connsiteX39" fmla="*/ 905376 w 1155032"/>
              <a:gd name="connsiteY39" fmla="*/ 505327 h 989598"/>
              <a:gd name="connsiteX40" fmla="*/ 956510 w 1155032"/>
              <a:gd name="connsiteY40" fmla="*/ 478256 h 989598"/>
              <a:gd name="connsiteX41" fmla="*/ 983582 w 1155032"/>
              <a:gd name="connsiteY41" fmla="*/ 394035 h 989598"/>
              <a:gd name="connsiteX42" fmla="*/ 962526 w 1155032"/>
              <a:gd name="connsiteY42" fmla="*/ 333877 h 989598"/>
              <a:gd name="connsiteX43" fmla="*/ 941471 w 1155032"/>
              <a:gd name="connsiteY43" fmla="*/ 315829 h 989598"/>
              <a:gd name="connsiteX44" fmla="*/ 932447 w 1155032"/>
              <a:gd name="connsiteY44" fmla="*/ 312821 h 989598"/>
              <a:gd name="connsiteX45" fmla="*/ 923424 w 1155032"/>
              <a:gd name="connsiteY45" fmla="*/ 306806 h 989598"/>
              <a:gd name="connsiteX46" fmla="*/ 905376 w 1155032"/>
              <a:gd name="connsiteY46" fmla="*/ 285750 h 989598"/>
              <a:gd name="connsiteX47" fmla="*/ 836195 w 1155032"/>
              <a:gd name="connsiteY47" fmla="*/ 234616 h 989598"/>
              <a:gd name="connsiteX48" fmla="*/ 791076 w 1155032"/>
              <a:gd name="connsiteY48" fmla="*/ 219577 h 989598"/>
              <a:gd name="connsiteX49" fmla="*/ 767013 w 1155032"/>
              <a:gd name="connsiteY49" fmla="*/ 195513 h 989598"/>
              <a:gd name="connsiteX50" fmla="*/ 721895 w 1155032"/>
              <a:gd name="connsiteY50" fmla="*/ 177466 h 989598"/>
              <a:gd name="connsiteX51" fmla="*/ 682792 w 1155032"/>
              <a:gd name="connsiteY51" fmla="*/ 162427 h 989598"/>
              <a:gd name="connsiteX52" fmla="*/ 619626 w 1155032"/>
              <a:gd name="connsiteY52" fmla="*/ 171450 h 989598"/>
              <a:gd name="connsiteX53" fmla="*/ 568492 w 1155032"/>
              <a:gd name="connsiteY53" fmla="*/ 216569 h 989598"/>
              <a:gd name="connsiteX54" fmla="*/ 448176 w 1155032"/>
              <a:gd name="connsiteY54" fmla="*/ 69182 h 989598"/>
              <a:gd name="connsiteX55" fmla="*/ 544429 w 1155032"/>
              <a:gd name="connsiteY55" fmla="*/ 24063 h 989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155032" h="989598">
                <a:moveTo>
                  <a:pt x="544429" y="24063"/>
                </a:moveTo>
                <a:lnTo>
                  <a:pt x="544429" y="24063"/>
                </a:lnTo>
                <a:lnTo>
                  <a:pt x="664745" y="0"/>
                </a:lnTo>
                <a:lnTo>
                  <a:pt x="839203" y="57150"/>
                </a:lnTo>
                <a:lnTo>
                  <a:pt x="962526" y="144379"/>
                </a:lnTo>
                <a:lnTo>
                  <a:pt x="1082842" y="216569"/>
                </a:lnTo>
                <a:lnTo>
                  <a:pt x="1149016" y="336885"/>
                </a:lnTo>
                <a:lnTo>
                  <a:pt x="1155032" y="460208"/>
                </a:lnTo>
                <a:lnTo>
                  <a:pt x="1061787" y="607595"/>
                </a:lnTo>
                <a:lnTo>
                  <a:pt x="992605" y="697832"/>
                </a:lnTo>
                <a:lnTo>
                  <a:pt x="842210" y="721895"/>
                </a:lnTo>
                <a:lnTo>
                  <a:pt x="760997" y="733927"/>
                </a:lnTo>
                <a:lnTo>
                  <a:pt x="667753" y="815140"/>
                </a:lnTo>
                <a:lnTo>
                  <a:pt x="502318" y="914400"/>
                </a:lnTo>
                <a:lnTo>
                  <a:pt x="406066" y="959519"/>
                </a:lnTo>
                <a:lnTo>
                  <a:pt x="309813" y="989598"/>
                </a:lnTo>
                <a:lnTo>
                  <a:pt x="126332" y="959519"/>
                </a:lnTo>
                <a:lnTo>
                  <a:pt x="105276" y="938463"/>
                </a:lnTo>
                <a:lnTo>
                  <a:pt x="36095" y="872290"/>
                </a:lnTo>
                <a:lnTo>
                  <a:pt x="0" y="733927"/>
                </a:lnTo>
                <a:lnTo>
                  <a:pt x="0" y="667753"/>
                </a:lnTo>
                <a:lnTo>
                  <a:pt x="9024" y="601579"/>
                </a:lnTo>
                <a:lnTo>
                  <a:pt x="174458" y="363956"/>
                </a:lnTo>
                <a:lnTo>
                  <a:pt x="336884" y="174458"/>
                </a:lnTo>
                <a:lnTo>
                  <a:pt x="451184" y="63166"/>
                </a:lnTo>
                <a:lnTo>
                  <a:pt x="574508" y="219577"/>
                </a:lnTo>
                <a:lnTo>
                  <a:pt x="487279" y="315829"/>
                </a:lnTo>
                <a:lnTo>
                  <a:pt x="412082" y="394035"/>
                </a:lnTo>
                <a:lnTo>
                  <a:pt x="403058" y="418098"/>
                </a:lnTo>
                <a:lnTo>
                  <a:pt x="360947" y="535406"/>
                </a:lnTo>
                <a:lnTo>
                  <a:pt x="378995" y="610603"/>
                </a:lnTo>
                <a:lnTo>
                  <a:pt x="439153" y="652713"/>
                </a:lnTo>
                <a:lnTo>
                  <a:pt x="520366" y="679785"/>
                </a:lnTo>
                <a:lnTo>
                  <a:pt x="547437" y="679785"/>
                </a:lnTo>
                <a:lnTo>
                  <a:pt x="613610" y="679785"/>
                </a:lnTo>
                <a:lnTo>
                  <a:pt x="673768" y="664745"/>
                </a:lnTo>
                <a:lnTo>
                  <a:pt x="718887" y="616619"/>
                </a:lnTo>
                <a:lnTo>
                  <a:pt x="800100" y="562477"/>
                </a:lnTo>
                <a:lnTo>
                  <a:pt x="836195" y="523374"/>
                </a:lnTo>
                <a:lnTo>
                  <a:pt x="905376" y="505327"/>
                </a:lnTo>
                <a:lnTo>
                  <a:pt x="956510" y="478256"/>
                </a:lnTo>
                <a:lnTo>
                  <a:pt x="983582" y="394035"/>
                </a:lnTo>
                <a:lnTo>
                  <a:pt x="962526" y="333877"/>
                </a:lnTo>
                <a:cubicBezTo>
                  <a:pt x="955508" y="327861"/>
                  <a:pt x="949044" y="321130"/>
                  <a:pt x="941471" y="315829"/>
                </a:cubicBezTo>
                <a:cubicBezTo>
                  <a:pt x="938873" y="314011"/>
                  <a:pt x="935283" y="314239"/>
                  <a:pt x="932447" y="312821"/>
                </a:cubicBezTo>
                <a:cubicBezTo>
                  <a:pt x="929214" y="311205"/>
                  <a:pt x="923424" y="306806"/>
                  <a:pt x="923424" y="306806"/>
                </a:cubicBezTo>
                <a:lnTo>
                  <a:pt x="905376" y="285750"/>
                </a:lnTo>
                <a:lnTo>
                  <a:pt x="836195" y="234616"/>
                </a:lnTo>
                <a:lnTo>
                  <a:pt x="791076" y="219577"/>
                </a:lnTo>
                <a:lnTo>
                  <a:pt x="767013" y="195513"/>
                </a:lnTo>
                <a:lnTo>
                  <a:pt x="721895" y="177466"/>
                </a:lnTo>
                <a:lnTo>
                  <a:pt x="682792" y="162427"/>
                </a:lnTo>
                <a:lnTo>
                  <a:pt x="619626" y="171450"/>
                </a:lnTo>
                <a:lnTo>
                  <a:pt x="568492" y="216569"/>
                </a:lnTo>
                <a:lnTo>
                  <a:pt x="448176" y="69182"/>
                </a:lnTo>
                <a:lnTo>
                  <a:pt x="544429" y="24063"/>
                </a:lnTo>
                <a:close/>
              </a:path>
            </a:pathLst>
          </a:custGeom>
          <a:solidFill>
            <a:srgbClr val="006600">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Freeform 13"/>
          <p:cNvSpPr/>
          <p:nvPr/>
        </p:nvSpPr>
        <p:spPr bwMode="auto">
          <a:xfrm>
            <a:off x="4911892" y="1603302"/>
            <a:ext cx="607595" cy="517358"/>
          </a:xfrm>
          <a:custGeom>
            <a:avLst/>
            <a:gdLst>
              <a:gd name="connsiteX0" fmla="*/ 267703 w 607595"/>
              <a:gd name="connsiteY0" fmla="*/ 0 h 517358"/>
              <a:gd name="connsiteX1" fmla="*/ 267703 w 607595"/>
              <a:gd name="connsiteY1" fmla="*/ 0 h 517358"/>
              <a:gd name="connsiteX2" fmla="*/ 321845 w 607595"/>
              <a:gd name="connsiteY2" fmla="*/ 0 h 517358"/>
              <a:gd name="connsiteX3" fmla="*/ 406066 w 607595"/>
              <a:gd name="connsiteY3" fmla="*/ 45118 h 517358"/>
              <a:gd name="connsiteX4" fmla="*/ 427121 w 607595"/>
              <a:gd name="connsiteY4" fmla="*/ 66173 h 517358"/>
              <a:gd name="connsiteX5" fmla="*/ 502319 w 607595"/>
              <a:gd name="connsiteY5" fmla="*/ 117308 h 517358"/>
              <a:gd name="connsiteX6" fmla="*/ 523374 w 607595"/>
              <a:gd name="connsiteY6" fmla="*/ 132347 h 517358"/>
              <a:gd name="connsiteX7" fmla="*/ 604587 w 607595"/>
              <a:gd name="connsiteY7" fmla="*/ 177466 h 517358"/>
              <a:gd name="connsiteX8" fmla="*/ 607595 w 607595"/>
              <a:gd name="connsiteY8" fmla="*/ 237623 h 517358"/>
              <a:gd name="connsiteX9" fmla="*/ 607595 w 607595"/>
              <a:gd name="connsiteY9" fmla="*/ 324852 h 517358"/>
              <a:gd name="connsiteX10" fmla="*/ 517358 w 607595"/>
              <a:gd name="connsiteY10" fmla="*/ 357939 h 517358"/>
              <a:gd name="connsiteX11" fmla="*/ 418097 w 607595"/>
              <a:gd name="connsiteY11" fmla="*/ 409073 h 517358"/>
              <a:gd name="connsiteX12" fmla="*/ 315829 w 607595"/>
              <a:gd name="connsiteY12" fmla="*/ 505326 h 517358"/>
              <a:gd name="connsiteX13" fmla="*/ 240632 w 607595"/>
              <a:gd name="connsiteY13" fmla="*/ 517358 h 517358"/>
              <a:gd name="connsiteX14" fmla="*/ 156411 w 607595"/>
              <a:gd name="connsiteY14" fmla="*/ 514350 h 517358"/>
              <a:gd name="connsiteX15" fmla="*/ 75197 w 607595"/>
              <a:gd name="connsiteY15" fmla="*/ 487279 h 517358"/>
              <a:gd name="connsiteX16" fmla="*/ 12032 w 607595"/>
              <a:gd name="connsiteY16" fmla="*/ 433137 h 517358"/>
              <a:gd name="connsiteX17" fmla="*/ 0 w 607595"/>
              <a:gd name="connsiteY17" fmla="*/ 354931 h 517358"/>
              <a:gd name="connsiteX18" fmla="*/ 12032 w 607595"/>
              <a:gd name="connsiteY18" fmla="*/ 309813 h 517358"/>
              <a:gd name="connsiteX19" fmla="*/ 18047 w 607595"/>
              <a:gd name="connsiteY19" fmla="*/ 297781 h 517358"/>
              <a:gd name="connsiteX20" fmla="*/ 42111 w 607595"/>
              <a:gd name="connsiteY20" fmla="*/ 225592 h 517358"/>
              <a:gd name="connsiteX21" fmla="*/ 66174 w 607595"/>
              <a:gd name="connsiteY21" fmla="*/ 192505 h 517358"/>
              <a:gd name="connsiteX22" fmla="*/ 69182 w 607595"/>
              <a:gd name="connsiteY22" fmla="*/ 186489 h 517358"/>
              <a:gd name="connsiteX23" fmla="*/ 117308 w 607595"/>
              <a:gd name="connsiteY23" fmla="*/ 126331 h 517358"/>
              <a:gd name="connsiteX24" fmla="*/ 198521 w 607595"/>
              <a:gd name="connsiteY24" fmla="*/ 51134 h 517358"/>
              <a:gd name="connsiteX25" fmla="*/ 267703 w 607595"/>
              <a:gd name="connsiteY25" fmla="*/ 0 h 51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7595" h="517358">
                <a:moveTo>
                  <a:pt x="267703" y="0"/>
                </a:moveTo>
                <a:lnTo>
                  <a:pt x="267703" y="0"/>
                </a:lnTo>
                <a:lnTo>
                  <a:pt x="321845" y="0"/>
                </a:lnTo>
                <a:lnTo>
                  <a:pt x="406066" y="45118"/>
                </a:lnTo>
                <a:lnTo>
                  <a:pt x="427121" y="66173"/>
                </a:lnTo>
                <a:lnTo>
                  <a:pt x="502319" y="117308"/>
                </a:lnTo>
                <a:lnTo>
                  <a:pt x="523374" y="132347"/>
                </a:lnTo>
                <a:lnTo>
                  <a:pt x="604587" y="177466"/>
                </a:lnTo>
                <a:lnTo>
                  <a:pt x="607595" y="237623"/>
                </a:lnTo>
                <a:lnTo>
                  <a:pt x="607595" y="324852"/>
                </a:lnTo>
                <a:lnTo>
                  <a:pt x="517358" y="357939"/>
                </a:lnTo>
                <a:lnTo>
                  <a:pt x="418097" y="409073"/>
                </a:lnTo>
                <a:lnTo>
                  <a:pt x="315829" y="505326"/>
                </a:lnTo>
                <a:lnTo>
                  <a:pt x="240632" y="517358"/>
                </a:lnTo>
                <a:lnTo>
                  <a:pt x="156411" y="514350"/>
                </a:lnTo>
                <a:lnTo>
                  <a:pt x="75197" y="487279"/>
                </a:lnTo>
                <a:lnTo>
                  <a:pt x="12032" y="433137"/>
                </a:lnTo>
                <a:lnTo>
                  <a:pt x="0" y="354931"/>
                </a:lnTo>
                <a:cubicBezTo>
                  <a:pt x="5387" y="327997"/>
                  <a:pt x="3110" y="329889"/>
                  <a:pt x="12032" y="309813"/>
                </a:cubicBezTo>
                <a:cubicBezTo>
                  <a:pt x="13853" y="305716"/>
                  <a:pt x="18047" y="297781"/>
                  <a:pt x="18047" y="297781"/>
                </a:cubicBezTo>
                <a:lnTo>
                  <a:pt x="42111" y="225592"/>
                </a:lnTo>
                <a:cubicBezTo>
                  <a:pt x="46272" y="220044"/>
                  <a:pt x="60386" y="202152"/>
                  <a:pt x="66174" y="192505"/>
                </a:cubicBezTo>
                <a:cubicBezTo>
                  <a:pt x="67328" y="190582"/>
                  <a:pt x="68179" y="188494"/>
                  <a:pt x="69182" y="186489"/>
                </a:cubicBezTo>
                <a:lnTo>
                  <a:pt x="117308" y="126331"/>
                </a:lnTo>
                <a:lnTo>
                  <a:pt x="198521" y="51134"/>
                </a:lnTo>
                <a:lnTo>
                  <a:pt x="267703" y="0"/>
                </a:lnTo>
                <a:close/>
              </a:path>
            </a:pathLst>
          </a:custGeom>
          <a:solidFill>
            <a:srgbClr val="006600">
              <a:alpha val="69804"/>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48" name="TextBox 47"/>
          <p:cNvSpPr txBox="1"/>
          <p:nvPr/>
        </p:nvSpPr>
        <p:spPr>
          <a:xfrm>
            <a:off x="5041806" y="1662473"/>
            <a:ext cx="333746" cy="307777"/>
          </a:xfrm>
          <a:prstGeom prst="rect">
            <a:avLst/>
          </a:prstGeom>
          <a:noFill/>
        </p:spPr>
        <p:txBody>
          <a:bodyPr wrap="none" rtlCol="0">
            <a:spAutoFit/>
          </a:bodyPr>
          <a:lstStyle/>
          <a:p>
            <a:r>
              <a:rPr lang="en-US" sz="1400" dirty="0" smtClean="0">
                <a:latin typeface="Arial Black" pitchFamily="34" charset="0"/>
              </a:rPr>
              <a:t>H</a:t>
            </a:r>
            <a:endParaRPr lang="en-US" sz="1400" dirty="0">
              <a:latin typeface="Arial Black" pitchFamily="34" charset="0"/>
            </a:endParaRPr>
          </a:p>
        </p:txBody>
      </p:sp>
      <p:sp>
        <p:nvSpPr>
          <p:cNvPr id="9" name="Freeform 8"/>
          <p:cNvSpPr/>
          <p:nvPr/>
        </p:nvSpPr>
        <p:spPr bwMode="auto">
          <a:xfrm>
            <a:off x="4916603" y="1599729"/>
            <a:ext cx="611752" cy="527080"/>
          </a:xfrm>
          <a:custGeom>
            <a:avLst/>
            <a:gdLst>
              <a:gd name="connsiteX0" fmla="*/ 205842 w 611752"/>
              <a:gd name="connsiteY0" fmla="*/ 48691 h 527080"/>
              <a:gd name="connsiteX1" fmla="*/ 19352 w 611752"/>
              <a:gd name="connsiteY1" fmla="*/ 274283 h 527080"/>
              <a:gd name="connsiteX2" fmla="*/ 34392 w 611752"/>
              <a:gd name="connsiteY2" fmla="*/ 463781 h 527080"/>
              <a:gd name="connsiteX3" fmla="*/ 272015 w 611752"/>
              <a:gd name="connsiteY3" fmla="*/ 523939 h 527080"/>
              <a:gd name="connsiteX4" fmla="*/ 464521 w 611752"/>
              <a:gd name="connsiteY4" fmla="*/ 382567 h 527080"/>
              <a:gd name="connsiteX5" fmla="*/ 590852 w 611752"/>
              <a:gd name="connsiteY5" fmla="*/ 325417 h 527080"/>
              <a:gd name="connsiteX6" fmla="*/ 605892 w 611752"/>
              <a:gd name="connsiteY6" fmla="*/ 202094 h 527080"/>
              <a:gd name="connsiteX7" fmla="*/ 530694 w 611752"/>
              <a:gd name="connsiteY7" fmla="*/ 126896 h 527080"/>
              <a:gd name="connsiteX8" fmla="*/ 407371 w 611752"/>
              <a:gd name="connsiteY8" fmla="*/ 57715 h 527080"/>
              <a:gd name="connsiteX9" fmla="*/ 326158 w 611752"/>
              <a:gd name="connsiteY9" fmla="*/ 3573 h 527080"/>
              <a:gd name="connsiteX10" fmla="*/ 247952 w 611752"/>
              <a:gd name="connsiteY10" fmla="*/ 9589 h 527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1752" h="527080">
                <a:moveTo>
                  <a:pt x="205842" y="48691"/>
                </a:moveTo>
                <a:cubicBezTo>
                  <a:pt x="126884" y="126896"/>
                  <a:pt x="47927" y="205101"/>
                  <a:pt x="19352" y="274283"/>
                </a:cubicBezTo>
                <a:cubicBezTo>
                  <a:pt x="-9223" y="343465"/>
                  <a:pt x="-7719" y="422172"/>
                  <a:pt x="34392" y="463781"/>
                </a:cubicBezTo>
                <a:cubicBezTo>
                  <a:pt x="76502" y="505390"/>
                  <a:pt x="200327" y="537475"/>
                  <a:pt x="272015" y="523939"/>
                </a:cubicBezTo>
                <a:cubicBezTo>
                  <a:pt x="343703" y="510403"/>
                  <a:pt x="411382" y="415654"/>
                  <a:pt x="464521" y="382567"/>
                </a:cubicBezTo>
                <a:cubicBezTo>
                  <a:pt x="517660" y="349480"/>
                  <a:pt x="567290" y="355496"/>
                  <a:pt x="590852" y="325417"/>
                </a:cubicBezTo>
                <a:cubicBezTo>
                  <a:pt x="614414" y="295338"/>
                  <a:pt x="615918" y="235181"/>
                  <a:pt x="605892" y="202094"/>
                </a:cubicBezTo>
                <a:cubicBezTo>
                  <a:pt x="595866" y="169007"/>
                  <a:pt x="563781" y="150959"/>
                  <a:pt x="530694" y="126896"/>
                </a:cubicBezTo>
                <a:cubicBezTo>
                  <a:pt x="497607" y="102833"/>
                  <a:pt x="441460" y="78269"/>
                  <a:pt x="407371" y="57715"/>
                </a:cubicBezTo>
                <a:cubicBezTo>
                  <a:pt x="373282" y="37161"/>
                  <a:pt x="352728" y="11594"/>
                  <a:pt x="326158" y="3573"/>
                </a:cubicBezTo>
                <a:cubicBezTo>
                  <a:pt x="299588" y="-4448"/>
                  <a:pt x="273770" y="2570"/>
                  <a:pt x="247952" y="9589"/>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Freeform 9"/>
          <p:cNvSpPr/>
          <p:nvPr/>
        </p:nvSpPr>
        <p:spPr bwMode="auto">
          <a:xfrm>
            <a:off x="4538470" y="1444326"/>
            <a:ext cx="1149746" cy="990327"/>
          </a:xfrm>
          <a:custGeom>
            <a:avLst/>
            <a:gdLst>
              <a:gd name="connsiteX0" fmla="*/ 460651 w 1149746"/>
              <a:gd name="connsiteY0" fmla="*/ 59715 h 990327"/>
              <a:gd name="connsiteX1" fmla="*/ 313264 w 1149746"/>
              <a:gd name="connsiteY1" fmla="*/ 222142 h 990327"/>
              <a:gd name="connsiteX2" fmla="*/ 159862 w 1149746"/>
              <a:gd name="connsiteY2" fmla="*/ 387576 h 990327"/>
              <a:gd name="connsiteX3" fmla="*/ 60601 w 1149746"/>
              <a:gd name="connsiteY3" fmla="*/ 528947 h 990327"/>
              <a:gd name="connsiteX4" fmla="*/ 443 w 1149746"/>
              <a:gd name="connsiteY4" fmla="*/ 736492 h 990327"/>
              <a:gd name="connsiteX5" fmla="*/ 90680 w 1149746"/>
              <a:gd name="connsiteY5" fmla="*/ 928997 h 990327"/>
              <a:gd name="connsiteX6" fmla="*/ 301233 w 1149746"/>
              <a:gd name="connsiteY6" fmla="*/ 989155 h 990327"/>
              <a:gd name="connsiteX7" fmla="*/ 577959 w 1149746"/>
              <a:gd name="connsiteY7" fmla="*/ 886886 h 990327"/>
              <a:gd name="connsiteX8" fmla="*/ 803551 w 1149746"/>
              <a:gd name="connsiteY8" fmla="*/ 727468 h 990327"/>
              <a:gd name="connsiteX9" fmla="*/ 1002072 w 1149746"/>
              <a:gd name="connsiteY9" fmla="*/ 679342 h 990327"/>
              <a:gd name="connsiteX10" fmla="*/ 1113364 w 1149746"/>
              <a:gd name="connsiteY10" fmla="*/ 556018 h 990327"/>
              <a:gd name="connsiteX11" fmla="*/ 1149459 w 1149746"/>
              <a:gd name="connsiteY11" fmla="*/ 387576 h 990327"/>
              <a:gd name="connsiteX12" fmla="*/ 1098325 w 1149746"/>
              <a:gd name="connsiteY12" fmla="*/ 228157 h 990327"/>
              <a:gd name="connsiteX13" fmla="*/ 971993 w 1149746"/>
              <a:gd name="connsiteY13" fmla="*/ 128897 h 990327"/>
              <a:gd name="connsiteX14" fmla="*/ 716322 w 1149746"/>
              <a:gd name="connsiteY14" fmla="*/ 5573 h 990327"/>
              <a:gd name="connsiteX15" fmla="*/ 532841 w 1149746"/>
              <a:gd name="connsiteY15" fmla="*/ 32644 h 990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49746" h="990327">
                <a:moveTo>
                  <a:pt x="460651" y="59715"/>
                </a:moveTo>
                <a:lnTo>
                  <a:pt x="313264" y="222142"/>
                </a:lnTo>
                <a:cubicBezTo>
                  <a:pt x="263133" y="276785"/>
                  <a:pt x="201972" y="336442"/>
                  <a:pt x="159862" y="387576"/>
                </a:cubicBezTo>
                <a:cubicBezTo>
                  <a:pt x="117752" y="438710"/>
                  <a:pt x="87171" y="470794"/>
                  <a:pt x="60601" y="528947"/>
                </a:cubicBezTo>
                <a:cubicBezTo>
                  <a:pt x="34031" y="587100"/>
                  <a:pt x="-4570" y="669817"/>
                  <a:pt x="443" y="736492"/>
                </a:cubicBezTo>
                <a:cubicBezTo>
                  <a:pt x="5456" y="803167"/>
                  <a:pt x="40548" y="886887"/>
                  <a:pt x="90680" y="928997"/>
                </a:cubicBezTo>
                <a:cubicBezTo>
                  <a:pt x="140812" y="971107"/>
                  <a:pt x="220020" y="996174"/>
                  <a:pt x="301233" y="989155"/>
                </a:cubicBezTo>
                <a:cubicBezTo>
                  <a:pt x="382446" y="982136"/>
                  <a:pt x="494239" y="930500"/>
                  <a:pt x="577959" y="886886"/>
                </a:cubicBezTo>
                <a:cubicBezTo>
                  <a:pt x="661679" y="843272"/>
                  <a:pt x="732866" y="762059"/>
                  <a:pt x="803551" y="727468"/>
                </a:cubicBezTo>
                <a:cubicBezTo>
                  <a:pt x="874236" y="692877"/>
                  <a:pt x="950437" y="707917"/>
                  <a:pt x="1002072" y="679342"/>
                </a:cubicBezTo>
                <a:cubicBezTo>
                  <a:pt x="1053707" y="650767"/>
                  <a:pt x="1088800" y="604646"/>
                  <a:pt x="1113364" y="556018"/>
                </a:cubicBezTo>
                <a:cubicBezTo>
                  <a:pt x="1137929" y="507390"/>
                  <a:pt x="1151965" y="442219"/>
                  <a:pt x="1149459" y="387576"/>
                </a:cubicBezTo>
                <a:cubicBezTo>
                  <a:pt x="1146953" y="332933"/>
                  <a:pt x="1127903" y="271270"/>
                  <a:pt x="1098325" y="228157"/>
                </a:cubicBezTo>
                <a:cubicBezTo>
                  <a:pt x="1068747" y="185044"/>
                  <a:pt x="1035660" y="165994"/>
                  <a:pt x="971993" y="128897"/>
                </a:cubicBezTo>
                <a:cubicBezTo>
                  <a:pt x="908326" y="91800"/>
                  <a:pt x="789514" y="21615"/>
                  <a:pt x="716322" y="5573"/>
                </a:cubicBezTo>
                <a:cubicBezTo>
                  <a:pt x="643130" y="-10469"/>
                  <a:pt x="587985" y="11087"/>
                  <a:pt x="532841" y="32644"/>
                </a:cubicBezTo>
              </a:path>
            </a:pathLst>
          </a:custGeom>
          <a:no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Freeform 10"/>
          <p:cNvSpPr/>
          <p:nvPr/>
        </p:nvSpPr>
        <p:spPr bwMode="auto">
          <a:xfrm>
            <a:off x="4220044" y="1382171"/>
            <a:ext cx="1711933" cy="1355410"/>
          </a:xfrm>
          <a:custGeom>
            <a:avLst/>
            <a:gdLst>
              <a:gd name="connsiteX0" fmla="*/ 1272372 w 1711933"/>
              <a:gd name="connsiteY0" fmla="*/ 31633 h 1355410"/>
              <a:gd name="connsiteX1" fmla="*/ 1194167 w 1711933"/>
              <a:gd name="connsiteY1" fmla="*/ 13586 h 1355410"/>
              <a:gd name="connsiteX2" fmla="*/ 902401 w 1711933"/>
              <a:gd name="connsiteY2" fmla="*/ 1554 h 1355410"/>
              <a:gd name="connsiteX3" fmla="*/ 694856 w 1711933"/>
              <a:gd name="connsiteY3" fmla="*/ 49681 h 1355410"/>
              <a:gd name="connsiteX4" fmla="*/ 517390 w 1711933"/>
              <a:gd name="connsiteY4" fmla="*/ 197068 h 1355410"/>
              <a:gd name="connsiteX5" fmla="*/ 312853 w 1711933"/>
              <a:gd name="connsiteY5" fmla="*/ 302344 h 1355410"/>
              <a:gd name="connsiteX6" fmla="*/ 153435 w 1711933"/>
              <a:gd name="connsiteY6" fmla="*/ 350470 h 1355410"/>
              <a:gd name="connsiteX7" fmla="*/ 6048 w 1711933"/>
              <a:gd name="connsiteY7" fmla="*/ 467778 h 1355410"/>
              <a:gd name="connsiteX8" fmla="*/ 39135 w 1711933"/>
              <a:gd name="connsiteY8" fmla="*/ 744504 h 1355410"/>
              <a:gd name="connsiteX9" fmla="*/ 138395 w 1711933"/>
              <a:gd name="connsiteY9" fmla="*/ 903923 h 1355410"/>
              <a:gd name="connsiteX10" fmla="*/ 264727 w 1711933"/>
              <a:gd name="connsiteY10" fmla="*/ 1018223 h 1355410"/>
              <a:gd name="connsiteX11" fmla="*/ 366995 w 1711933"/>
              <a:gd name="connsiteY11" fmla="*/ 1189673 h 1355410"/>
              <a:gd name="connsiteX12" fmla="*/ 460240 w 1711933"/>
              <a:gd name="connsiteY12" fmla="*/ 1355107 h 1355410"/>
              <a:gd name="connsiteX13" fmla="*/ 694856 w 1711933"/>
              <a:gd name="connsiteY13" fmla="*/ 1225768 h 1355410"/>
              <a:gd name="connsiteX14" fmla="*/ 905409 w 1711933"/>
              <a:gd name="connsiteY14" fmla="*/ 1051310 h 1355410"/>
              <a:gd name="connsiteX15" fmla="*/ 1167095 w 1711933"/>
              <a:gd name="connsiteY15" fmla="*/ 930994 h 1355410"/>
              <a:gd name="connsiteX16" fmla="*/ 1422767 w 1711933"/>
              <a:gd name="connsiteY16" fmla="*/ 864820 h 1355410"/>
              <a:gd name="connsiteX17" fmla="*/ 1582185 w 1711933"/>
              <a:gd name="connsiteY17" fmla="*/ 765560 h 1355410"/>
              <a:gd name="connsiteX18" fmla="*/ 1711524 w 1711933"/>
              <a:gd name="connsiteY18" fmla="*/ 491841 h 1355410"/>
              <a:gd name="connsiteX19" fmla="*/ 1618280 w 1711933"/>
              <a:gd name="connsiteY19" fmla="*/ 269257 h 1355410"/>
              <a:gd name="connsiteX20" fmla="*/ 1485932 w 1711933"/>
              <a:gd name="connsiteY20" fmla="*/ 133902 h 1355410"/>
              <a:gd name="connsiteX21" fmla="*/ 1338545 w 1711933"/>
              <a:gd name="connsiteY21" fmla="*/ 58704 h 135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711933" h="1355410">
                <a:moveTo>
                  <a:pt x="1272372" y="31633"/>
                </a:moveTo>
                <a:cubicBezTo>
                  <a:pt x="1264100" y="25116"/>
                  <a:pt x="1255829" y="18599"/>
                  <a:pt x="1194167" y="13586"/>
                </a:cubicBezTo>
                <a:cubicBezTo>
                  <a:pt x="1132505" y="8573"/>
                  <a:pt x="985619" y="-4462"/>
                  <a:pt x="902401" y="1554"/>
                </a:cubicBezTo>
                <a:cubicBezTo>
                  <a:pt x="819183" y="7570"/>
                  <a:pt x="759024" y="17095"/>
                  <a:pt x="694856" y="49681"/>
                </a:cubicBezTo>
                <a:cubicBezTo>
                  <a:pt x="630687" y="82267"/>
                  <a:pt x="581057" y="154958"/>
                  <a:pt x="517390" y="197068"/>
                </a:cubicBezTo>
                <a:cubicBezTo>
                  <a:pt x="453723" y="239178"/>
                  <a:pt x="373512" y="276777"/>
                  <a:pt x="312853" y="302344"/>
                </a:cubicBezTo>
                <a:cubicBezTo>
                  <a:pt x="252194" y="327911"/>
                  <a:pt x="204569" y="322898"/>
                  <a:pt x="153435" y="350470"/>
                </a:cubicBezTo>
                <a:cubicBezTo>
                  <a:pt x="102301" y="378042"/>
                  <a:pt x="25098" y="402106"/>
                  <a:pt x="6048" y="467778"/>
                </a:cubicBezTo>
                <a:cubicBezTo>
                  <a:pt x="-13002" y="533450"/>
                  <a:pt x="17077" y="671813"/>
                  <a:pt x="39135" y="744504"/>
                </a:cubicBezTo>
                <a:cubicBezTo>
                  <a:pt x="61193" y="817195"/>
                  <a:pt x="100796" y="858303"/>
                  <a:pt x="138395" y="903923"/>
                </a:cubicBezTo>
                <a:cubicBezTo>
                  <a:pt x="175994" y="949543"/>
                  <a:pt x="226627" y="970598"/>
                  <a:pt x="264727" y="1018223"/>
                </a:cubicBezTo>
                <a:cubicBezTo>
                  <a:pt x="302827" y="1065848"/>
                  <a:pt x="334410" y="1133526"/>
                  <a:pt x="366995" y="1189673"/>
                </a:cubicBezTo>
                <a:cubicBezTo>
                  <a:pt x="399580" y="1245820"/>
                  <a:pt x="405597" y="1349091"/>
                  <a:pt x="460240" y="1355107"/>
                </a:cubicBezTo>
                <a:cubicBezTo>
                  <a:pt x="514883" y="1361123"/>
                  <a:pt x="620661" y="1276401"/>
                  <a:pt x="694856" y="1225768"/>
                </a:cubicBezTo>
                <a:cubicBezTo>
                  <a:pt x="769051" y="1175135"/>
                  <a:pt x="826703" y="1100439"/>
                  <a:pt x="905409" y="1051310"/>
                </a:cubicBezTo>
                <a:cubicBezTo>
                  <a:pt x="984115" y="1002181"/>
                  <a:pt x="1080869" y="962076"/>
                  <a:pt x="1167095" y="930994"/>
                </a:cubicBezTo>
                <a:cubicBezTo>
                  <a:pt x="1253321" y="899912"/>
                  <a:pt x="1353585" y="892392"/>
                  <a:pt x="1422767" y="864820"/>
                </a:cubicBezTo>
                <a:cubicBezTo>
                  <a:pt x="1491949" y="837248"/>
                  <a:pt x="1534059" y="827723"/>
                  <a:pt x="1582185" y="765560"/>
                </a:cubicBezTo>
                <a:cubicBezTo>
                  <a:pt x="1630311" y="703397"/>
                  <a:pt x="1705508" y="574558"/>
                  <a:pt x="1711524" y="491841"/>
                </a:cubicBezTo>
                <a:cubicBezTo>
                  <a:pt x="1717540" y="409124"/>
                  <a:pt x="1655879" y="328913"/>
                  <a:pt x="1618280" y="269257"/>
                </a:cubicBezTo>
                <a:cubicBezTo>
                  <a:pt x="1580681" y="209601"/>
                  <a:pt x="1532555" y="168994"/>
                  <a:pt x="1485932" y="133902"/>
                </a:cubicBezTo>
                <a:cubicBezTo>
                  <a:pt x="1439310" y="98810"/>
                  <a:pt x="1388927" y="78757"/>
                  <a:pt x="1338545" y="58704"/>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nvGrpSpPr>
          <p:cNvPr id="19" name="Group 18"/>
          <p:cNvGrpSpPr/>
          <p:nvPr/>
        </p:nvGrpSpPr>
        <p:grpSpPr>
          <a:xfrm>
            <a:off x="4580226" y="2492652"/>
            <a:ext cx="1648390" cy="861774"/>
            <a:chOff x="4580226" y="2982845"/>
            <a:chExt cx="1648390" cy="861774"/>
          </a:xfrm>
        </p:grpSpPr>
        <p:sp>
          <p:nvSpPr>
            <p:cNvPr id="56" name="TextBox 55"/>
            <p:cNvSpPr txBox="1"/>
            <p:nvPr/>
          </p:nvSpPr>
          <p:spPr>
            <a:xfrm>
              <a:off x="5201846" y="2982845"/>
              <a:ext cx="1026770" cy="861774"/>
            </a:xfrm>
            <a:prstGeom prst="rect">
              <a:avLst/>
            </a:prstGeom>
            <a:noFill/>
          </p:spPr>
          <p:txBody>
            <a:bodyPr wrap="square" rtlCol="0">
              <a:spAutoFit/>
            </a:bodyPr>
            <a:lstStyle/>
            <a:p>
              <a:pPr algn="ctr"/>
              <a:r>
                <a:rPr lang="en-US" sz="1400" dirty="0" smtClean="0">
                  <a:latin typeface="+mn-lt"/>
                </a:rPr>
                <a:t>Oil Spills from </a:t>
              </a:r>
              <a:r>
                <a:rPr lang="en-US" sz="1800" dirty="0" smtClean="0">
                  <a:latin typeface="Arial Black" pitchFamily="34" charset="0"/>
                </a:rPr>
                <a:t>2  </a:t>
              </a:r>
              <a:r>
                <a:rPr lang="en-US" sz="1400" dirty="0" smtClean="0">
                  <a:latin typeface="+mn-lt"/>
                </a:rPr>
                <a:t>to</a:t>
              </a:r>
              <a:r>
                <a:rPr lang="en-US" sz="1800" dirty="0" smtClean="0">
                  <a:latin typeface="Arial Black" pitchFamily="34" charset="0"/>
                </a:rPr>
                <a:t> 3</a:t>
              </a:r>
              <a:endParaRPr lang="en-US" sz="1400" dirty="0">
                <a:latin typeface="Arial Black" pitchFamily="34" charset="0"/>
              </a:endParaRPr>
            </a:p>
          </p:txBody>
        </p:sp>
        <p:sp>
          <p:nvSpPr>
            <p:cNvPr id="52" name="Right Arrow 51"/>
            <p:cNvSpPr/>
            <p:nvPr/>
          </p:nvSpPr>
          <p:spPr bwMode="auto">
            <a:xfrm rot="-3780000">
              <a:off x="4567811" y="3203728"/>
              <a:ext cx="169543" cy="144714"/>
            </a:xfrm>
            <a:prstGeom prst="rightArrow">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20" name="Rectangle 19"/>
          <p:cNvSpPr/>
          <p:nvPr/>
        </p:nvSpPr>
        <p:spPr bwMode="auto">
          <a:xfrm>
            <a:off x="5041807" y="3848062"/>
            <a:ext cx="3763224" cy="2363763"/>
          </a:xfrm>
          <a:prstGeom prst="rect">
            <a:avLst/>
          </a:prstGeom>
          <a:solidFill>
            <a:schemeClr val="bg1"/>
          </a:solidFill>
          <a:ln w="2857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9" name="Freeform 58"/>
          <p:cNvSpPr/>
          <p:nvPr/>
        </p:nvSpPr>
        <p:spPr bwMode="auto">
          <a:xfrm>
            <a:off x="5250180" y="5109210"/>
            <a:ext cx="2190750" cy="963930"/>
          </a:xfrm>
          <a:custGeom>
            <a:avLst/>
            <a:gdLst>
              <a:gd name="connsiteX0" fmla="*/ 0 w 2190750"/>
              <a:gd name="connsiteY0" fmla="*/ 769620 h 963930"/>
              <a:gd name="connsiteX1" fmla="*/ 121920 w 2190750"/>
              <a:gd name="connsiteY1" fmla="*/ 552450 h 963930"/>
              <a:gd name="connsiteX2" fmla="*/ 236220 w 2190750"/>
              <a:gd name="connsiteY2" fmla="*/ 346710 h 963930"/>
              <a:gd name="connsiteX3" fmla="*/ 266700 w 2190750"/>
              <a:gd name="connsiteY3" fmla="*/ 331470 h 963930"/>
              <a:gd name="connsiteX4" fmla="*/ 300990 w 2190750"/>
              <a:gd name="connsiteY4" fmla="*/ 316230 h 963930"/>
              <a:gd name="connsiteX5" fmla="*/ 419100 w 2190750"/>
              <a:gd name="connsiteY5" fmla="*/ 350520 h 963930"/>
              <a:gd name="connsiteX6" fmla="*/ 556260 w 2190750"/>
              <a:gd name="connsiteY6" fmla="*/ 388620 h 963930"/>
              <a:gd name="connsiteX7" fmla="*/ 647700 w 2190750"/>
              <a:gd name="connsiteY7" fmla="*/ 449580 h 963930"/>
              <a:gd name="connsiteX8" fmla="*/ 739140 w 2190750"/>
              <a:gd name="connsiteY8" fmla="*/ 506730 h 963930"/>
              <a:gd name="connsiteX9" fmla="*/ 880110 w 2190750"/>
              <a:gd name="connsiteY9" fmla="*/ 655320 h 963930"/>
              <a:gd name="connsiteX10" fmla="*/ 948690 w 2190750"/>
              <a:gd name="connsiteY10" fmla="*/ 708660 h 963930"/>
              <a:gd name="connsiteX11" fmla="*/ 1028700 w 2190750"/>
              <a:gd name="connsiteY11" fmla="*/ 708660 h 963930"/>
              <a:gd name="connsiteX12" fmla="*/ 1055370 w 2190750"/>
              <a:gd name="connsiteY12" fmla="*/ 689610 h 963930"/>
              <a:gd name="connsiteX13" fmla="*/ 1074420 w 2190750"/>
              <a:gd name="connsiteY13" fmla="*/ 678180 h 963930"/>
              <a:gd name="connsiteX14" fmla="*/ 1173480 w 2190750"/>
              <a:gd name="connsiteY14" fmla="*/ 560070 h 963930"/>
              <a:gd name="connsiteX15" fmla="*/ 1207770 w 2190750"/>
              <a:gd name="connsiteY15" fmla="*/ 533400 h 963930"/>
              <a:gd name="connsiteX16" fmla="*/ 1223010 w 2190750"/>
              <a:gd name="connsiteY16" fmla="*/ 529590 h 963930"/>
              <a:gd name="connsiteX17" fmla="*/ 1402080 w 2190750"/>
              <a:gd name="connsiteY17" fmla="*/ 350520 h 963930"/>
              <a:gd name="connsiteX18" fmla="*/ 1432560 w 2190750"/>
              <a:gd name="connsiteY18" fmla="*/ 331470 h 963930"/>
              <a:gd name="connsiteX19" fmla="*/ 1611630 w 2190750"/>
              <a:gd name="connsiteY19" fmla="*/ 160020 h 963930"/>
              <a:gd name="connsiteX20" fmla="*/ 1802130 w 2190750"/>
              <a:gd name="connsiteY20" fmla="*/ 30480 h 963930"/>
              <a:gd name="connsiteX21" fmla="*/ 1885950 w 2190750"/>
              <a:gd name="connsiteY21" fmla="*/ 0 h 963930"/>
              <a:gd name="connsiteX22" fmla="*/ 1985010 w 2190750"/>
              <a:gd name="connsiteY22" fmla="*/ 49530 h 963930"/>
              <a:gd name="connsiteX23" fmla="*/ 2110740 w 2190750"/>
              <a:gd name="connsiteY23" fmla="*/ 190500 h 963930"/>
              <a:gd name="connsiteX24" fmla="*/ 2190750 w 2190750"/>
              <a:gd name="connsiteY24" fmla="*/ 274320 h 963930"/>
              <a:gd name="connsiteX25" fmla="*/ 2099310 w 2190750"/>
              <a:gd name="connsiteY25" fmla="*/ 430530 h 963930"/>
              <a:gd name="connsiteX26" fmla="*/ 1992630 w 2190750"/>
              <a:gd name="connsiteY26" fmla="*/ 308610 h 963930"/>
              <a:gd name="connsiteX27" fmla="*/ 1905000 w 2190750"/>
              <a:gd name="connsiteY27" fmla="*/ 209550 h 963930"/>
              <a:gd name="connsiteX28" fmla="*/ 1863090 w 2190750"/>
              <a:gd name="connsiteY28" fmla="*/ 190500 h 963930"/>
              <a:gd name="connsiteX29" fmla="*/ 1805940 w 2190750"/>
              <a:gd name="connsiteY29" fmla="*/ 205740 h 963930"/>
              <a:gd name="connsiteX30" fmla="*/ 1703070 w 2190750"/>
              <a:gd name="connsiteY30" fmla="*/ 289560 h 963930"/>
              <a:gd name="connsiteX31" fmla="*/ 1546860 w 2190750"/>
              <a:gd name="connsiteY31" fmla="*/ 407670 h 963930"/>
              <a:gd name="connsiteX32" fmla="*/ 1413510 w 2190750"/>
              <a:gd name="connsiteY32" fmla="*/ 571500 h 963930"/>
              <a:gd name="connsiteX33" fmla="*/ 1310640 w 2190750"/>
              <a:gd name="connsiteY33" fmla="*/ 681990 h 963930"/>
              <a:gd name="connsiteX34" fmla="*/ 1146810 w 2190750"/>
              <a:gd name="connsiteY34" fmla="*/ 803910 h 963930"/>
              <a:gd name="connsiteX35" fmla="*/ 1028700 w 2190750"/>
              <a:gd name="connsiteY35" fmla="*/ 872490 h 963930"/>
              <a:gd name="connsiteX36" fmla="*/ 937260 w 2190750"/>
              <a:gd name="connsiteY36" fmla="*/ 887730 h 963930"/>
              <a:gd name="connsiteX37" fmla="*/ 857250 w 2190750"/>
              <a:gd name="connsiteY37" fmla="*/ 868680 h 963930"/>
              <a:gd name="connsiteX38" fmla="*/ 758190 w 2190750"/>
              <a:gd name="connsiteY38" fmla="*/ 811530 h 963930"/>
              <a:gd name="connsiteX39" fmla="*/ 624840 w 2190750"/>
              <a:gd name="connsiteY39" fmla="*/ 681990 h 963930"/>
              <a:gd name="connsiteX40" fmla="*/ 560070 w 2190750"/>
              <a:gd name="connsiteY40" fmla="*/ 613410 h 963930"/>
              <a:gd name="connsiteX41" fmla="*/ 476250 w 2190750"/>
              <a:gd name="connsiteY41" fmla="*/ 556260 h 963930"/>
              <a:gd name="connsiteX42" fmla="*/ 373380 w 2190750"/>
              <a:gd name="connsiteY42" fmla="*/ 525780 h 963930"/>
              <a:gd name="connsiteX43" fmla="*/ 327660 w 2190750"/>
              <a:gd name="connsiteY43" fmla="*/ 521970 h 963930"/>
              <a:gd name="connsiteX44" fmla="*/ 266700 w 2190750"/>
              <a:gd name="connsiteY44" fmla="*/ 594360 h 963930"/>
              <a:gd name="connsiteX45" fmla="*/ 259080 w 2190750"/>
              <a:gd name="connsiteY45" fmla="*/ 632460 h 963930"/>
              <a:gd name="connsiteX46" fmla="*/ 3810 w 2190750"/>
              <a:gd name="connsiteY46" fmla="*/ 963930 h 96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190750" h="963930">
                <a:moveTo>
                  <a:pt x="0" y="769620"/>
                </a:moveTo>
                <a:lnTo>
                  <a:pt x="121920" y="552450"/>
                </a:lnTo>
                <a:lnTo>
                  <a:pt x="236220" y="346710"/>
                </a:lnTo>
                <a:lnTo>
                  <a:pt x="266700" y="331470"/>
                </a:lnTo>
                <a:lnTo>
                  <a:pt x="300990" y="316230"/>
                </a:lnTo>
                <a:lnTo>
                  <a:pt x="419100" y="350520"/>
                </a:lnTo>
                <a:lnTo>
                  <a:pt x="556260" y="388620"/>
                </a:lnTo>
                <a:lnTo>
                  <a:pt x="647700" y="449580"/>
                </a:lnTo>
                <a:lnTo>
                  <a:pt x="739140" y="506730"/>
                </a:lnTo>
                <a:lnTo>
                  <a:pt x="880110" y="655320"/>
                </a:lnTo>
                <a:lnTo>
                  <a:pt x="948690" y="708660"/>
                </a:lnTo>
                <a:lnTo>
                  <a:pt x="1028700" y="708660"/>
                </a:lnTo>
                <a:cubicBezTo>
                  <a:pt x="1037590" y="702310"/>
                  <a:pt x="1046280" y="695670"/>
                  <a:pt x="1055370" y="689610"/>
                </a:cubicBezTo>
                <a:cubicBezTo>
                  <a:pt x="1061532" y="685502"/>
                  <a:pt x="1074420" y="678180"/>
                  <a:pt x="1074420" y="678180"/>
                </a:cubicBezTo>
                <a:lnTo>
                  <a:pt x="1173480" y="560070"/>
                </a:lnTo>
                <a:cubicBezTo>
                  <a:pt x="1184910" y="551180"/>
                  <a:pt x="1195438" y="540989"/>
                  <a:pt x="1207770" y="533400"/>
                </a:cubicBezTo>
                <a:cubicBezTo>
                  <a:pt x="1212230" y="530656"/>
                  <a:pt x="1223010" y="529590"/>
                  <a:pt x="1223010" y="529590"/>
                </a:cubicBezTo>
                <a:lnTo>
                  <a:pt x="1402080" y="350520"/>
                </a:lnTo>
                <a:lnTo>
                  <a:pt x="1432560" y="331470"/>
                </a:lnTo>
                <a:lnTo>
                  <a:pt x="1611630" y="160020"/>
                </a:lnTo>
                <a:lnTo>
                  <a:pt x="1802130" y="30480"/>
                </a:lnTo>
                <a:lnTo>
                  <a:pt x="1885950" y="0"/>
                </a:lnTo>
                <a:lnTo>
                  <a:pt x="1985010" y="49530"/>
                </a:lnTo>
                <a:lnTo>
                  <a:pt x="2110740" y="190500"/>
                </a:lnTo>
                <a:lnTo>
                  <a:pt x="2190750" y="274320"/>
                </a:lnTo>
                <a:lnTo>
                  <a:pt x="2099310" y="430530"/>
                </a:lnTo>
                <a:lnTo>
                  <a:pt x="1992630" y="308610"/>
                </a:lnTo>
                <a:lnTo>
                  <a:pt x="1905000" y="209550"/>
                </a:lnTo>
                <a:lnTo>
                  <a:pt x="1863090" y="190500"/>
                </a:lnTo>
                <a:lnTo>
                  <a:pt x="1805940" y="205740"/>
                </a:lnTo>
                <a:lnTo>
                  <a:pt x="1703070" y="289560"/>
                </a:lnTo>
                <a:lnTo>
                  <a:pt x="1546860" y="407670"/>
                </a:lnTo>
                <a:lnTo>
                  <a:pt x="1413510" y="571500"/>
                </a:lnTo>
                <a:lnTo>
                  <a:pt x="1310640" y="681990"/>
                </a:lnTo>
                <a:lnTo>
                  <a:pt x="1146810" y="803910"/>
                </a:lnTo>
                <a:lnTo>
                  <a:pt x="1028700" y="872490"/>
                </a:lnTo>
                <a:lnTo>
                  <a:pt x="937260" y="887730"/>
                </a:lnTo>
                <a:lnTo>
                  <a:pt x="857250" y="868680"/>
                </a:lnTo>
                <a:lnTo>
                  <a:pt x="758190" y="811530"/>
                </a:lnTo>
                <a:lnTo>
                  <a:pt x="624840" y="681990"/>
                </a:lnTo>
                <a:lnTo>
                  <a:pt x="560070" y="613410"/>
                </a:lnTo>
                <a:lnTo>
                  <a:pt x="476250" y="556260"/>
                </a:lnTo>
                <a:lnTo>
                  <a:pt x="373380" y="525780"/>
                </a:lnTo>
                <a:lnTo>
                  <a:pt x="327660" y="521970"/>
                </a:lnTo>
                <a:lnTo>
                  <a:pt x="266700" y="594360"/>
                </a:lnTo>
                <a:lnTo>
                  <a:pt x="259080" y="632460"/>
                </a:lnTo>
                <a:lnTo>
                  <a:pt x="3810" y="963930"/>
                </a:lnTo>
              </a:path>
            </a:pathLst>
          </a:custGeom>
          <a:solidFill>
            <a:srgbClr val="FFFF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Freeform 25"/>
          <p:cNvSpPr/>
          <p:nvPr/>
        </p:nvSpPr>
        <p:spPr bwMode="auto">
          <a:xfrm>
            <a:off x="7486650" y="4754880"/>
            <a:ext cx="1318260" cy="525780"/>
          </a:xfrm>
          <a:custGeom>
            <a:avLst/>
            <a:gdLst>
              <a:gd name="connsiteX0" fmla="*/ 76200 w 1318260"/>
              <a:gd name="connsiteY0" fmla="*/ 228600 h 525780"/>
              <a:gd name="connsiteX1" fmla="*/ 76200 w 1318260"/>
              <a:gd name="connsiteY1" fmla="*/ 228600 h 525780"/>
              <a:gd name="connsiteX2" fmla="*/ 205740 w 1318260"/>
              <a:gd name="connsiteY2" fmla="*/ 83820 h 525780"/>
              <a:gd name="connsiteX3" fmla="*/ 232410 w 1318260"/>
              <a:gd name="connsiteY3" fmla="*/ 64770 h 525780"/>
              <a:gd name="connsiteX4" fmla="*/ 331470 w 1318260"/>
              <a:gd name="connsiteY4" fmla="*/ 0 h 525780"/>
              <a:gd name="connsiteX5" fmla="*/ 449580 w 1318260"/>
              <a:gd name="connsiteY5" fmla="*/ 7620 h 525780"/>
              <a:gd name="connsiteX6" fmla="*/ 678180 w 1318260"/>
              <a:gd name="connsiteY6" fmla="*/ 163830 h 525780"/>
              <a:gd name="connsiteX7" fmla="*/ 822960 w 1318260"/>
              <a:gd name="connsiteY7" fmla="*/ 251460 h 525780"/>
              <a:gd name="connsiteX8" fmla="*/ 979170 w 1318260"/>
              <a:gd name="connsiteY8" fmla="*/ 350520 h 525780"/>
              <a:gd name="connsiteX9" fmla="*/ 1021080 w 1318260"/>
              <a:gd name="connsiteY9" fmla="*/ 350520 h 525780"/>
              <a:gd name="connsiteX10" fmla="*/ 1070610 w 1318260"/>
              <a:gd name="connsiteY10" fmla="*/ 350520 h 525780"/>
              <a:gd name="connsiteX11" fmla="*/ 1085850 w 1318260"/>
              <a:gd name="connsiteY11" fmla="*/ 312420 h 525780"/>
              <a:gd name="connsiteX12" fmla="*/ 1112520 w 1318260"/>
              <a:gd name="connsiteY12" fmla="*/ 262890 h 525780"/>
              <a:gd name="connsiteX13" fmla="*/ 1143000 w 1318260"/>
              <a:gd name="connsiteY13" fmla="*/ 236220 h 525780"/>
              <a:gd name="connsiteX14" fmla="*/ 1318260 w 1318260"/>
              <a:gd name="connsiteY14" fmla="*/ 60960 h 525780"/>
              <a:gd name="connsiteX15" fmla="*/ 1318260 w 1318260"/>
              <a:gd name="connsiteY15" fmla="*/ 259080 h 525780"/>
              <a:gd name="connsiteX16" fmla="*/ 1257300 w 1318260"/>
              <a:gd name="connsiteY16" fmla="*/ 320040 h 525780"/>
              <a:gd name="connsiteX17" fmla="*/ 1184910 w 1318260"/>
              <a:gd name="connsiteY17" fmla="*/ 373380 h 525780"/>
              <a:gd name="connsiteX18" fmla="*/ 1150620 w 1318260"/>
              <a:gd name="connsiteY18" fmla="*/ 441960 h 525780"/>
              <a:gd name="connsiteX19" fmla="*/ 1108710 w 1318260"/>
              <a:gd name="connsiteY19" fmla="*/ 495300 h 525780"/>
              <a:gd name="connsiteX20" fmla="*/ 1051560 w 1318260"/>
              <a:gd name="connsiteY20" fmla="*/ 525780 h 525780"/>
              <a:gd name="connsiteX21" fmla="*/ 876300 w 1318260"/>
              <a:gd name="connsiteY21" fmla="*/ 457200 h 525780"/>
              <a:gd name="connsiteX22" fmla="*/ 678180 w 1318260"/>
              <a:gd name="connsiteY22" fmla="*/ 369570 h 525780"/>
              <a:gd name="connsiteX23" fmla="*/ 571500 w 1318260"/>
              <a:gd name="connsiteY23" fmla="*/ 262890 h 525780"/>
              <a:gd name="connsiteX24" fmla="*/ 472440 w 1318260"/>
              <a:gd name="connsiteY24" fmla="*/ 201930 h 525780"/>
              <a:gd name="connsiteX25" fmla="*/ 358140 w 1318260"/>
              <a:gd name="connsiteY25" fmla="*/ 163830 h 525780"/>
              <a:gd name="connsiteX26" fmla="*/ 270510 w 1318260"/>
              <a:gd name="connsiteY26" fmla="*/ 205740 h 525780"/>
              <a:gd name="connsiteX27" fmla="*/ 209550 w 1318260"/>
              <a:gd name="connsiteY27" fmla="*/ 281940 h 525780"/>
              <a:gd name="connsiteX28" fmla="*/ 0 w 1318260"/>
              <a:gd name="connsiteY28" fmla="*/ 441960 h 5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18260" h="525780">
                <a:moveTo>
                  <a:pt x="76200" y="228600"/>
                </a:moveTo>
                <a:lnTo>
                  <a:pt x="76200" y="228600"/>
                </a:lnTo>
                <a:lnTo>
                  <a:pt x="205740" y="83820"/>
                </a:lnTo>
                <a:lnTo>
                  <a:pt x="232410" y="64770"/>
                </a:lnTo>
                <a:lnTo>
                  <a:pt x="331470" y="0"/>
                </a:lnTo>
                <a:lnTo>
                  <a:pt x="449580" y="7620"/>
                </a:lnTo>
                <a:lnTo>
                  <a:pt x="678180" y="163830"/>
                </a:lnTo>
                <a:lnTo>
                  <a:pt x="822960" y="251460"/>
                </a:lnTo>
                <a:lnTo>
                  <a:pt x="979170" y="350520"/>
                </a:lnTo>
                <a:lnTo>
                  <a:pt x="1021080" y="350520"/>
                </a:lnTo>
                <a:lnTo>
                  <a:pt x="1070610" y="350520"/>
                </a:lnTo>
                <a:lnTo>
                  <a:pt x="1085850" y="312420"/>
                </a:lnTo>
                <a:lnTo>
                  <a:pt x="1112520" y="262890"/>
                </a:lnTo>
                <a:lnTo>
                  <a:pt x="1143000" y="236220"/>
                </a:lnTo>
                <a:lnTo>
                  <a:pt x="1318260" y="60960"/>
                </a:lnTo>
                <a:lnTo>
                  <a:pt x="1318260" y="259080"/>
                </a:lnTo>
                <a:lnTo>
                  <a:pt x="1257300" y="320040"/>
                </a:lnTo>
                <a:lnTo>
                  <a:pt x="1184910" y="373380"/>
                </a:lnTo>
                <a:lnTo>
                  <a:pt x="1150620" y="441960"/>
                </a:lnTo>
                <a:lnTo>
                  <a:pt x="1108710" y="495300"/>
                </a:lnTo>
                <a:lnTo>
                  <a:pt x="1051560" y="525780"/>
                </a:lnTo>
                <a:lnTo>
                  <a:pt x="876300" y="457200"/>
                </a:lnTo>
                <a:lnTo>
                  <a:pt x="678180" y="369570"/>
                </a:lnTo>
                <a:lnTo>
                  <a:pt x="571500" y="262890"/>
                </a:lnTo>
                <a:lnTo>
                  <a:pt x="472440" y="201930"/>
                </a:lnTo>
                <a:lnTo>
                  <a:pt x="358140" y="163830"/>
                </a:lnTo>
                <a:lnTo>
                  <a:pt x="270510" y="205740"/>
                </a:lnTo>
                <a:lnTo>
                  <a:pt x="209550" y="281940"/>
                </a:lnTo>
                <a:lnTo>
                  <a:pt x="0" y="441960"/>
                </a:lnTo>
              </a:path>
            </a:pathLst>
          </a:custGeom>
          <a:solidFill>
            <a:srgbClr val="FFFF0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1" name="Freeform 20"/>
          <p:cNvSpPr/>
          <p:nvPr/>
        </p:nvSpPr>
        <p:spPr bwMode="auto">
          <a:xfrm>
            <a:off x="6985262" y="4345757"/>
            <a:ext cx="697583" cy="1809946"/>
          </a:xfrm>
          <a:custGeom>
            <a:avLst/>
            <a:gdLst>
              <a:gd name="connsiteX0" fmla="*/ 697583 w 697583"/>
              <a:gd name="connsiteY0" fmla="*/ 0 h 1809946"/>
              <a:gd name="connsiteX1" fmla="*/ 546754 w 697583"/>
              <a:gd name="connsiteY1" fmla="*/ 725864 h 1809946"/>
              <a:gd name="connsiteX2" fmla="*/ 263950 w 697583"/>
              <a:gd name="connsiteY2" fmla="*/ 1480008 h 1809946"/>
              <a:gd name="connsiteX3" fmla="*/ 0 w 697583"/>
              <a:gd name="connsiteY3" fmla="*/ 1809946 h 1809946"/>
            </a:gdLst>
            <a:ahLst/>
            <a:cxnLst>
              <a:cxn ang="0">
                <a:pos x="connsiteX0" y="connsiteY0"/>
              </a:cxn>
              <a:cxn ang="0">
                <a:pos x="connsiteX1" y="connsiteY1"/>
              </a:cxn>
              <a:cxn ang="0">
                <a:pos x="connsiteX2" y="connsiteY2"/>
              </a:cxn>
              <a:cxn ang="0">
                <a:pos x="connsiteX3" y="connsiteY3"/>
              </a:cxn>
            </a:cxnLst>
            <a:rect l="l" t="t" r="r" b="b"/>
            <a:pathLst>
              <a:path w="697583" h="1809946">
                <a:moveTo>
                  <a:pt x="697583" y="0"/>
                </a:moveTo>
                <a:cubicBezTo>
                  <a:pt x="658304" y="239598"/>
                  <a:pt x="619026" y="479196"/>
                  <a:pt x="546754" y="725864"/>
                </a:cubicBezTo>
                <a:cubicBezTo>
                  <a:pt x="474482" y="972532"/>
                  <a:pt x="355076" y="1299328"/>
                  <a:pt x="263950" y="1480008"/>
                </a:cubicBezTo>
                <a:cubicBezTo>
                  <a:pt x="172824" y="1660688"/>
                  <a:pt x="86412" y="1735317"/>
                  <a:pt x="0" y="1809946"/>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0" name="TextBox 59"/>
          <p:cNvSpPr txBox="1"/>
          <p:nvPr/>
        </p:nvSpPr>
        <p:spPr>
          <a:xfrm>
            <a:off x="7588788" y="3898597"/>
            <a:ext cx="651279" cy="800219"/>
          </a:xfrm>
          <a:prstGeom prst="rect">
            <a:avLst/>
          </a:prstGeom>
          <a:noFill/>
        </p:spPr>
        <p:txBody>
          <a:bodyPr wrap="square" rtlCol="0">
            <a:spAutoFit/>
          </a:bodyPr>
          <a:lstStyle/>
          <a:p>
            <a:pPr algn="ctr"/>
            <a:r>
              <a:rPr lang="en-US" sz="1400" dirty="0" smtClean="0">
                <a:latin typeface="+mn-lt"/>
              </a:rPr>
              <a:t>Mini-Basin </a:t>
            </a:r>
            <a:r>
              <a:rPr lang="en-US" sz="1800" dirty="0" smtClean="0">
                <a:latin typeface="Arial Black" pitchFamily="34" charset="0"/>
              </a:rPr>
              <a:t>3</a:t>
            </a:r>
            <a:endParaRPr lang="en-US" sz="1400" dirty="0">
              <a:latin typeface="Arial Black" pitchFamily="34" charset="0"/>
            </a:endParaRPr>
          </a:p>
        </p:txBody>
      </p:sp>
      <p:sp>
        <p:nvSpPr>
          <p:cNvPr id="61" name="TextBox 60"/>
          <p:cNvSpPr txBox="1"/>
          <p:nvPr/>
        </p:nvSpPr>
        <p:spPr>
          <a:xfrm>
            <a:off x="6787137" y="4298707"/>
            <a:ext cx="651279" cy="800219"/>
          </a:xfrm>
          <a:prstGeom prst="rect">
            <a:avLst/>
          </a:prstGeom>
          <a:noFill/>
        </p:spPr>
        <p:txBody>
          <a:bodyPr wrap="square" rtlCol="0">
            <a:spAutoFit/>
          </a:bodyPr>
          <a:lstStyle/>
          <a:p>
            <a:pPr algn="ctr"/>
            <a:r>
              <a:rPr lang="en-US" sz="1400" dirty="0" smtClean="0">
                <a:latin typeface="+mn-lt"/>
              </a:rPr>
              <a:t>Mini-Basin </a:t>
            </a:r>
            <a:r>
              <a:rPr lang="en-US" sz="1800" dirty="0" smtClean="0">
                <a:latin typeface="Arial Black" pitchFamily="34" charset="0"/>
              </a:rPr>
              <a:t>2</a:t>
            </a:r>
            <a:endParaRPr lang="en-US" sz="1400" dirty="0">
              <a:latin typeface="Arial Black" pitchFamily="34" charset="0"/>
            </a:endParaRPr>
          </a:p>
        </p:txBody>
      </p:sp>
      <p:sp>
        <p:nvSpPr>
          <p:cNvPr id="62" name="TextBox 61"/>
          <p:cNvSpPr txBox="1"/>
          <p:nvPr/>
        </p:nvSpPr>
        <p:spPr>
          <a:xfrm>
            <a:off x="5250059" y="4639256"/>
            <a:ext cx="651279" cy="800219"/>
          </a:xfrm>
          <a:prstGeom prst="rect">
            <a:avLst/>
          </a:prstGeom>
          <a:noFill/>
        </p:spPr>
        <p:txBody>
          <a:bodyPr wrap="square" rtlCol="0">
            <a:spAutoFit/>
          </a:bodyPr>
          <a:lstStyle/>
          <a:p>
            <a:pPr algn="ctr"/>
            <a:r>
              <a:rPr lang="en-US" sz="1400" dirty="0" smtClean="0">
                <a:latin typeface="+mn-lt"/>
              </a:rPr>
              <a:t>Mini-Basin </a:t>
            </a:r>
            <a:r>
              <a:rPr lang="en-US" sz="1800" dirty="0" smtClean="0">
                <a:latin typeface="Arial Black" pitchFamily="34" charset="0"/>
              </a:rPr>
              <a:t>1</a:t>
            </a:r>
            <a:endParaRPr lang="en-US" sz="1400" dirty="0">
              <a:latin typeface="Arial Black" pitchFamily="34" charset="0"/>
            </a:endParaRPr>
          </a:p>
        </p:txBody>
      </p:sp>
      <p:grpSp>
        <p:nvGrpSpPr>
          <p:cNvPr id="66" name="Group 65"/>
          <p:cNvGrpSpPr/>
          <p:nvPr/>
        </p:nvGrpSpPr>
        <p:grpSpPr>
          <a:xfrm>
            <a:off x="1516262" y="5368372"/>
            <a:ext cx="1026770" cy="945544"/>
            <a:chOff x="1516262" y="5368372"/>
            <a:chExt cx="1026770" cy="945544"/>
          </a:xfrm>
        </p:grpSpPr>
        <p:sp>
          <p:nvSpPr>
            <p:cNvPr id="64" name="Right Arrow 63"/>
            <p:cNvSpPr/>
            <p:nvPr/>
          </p:nvSpPr>
          <p:spPr bwMode="auto">
            <a:xfrm rot="16380000">
              <a:off x="1858757" y="5389890"/>
              <a:ext cx="341781" cy="298745"/>
            </a:xfrm>
            <a:prstGeom prst="rightArrow">
              <a:avLst/>
            </a:prstGeom>
            <a:solidFill>
              <a:srgbClr val="00B050"/>
            </a:solidFill>
            <a:ln w="28575" cap="flat" cmpd="sng" algn="ctr">
              <a:solidFill>
                <a:srgbClr val="0066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5" name="TextBox 64"/>
            <p:cNvSpPr txBox="1"/>
            <p:nvPr/>
          </p:nvSpPr>
          <p:spPr>
            <a:xfrm>
              <a:off x="1516262" y="5790696"/>
              <a:ext cx="1026770" cy="523220"/>
            </a:xfrm>
            <a:prstGeom prst="rect">
              <a:avLst/>
            </a:prstGeom>
            <a:solidFill>
              <a:schemeClr val="accent5">
                <a:lumMod val="75000"/>
              </a:schemeClr>
            </a:solidFill>
          </p:spPr>
          <p:txBody>
            <a:bodyPr wrap="square" rtlCol="0">
              <a:spAutoFit/>
            </a:bodyPr>
            <a:lstStyle/>
            <a:p>
              <a:pPr algn="ctr"/>
              <a:r>
                <a:rPr lang="en-US" sz="1400" dirty="0" smtClean="0">
                  <a:latin typeface="+mn-lt"/>
                </a:rPr>
                <a:t>Oil</a:t>
              </a:r>
            </a:p>
            <a:p>
              <a:pPr algn="ctr"/>
              <a:r>
                <a:rPr lang="en-US" sz="1400" dirty="0" smtClean="0">
                  <a:latin typeface="+mn-lt"/>
                </a:rPr>
                <a:t>Kitchen</a:t>
              </a:r>
              <a:endParaRPr lang="en-US" sz="1400" dirty="0">
                <a:latin typeface="Arial Black" pitchFamily="34" charset="0"/>
              </a:endParaRPr>
            </a:p>
          </p:txBody>
        </p:sp>
      </p:grpSp>
      <p:sp>
        <p:nvSpPr>
          <p:cNvPr id="67" name="Freeform 66"/>
          <p:cNvSpPr/>
          <p:nvPr/>
        </p:nvSpPr>
        <p:spPr bwMode="auto">
          <a:xfrm>
            <a:off x="5275053" y="5594230"/>
            <a:ext cx="957532" cy="280359"/>
          </a:xfrm>
          <a:custGeom>
            <a:avLst/>
            <a:gdLst>
              <a:gd name="connsiteX0" fmla="*/ 957532 w 957532"/>
              <a:gd name="connsiteY0" fmla="*/ 237227 h 280359"/>
              <a:gd name="connsiteX1" fmla="*/ 646981 w 957532"/>
              <a:gd name="connsiteY1" fmla="*/ 237227 h 280359"/>
              <a:gd name="connsiteX2" fmla="*/ 530524 w 957532"/>
              <a:gd name="connsiteY2" fmla="*/ 129396 h 280359"/>
              <a:gd name="connsiteX3" fmla="*/ 448573 w 957532"/>
              <a:gd name="connsiteY3" fmla="*/ 90578 h 280359"/>
              <a:gd name="connsiteX4" fmla="*/ 323490 w 957532"/>
              <a:gd name="connsiteY4" fmla="*/ 43132 h 280359"/>
              <a:gd name="connsiteX5" fmla="*/ 228600 w 957532"/>
              <a:gd name="connsiteY5" fmla="*/ 129396 h 280359"/>
              <a:gd name="connsiteX6" fmla="*/ 129396 w 957532"/>
              <a:gd name="connsiteY6" fmla="*/ 280359 h 280359"/>
              <a:gd name="connsiteX7" fmla="*/ 0 w 957532"/>
              <a:gd name="connsiteY7" fmla="*/ 280359 h 280359"/>
              <a:gd name="connsiteX8" fmla="*/ 51758 w 957532"/>
              <a:gd name="connsiteY8" fmla="*/ 163902 h 280359"/>
              <a:gd name="connsiteX9" fmla="*/ 150962 w 957532"/>
              <a:gd name="connsiteY9" fmla="*/ 0 h 280359"/>
              <a:gd name="connsiteX10" fmla="*/ 77638 w 957532"/>
              <a:gd name="connsiteY10" fmla="*/ 107830 h 280359"/>
              <a:gd name="connsiteX11" fmla="*/ 271732 w 957532"/>
              <a:gd name="connsiteY11" fmla="*/ 107830 h 280359"/>
              <a:gd name="connsiteX12" fmla="*/ 323490 w 957532"/>
              <a:gd name="connsiteY12" fmla="*/ 56072 h 280359"/>
              <a:gd name="connsiteX13" fmla="*/ 379562 w 957532"/>
              <a:gd name="connsiteY13" fmla="*/ 47445 h 280359"/>
              <a:gd name="connsiteX14" fmla="*/ 457200 w 957532"/>
              <a:gd name="connsiteY14" fmla="*/ 51759 h 280359"/>
              <a:gd name="connsiteX15" fmla="*/ 534838 w 957532"/>
              <a:gd name="connsiteY15" fmla="*/ 120770 h 280359"/>
              <a:gd name="connsiteX16" fmla="*/ 776377 w 957532"/>
              <a:gd name="connsiteY16" fmla="*/ 120770 h 280359"/>
              <a:gd name="connsiteX17" fmla="*/ 806570 w 957532"/>
              <a:gd name="connsiteY17" fmla="*/ 146649 h 280359"/>
              <a:gd name="connsiteX18" fmla="*/ 866955 w 957532"/>
              <a:gd name="connsiteY18" fmla="*/ 194095 h 280359"/>
              <a:gd name="connsiteX19" fmla="*/ 957532 w 957532"/>
              <a:gd name="connsiteY19" fmla="*/ 237227 h 280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57532" h="280359">
                <a:moveTo>
                  <a:pt x="957532" y="237227"/>
                </a:moveTo>
                <a:lnTo>
                  <a:pt x="646981" y="237227"/>
                </a:lnTo>
                <a:lnTo>
                  <a:pt x="530524" y="129396"/>
                </a:lnTo>
                <a:lnTo>
                  <a:pt x="448573" y="90578"/>
                </a:lnTo>
                <a:lnTo>
                  <a:pt x="323490" y="43132"/>
                </a:lnTo>
                <a:lnTo>
                  <a:pt x="228600" y="129396"/>
                </a:lnTo>
                <a:lnTo>
                  <a:pt x="129396" y="280359"/>
                </a:lnTo>
                <a:lnTo>
                  <a:pt x="0" y="280359"/>
                </a:lnTo>
                <a:lnTo>
                  <a:pt x="51758" y="163902"/>
                </a:lnTo>
                <a:lnTo>
                  <a:pt x="150962" y="0"/>
                </a:lnTo>
                <a:lnTo>
                  <a:pt x="77638" y="107830"/>
                </a:lnTo>
                <a:lnTo>
                  <a:pt x="271732" y="107830"/>
                </a:lnTo>
                <a:lnTo>
                  <a:pt x="323490" y="56072"/>
                </a:lnTo>
                <a:lnTo>
                  <a:pt x="379562" y="47445"/>
                </a:lnTo>
                <a:lnTo>
                  <a:pt x="457200" y="51759"/>
                </a:lnTo>
                <a:lnTo>
                  <a:pt x="534838" y="120770"/>
                </a:lnTo>
                <a:lnTo>
                  <a:pt x="776377" y="120770"/>
                </a:lnTo>
                <a:lnTo>
                  <a:pt x="806570" y="146649"/>
                </a:lnTo>
                <a:lnTo>
                  <a:pt x="866955" y="194095"/>
                </a:lnTo>
                <a:lnTo>
                  <a:pt x="957532" y="237227"/>
                </a:lnTo>
                <a:close/>
              </a:path>
            </a:pathLst>
          </a:cu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8" name="Freeform 67"/>
          <p:cNvSpPr/>
          <p:nvPr/>
        </p:nvSpPr>
        <p:spPr bwMode="auto">
          <a:xfrm>
            <a:off x="5413075" y="5443268"/>
            <a:ext cx="513272" cy="138023"/>
          </a:xfrm>
          <a:custGeom>
            <a:avLst/>
            <a:gdLst>
              <a:gd name="connsiteX0" fmla="*/ 0 w 513272"/>
              <a:gd name="connsiteY0" fmla="*/ 138023 h 138023"/>
              <a:gd name="connsiteX1" fmla="*/ 513272 w 513272"/>
              <a:gd name="connsiteY1" fmla="*/ 138023 h 138023"/>
              <a:gd name="connsiteX2" fmla="*/ 405442 w 513272"/>
              <a:gd name="connsiteY2" fmla="*/ 81951 h 138023"/>
              <a:gd name="connsiteX3" fmla="*/ 323491 w 513272"/>
              <a:gd name="connsiteY3" fmla="*/ 51758 h 138023"/>
              <a:gd name="connsiteX4" fmla="*/ 224287 w 513272"/>
              <a:gd name="connsiteY4" fmla="*/ 12940 h 138023"/>
              <a:gd name="connsiteX5" fmla="*/ 168216 w 513272"/>
              <a:gd name="connsiteY5" fmla="*/ 0 h 138023"/>
              <a:gd name="connsiteX6" fmla="*/ 129397 w 513272"/>
              <a:gd name="connsiteY6" fmla="*/ 12940 h 138023"/>
              <a:gd name="connsiteX7" fmla="*/ 77638 w 513272"/>
              <a:gd name="connsiteY7" fmla="*/ 38819 h 138023"/>
              <a:gd name="connsiteX8" fmla="*/ 21567 w 513272"/>
              <a:gd name="connsiteY8" fmla="*/ 77638 h 138023"/>
              <a:gd name="connsiteX9" fmla="*/ 0 w 513272"/>
              <a:gd name="connsiteY9" fmla="*/ 138023 h 138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272" h="138023">
                <a:moveTo>
                  <a:pt x="0" y="138023"/>
                </a:moveTo>
                <a:lnTo>
                  <a:pt x="513272" y="138023"/>
                </a:lnTo>
                <a:lnTo>
                  <a:pt x="405442" y="81951"/>
                </a:lnTo>
                <a:lnTo>
                  <a:pt x="323491" y="51758"/>
                </a:lnTo>
                <a:lnTo>
                  <a:pt x="224287" y="12940"/>
                </a:lnTo>
                <a:lnTo>
                  <a:pt x="168216" y="0"/>
                </a:lnTo>
                <a:lnTo>
                  <a:pt x="129397" y="12940"/>
                </a:lnTo>
                <a:lnTo>
                  <a:pt x="77638" y="38819"/>
                </a:lnTo>
                <a:lnTo>
                  <a:pt x="21567" y="77638"/>
                </a:lnTo>
                <a:lnTo>
                  <a:pt x="0" y="138023"/>
                </a:lnTo>
                <a:close/>
              </a:path>
            </a:pathLst>
          </a:cu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9" name="Freeform 68"/>
          <p:cNvSpPr/>
          <p:nvPr/>
        </p:nvSpPr>
        <p:spPr bwMode="auto">
          <a:xfrm>
            <a:off x="5339751" y="5568351"/>
            <a:ext cx="711679" cy="146649"/>
          </a:xfrm>
          <a:custGeom>
            <a:avLst/>
            <a:gdLst>
              <a:gd name="connsiteX0" fmla="*/ 711679 w 711679"/>
              <a:gd name="connsiteY0" fmla="*/ 146649 h 146649"/>
              <a:gd name="connsiteX1" fmla="*/ 452887 w 711679"/>
              <a:gd name="connsiteY1" fmla="*/ 146649 h 146649"/>
              <a:gd name="connsiteX2" fmla="*/ 418381 w 711679"/>
              <a:gd name="connsiteY2" fmla="*/ 107830 h 146649"/>
              <a:gd name="connsiteX3" fmla="*/ 349370 w 711679"/>
              <a:gd name="connsiteY3" fmla="*/ 81951 h 146649"/>
              <a:gd name="connsiteX4" fmla="*/ 280358 w 711679"/>
              <a:gd name="connsiteY4" fmla="*/ 69011 h 146649"/>
              <a:gd name="connsiteX5" fmla="*/ 232913 w 711679"/>
              <a:gd name="connsiteY5" fmla="*/ 81951 h 146649"/>
              <a:gd name="connsiteX6" fmla="*/ 198407 w 711679"/>
              <a:gd name="connsiteY6" fmla="*/ 129396 h 146649"/>
              <a:gd name="connsiteX7" fmla="*/ 0 w 711679"/>
              <a:gd name="connsiteY7" fmla="*/ 129396 h 146649"/>
              <a:gd name="connsiteX8" fmla="*/ 81951 w 711679"/>
              <a:gd name="connsiteY8" fmla="*/ 0 h 146649"/>
              <a:gd name="connsiteX9" fmla="*/ 560717 w 711679"/>
              <a:gd name="connsiteY9" fmla="*/ 0 h 146649"/>
              <a:gd name="connsiteX10" fmla="*/ 560717 w 711679"/>
              <a:gd name="connsiteY10" fmla="*/ 4313 h 14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1679" h="146649">
                <a:moveTo>
                  <a:pt x="711679" y="146649"/>
                </a:moveTo>
                <a:lnTo>
                  <a:pt x="452887" y="146649"/>
                </a:lnTo>
                <a:lnTo>
                  <a:pt x="418381" y="107830"/>
                </a:lnTo>
                <a:lnTo>
                  <a:pt x="349370" y="81951"/>
                </a:lnTo>
                <a:lnTo>
                  <a:pt x="280358" y="69011"/>
                </a:lnTo>
                <a:lnTo>
                  <a:pt x="232913" y="81951"/>
                </a:lnTo>
                <a:lnTo>
                  <a:pt x="198407" y="129396"/>
                </a:lnTo>
                <a:lnTo>
                  <a:pt x="0" y="129396"/>
                </a:lnTo>
                <a:lnTo>
                  <a:pt x="81951" y="0"/>
                </a:lnTo>
                <a:lnTo>
                  <a:pt x="560717" y="0"/>
                </a:lnTo>
                <a:lnTo>
                  <a:pt x="560717" y="4313"/>
                </a:lnTo>
              </a:path>
            </a:pathLst>
          </a:cu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0" name="Freeform 69"/>
          <p:cNvSpPr/>
          <p:nvPr/>
        </p:nvSpPr>
        <p:spPr bwMode="auto">
          <a:xfrm>
            <a:off x="6719977" y="5270740"/>
            <a:ext cx="681487" cy="129396"/>
          </a:xfrm>
          <a:custGeom>
            <a:avLst/>
            <a:gdLst>
              <a:gd name="connsiteX0" fmla="*/ 681487 w 681487"/>
              <a:gd name="connsiteY0" fmla="*/ 103517 h 129396"/>
              <a:gd name="connsiteX1" fmla="*/ 491706 w 681487"/>
              <a:gd name="connsiteY1" fmla="*/ 103517 h 129396"/>
              <a:gd name="connsiteX2" fmla="*/ 422695 w 681487"/>
              <a:gd name="connsiteY2" fmla="*/ 51758 h 129396"/>
              <a:gd name="connsiteX3" fmla="*/ 357997 w 681487"/>
              <a:gd name="connsiteY3" fmla="*/ 30192 h 129396"/>
              <a:gd name="connsiteX4" fmla="*/ 228600 w 681487"/>
              <a:gd name="connsiteY4" fmla="*/ 129396 h 129396"/>
              <a:gd name="connsiteX5" fmla="*/ 0 w 681487"/>
              <a:gd name="connsiteY5" fmla="*/ 129396 h 129396"/>
              <a:gd name="connsiteX6" fmla="*/ 163902 w 681487"/>
              <a:gd name="connsiteY6" fmla="*/ 0 h 129396"/>
              <a:gd name="connsiteX7" fmla="*/ 621102 w 681487"/>
              <a:gd name="connsiteY7" fmla="*/ 0 h 129396"/>
              <a:gd name="connsiteX8" fmla="*/ 655608 w 681487"/>
              <a:gd name="connsiteY8" fmla="*/ 34506 h 129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1487" h="129396">
                <a:moveTo>
                  <a:pt x="681487" y="103517"/>
                </a:moveTo>
                <a:lnTo>
                  <a:pt x="491706" y="103517"/>
                </a:lnTo>
                <a:lnTo>
                  <a:pt x="422695" y="51758"/>
                </a:lnTo>
                <a:lnTo>
                  <a:pt x="357997" y="30192"/>
                </a:lnTo>
                <a:lnTo>
                  <a:pt x="228600" y="129396"/>
                </a:lnTo>
                <a:lnTo>
                  <a:pt x="0" y="129396"/>
                </a:lnTo>
                <a:lnTo>
                  <a:pt x="163902" y="0"/>
                </a:lnTo>
                <a:lnTo>
                  <a:pt x="621102" y="0"/>
                </a:lnTo>
                <a:lnTo>
                  <a:pt x="655608" y="34506"/>
                </a:lnTo>
              </a:path>
            </a:pathLst>
          </a:cu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2" name="Freeform 71"/>
          <p:cNvSpPr/>
          <p:nvPr/>
        </p:nvSpPr>
        <p:spPr bwMode="auto">
          <a:xfrm>
            <a:off x="6865257" y="5109029"/>
            <a:ext cx="469295" cy="162076"/>
          </a:xfrm>
          <a:custGeom>
            <a:avLst/>
            <a:gdLst>
              <a:gd name="connsiteX0" fmla="*/ 469295 w 469295"/>
              <a:gd name="connsiteY0" fmla="*/ 162076 h 162076"/>
              <a:gd name="connsiteX1" fmla="*/ 0 w 469295"/>
              <a:gd name="connsiteY1" fmla="*/ 162076 h 162076"/>
              <a:gd name="connsiteX2" fmla="*/ 91924 w 469295"/>
              <a:gd name="connsiteY2" fmla="*/ 82247 h 162076"/>
              <a:gd name="connsiteX3" fmla="*/ 108857 w 469295"/>
              <a:gd name="connsiteY3" fmla="*/ 58057 h 162076"/>
              <a:gd name="connsiteX4" fmla="*/ 174172 w 469295"/>
              <a:gd name="connsiteY4" fmla="*/ 33866 h 162076"/>
              <a:gd name="connsiteX5" fmla="*/ 198362 w 469295"/>
              <a:gd name="connsiteY5" fmla="*/ 12095 h 162076"/>
              <a:gd name="connsiteX6" fmla="*/ 234648 w 469295"/>
              <a:gd name="connsiteY6" fmla="*/ 0 h 162076"/>
              <a:gd name="connsiteX7" fmla="*/ 312057 w 469295"/>
              <a:gd name="connsiteY7" fmla="*/ 14514 h 162076"/>
              <a:gd name="connsiteX8" fmla="*/ 358019 w 469295"/>
              <a:gd name="connsiteY8" fmla="*/ 33866 h 162076"/>
              <a:gd name="connsiteX9" fmla="*/ 406400 w 469295"/>
              <a:gd name="connsiteY9" fmla="*/ 79828 h 162076"/>
              <a:gd name="connsiteX10" fmla="*/ 469295 w 469295"/>
              <a:gd name="connsiteY10" fmla="*/ 162076 h 16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9295" h="162076">
                <a:moveTo>
                  <a:pt x="469295" y="162076"/>
                </a:moveTo>
                <a:lnTo>
                  <a:pt x="0" y="162076"/>
                </a:lnTo>
                <a:lnTo>
                  <a:pt x="91924" y="82247"/>
                </a:lnTo>
                <a:cubicBezTo>
                  <a:pt x="104895" y="58900"/>
                  <a:pt x="96594" y="64189"/>
                  <a:pt x="108857" y="58057"/>
                </a:cubicBezTo>
                <a:lnTo>
                  <a:pt x="174172" y="33866"/>
                </a:lnTo>
                <a:cubicBezTo>
                  <a:pt x="194799" y="13239"/>
                  <a:pt x="185364" y="18594"/>
                  <a:pt x="198362" y="12095"/>
                </a:cubicBezTo>
                <a:lnTo>
                  <a:pt x="234648" y="0"/>
                </a:lnTo>
                <a:lnTo>
                  <a:pt x="312057" y="14514"/>
                </a:lnTo>
                <a:lnTo>
                  <a:pt x="358019" y="33866"/>
                </a:lnTo>
                <a:lnTo>
                  <a:pt x="406400" y="79828"/>
                </a:lnTo>
                <a:lnTo>
                  <a:pt x="469295" y="162076"/>
                </a:lnTo>
                <a:close/>
              </a:path>
            </a:pathLst>
          </a:cu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3" name="Freeform 22"/>
          <p:cNvSpPr/>
          <p:nvPr/>
        </p:nvSpPr>
        <p:spPr bwMode="auto">
          <a:xfrm>
            <a:off x="5307330" y="5294382"/>
            <a:ext cx="2068830" cy="710178"/>
          </a:xfrm>
          <a:custGeom>
            <a:avLst/>
            <a:gdLst>
              <a:gd name="connsiteX0" fmla="*/ 0 w 2068830"/>
              <a:gd name="connsiteY0" fmla="*/ 710178 h 710178"/>
              <a:gd name="connsiteX1" fmla="*/ 160020 w 2068830"/>
              <a:gd name="connsiteY1" fmla="*/ 500628 h 710178"/>
              <a:gd name="connsiteX2" fmla="*/ 293370 w 2068830"/>
              <a:gd name="connsiteY2" fmla="*/ 340608 h 710178"/>
              <a:gd name="connsiteX3" fmla="*/ 430530 w 2068830"/>
              <a:gd name="connsiteY3" fmla="*/ 378708 h 710178"/>
              <a:gd name="connsiteX4" fmla="*/ 590550 w 2068830"/>
              <a:gd name="connsiteY4" fmla="*/ 519678 h 710178"/>
              <a:gd name="connsiteX5" fmla="*/ 754380 w 2068830"/>
              <a:gd name="connsiteY5" fmla="*/ 668268 h 710178"/>
              <a:gd name="connsiteX6" fmla="*/ 922020 w 2068830"/>
              <a:gd name="connsiteY6" fmla="*/ 694938 h 710178"/>
              <a:gd name="connsiteX7" fmla="*/ 1120140 w 2068830"/>
              <a:gd name="connsiteY7" fmla="*/ 607308 h 710178"/>
              <a:gd name="connsiteX8" fmla="*/ 1485900 w 2068830"/>
              <a:gd name="connsiteY8" fmla="*/ 245358 h 710178"/>
              <a:gd name="connsiteX9" fmla="*/ 1756410 w 2068830"/>
              <a:gd name="connsiteY9" fmla="*/ 24378 h 710178"/>
              <a:gd name="connsiteX10" fmla="*/ 1840230 w 2068830"/>
              <a:gd name="connsiteY10" fmla="*/ 20568 h 710178"/>
              <a:gd name="connsiteX11" fmla="*/ 1954530 w 2068830"/>
              <a:gd name="connsiteY11" fmla="*/ 157728 h 710178"/>
              <a:gd name="connsiteX12" fmla="*/ 2068830 w 2068830"/>
              <a:gd name="connsiteY12" fmla="*/ 252978 h 71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68830" h="710178">
                <a:moveTo>
                  <a:pt x="0" y="710178"/>
                </a:moveTo>
                <a:cubicBezTo>
                  <a:pt x="55562" y="636200"/>
                  <a:pt x="111125" y="562223"/>
                  <a:pt x="160020" y="500628"/>
                </a:cubicBezTo>
                <a:cubicBezTo>
                  <a:pt x="208915" y="439033"/>
                  <a:pt x="248285" y="360928"/>
                  <a:pt x="293370" y="340608"/>
                </a:cubicBezTo>
                <a:cubicBezTo>
                  <a:pt x="338455" y="320288"/>
                  <a:pt x="381000" y="348863"/>
                  <a:pt x="430530" y="378708"/>
                </a:cubicBezTo>
                <a:cubicBezTo>
                  <a:pt x="480060" y="408553"/>
                  <a:pt x="536575" y="471418"/>
                  <a:pt x="590550" y="519678"/>
                </a:cubicBezTo>
                <a:cubicBezTo>
                  <a:pt x="644525" y="567938"/>
                  <a:pt x="699135" y="639058"/>
                  <a:pt x="754380" y="668268"/>
                </a:cubicBezTo>
                <a:cubicBezTo>
                  <a:pt x="809625" y="697478"/>
                  <a:pt x="861060" y="705098"/>
                  <a:pt x="922020" y="694938"/>
                </a:cubicBezTo>
                <a:cubicBezTo>
                  <a:pt x="982980" y="684778"/>
                  <a:pt x="1026160" y="682238"/>
                  <a:pt x="1120140" y="607308"/>
                </a:cubicBezTo>
                <a:cubicBezTo>
                  <a:pt x="1214120" y="532378"/>
                  <a:pt x="1379855" y="342513"/>
                  <a:pt x="1485900" y="245358"/>
                </a:cubicBezTo>
                <a:cubicBezTo>
                  <a:pt x="1591945" y="148203"/>
                  <a:pt x="1697355" y="61843"/>
                  <a:pt x="1756410" y="24378"/>
                </a:cubicBezTo>
                <a:cubicBezTo>
                  <a:pt x="1815465" y="-13087"/>
                  <a:pt x="1807210" y="-1657"/>
                  <a:pt x="1840230" y="20568"/>
                </a:cubicBezTo>
                <a:cubicBezTo>
                  <a:pt x="1873250" y="42793"/>
                  <a:pt x="1916430" y="118993"/>
                  <a:pt x="1954530" y="157728"/>
                </a:cubicBezTo>
                <a:cubicBezTo>
                  <a:pt x="1992630" y="196463"/>
                  <a:pt x="2030730" y="224720"/>
                  <a:pt x="2068830" y="252978"/>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2" name="Freeform 21"/>
          <p:cNvSpPr/>
          <p:nvPr/>
        </p:nvSpPr>
        <p:spPr bwMode="auto">
          <a:xfrm>
            <a:off x="5295855" y="5114654"/>
            <a:ext cx="2132467" cy="702590"/>
          </a:xfrm>
          <a:custGeom>
            <a:avLst/>
            <a:gdLst>
              <a:gd name="connsiteX0" fmla="*/ 20863 w 2132467"/>
              <a:gd name="connsiteY0" fmla="*/ 701684 h 702590"/>
              <a:gd name="connsiteX1" fmla="*/ 20863 w 2132467"/>
              <a:gd name="connsiteY1" fmla="*/ 645123 h 702590"/>
              <a:gd name="connsiteX2" fmla="*/ 237679 w 2132467"/>
              <a:gd name="connsiteY2" fmla="*/ 334039 h 702590"/>
              <a:gd name="connsiteX3" fmla="*/ 605324 w 2132467"/>
              <a:gd name="connsiteY3" fmla="*/ 447160 h 702590"/>
              <a:gd name="connsiteX4" fmla="*/ 935263 w 2132467"/>
              <a:gd name="connsiteY4" fmla="*/ 701684 h 702590"/>
              <a:gd name="connsiteX5" fmla="*/ 1218067 w 2132467"/>
              <a:gd name="connsiteY5" fmla="*/ 466014 h 702590"/>
              <a:gd name="connsiteX6" fmla="*/ 1679980 w 2132467"/>
              <a:gd name="connsiteY6" fmla="*/ 60661 h 702590"/>
              <a:gd name="connsiteX7" fmla="*/ 1896797 w 2132467"/>
              <a:gd name="connsiteY7" fmla="*/ 22954 h 702590"/>
              <a:gd name="connsiteX8" fmla="*/ 2132467 w 2132467"/>
              <a:gd name="connsiteY8" fmla="*/ 268051 h 702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2467" h="702590">
                <a:moveTo>
                  <a:pt x="20863" y="701684"/>
                </a:moveTo>
                <a:cubicBezTo>
                  <a:pt x="2795" y="704040"/>
                  <a:pt x="-15273" y="706397"/>
                  <a:pt x="20863" y="645123"/>
                </a:cubicBezTo>
                <a:cubicBezTo>
                  <a:pt x="56999" y="583849"/>
                  <a:pt x="140269" y="367033"/>
                  <a:pt x="237679" y="334039"/>
                </a:cubicBezTo>
                <a:cubicBezTo>
                  <a:pt x="335089" y="301045"/>
                  <a:pt x="489060" y="385886"/>
                  <a:pt x="605324" y="447160"/>
                </a:cubicBezTo>
                <a:cubicBezTo>
                  <a:pt x="721588" y="508434"/>
                  <a:pt x="833139" y="698542"/>
                  <a:pt x="935263" y="701684"/>
                </a:cubicBezTo>
                <a:cubicBezTo>
                  <a:pt x="1037387" y="704826"/>
                  <a:pt x="1093948" y="572851"/>
                  <a:pt x="1218067" y="466014"/>
                </a:cubicBezTo>
                <a:cubicBezTo>
                  <a:pt x="1342186" y="359177"/>
                  <a:pt x="1566858" y="134504"/>
                  <a:pt x="1679980" y="60661"/>
                </a:cubicBezTo>
                <a:cubicBezTo>
                  <a:pt x="1793102" y="-13182"/>
                  <a:pt x="1821383" y="-11611"/>
                  <a:pt x="1896797" y="22954"/>
                </a:cubicBezTo>
                <a:cubicBezTo>
                  <a:pt x="1972211" y="57519"/>
                  <a:pt x="2052339" y="162785"/>
                  <a:pt x="2132467" y="268051"/>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3" name="Freeform 72"/>
          <p:cNvSpPr/>
          <p:nvPr/>
        </p:nvSpPr>
        <p:spPr bwMode="auto">
          <a:xfrm>
            <a:off x="7673219" y="4763105"/>
            <a:ext cx="379791" cy="104019"/>
          </a:xfrm>
          <a:custGeom>
            <a:avLst/>
            <a:gdLst>
              <a:gd name="connsiteX0" fmla="*/ 0 w 379791"/>
              <a:gd name="connsiteY0" fmla="*/ 104019 h 104019"/>
              <a:gd name="connsiteX1" fmla="*/ 379791 w 379791"/>
              <a:gd name="connsiteY1" fmla="*/ 104019 h 104019"/>
              <a:gd name="connsiteX2" fmla="*/ 358019 w 379791"/>
              <a:gd name="connsiteY2" fmla="*/ 70152 h 104019"/>
              <a:gd name="connsiteX3" fmla="*/ 258838 w 379791"/>
              <a:gd name="connsiteY3" fmla="*/ 19352 h 104019"/>
              <a:gd name="connsiteX4" fmla="*/ 181429 w 379791"/>
              <a:gd name="connsiteY4" fmla="*/ 0 h 104019"/>
              <a:gd name="connsiteX5" fmla="*/ 123371 w 379791"/>
              <a:gd name="connsiteY5" fmla="*/ 7257 h 104019"/>
              <a:gd name="connsiteX6" fmla="*/ 55638 w 379791"/>
              <a:gd name="connsiteY6" fmla="*/ 29028 h 104019"/>
              <a:gd name="connsiteX7" fmla="*/ 0 w 379791"/>
              <a:gd name="connsiteY7" fmla="*/ 104019 h 10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9791" h="104019">
                <a:moveTo>
                  <a:pt x="0" y="104019"/>
                </a:moveTo>
                <a:lnTo>
                  <a:pt x="379791" y="104019"/>
                </a:lnTo>
                <a:lnTo>
                  <a:pt x="358019" y="70152"/>
                </a:lnTo>
                <a:lnTo>
                  <a:pt x="258838" y="19352"/>
                </a:lnTo>
                <a:lnTo>
                  <a:pt x="181429" y="0"/>
                </a:lnTo>
                <a:lnTo>
                  <a:pt x="123371" y="7257"/>
                </a:lnTo>
                <a:lnTo>
                  <a:pt x="55638" y="29028"/>
                </a:lnTo>
                <a:lnTo>
                  <a:pt x="0" y="104019"/>
                </a:lnTo>
                <a:close/>
              </a:path>
            </a:pathLst>
          </a:cu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4" name="Freeform 73"/>
          <p:cNvSpPr/>
          <p:nvPr/>
        </p:nvSpPr>
        <p:spPr bwMode="auto">
          <a:xfrm>
            <a:off x="7612743" y="4864705"/>
            <a:ext cx="612019" cy="104019"/>
          </a:xfrm>
          <a:custGeom>
            <a:avLst/>
            <a:gdLst>
              <a:gd name="connsiteX0" fmla="*/ 0 w 612019"/>
              <a:gd name="connsiteY0" fmla="*/ 101600 h 104019"/>
              <a:gd name="connsiteX1" fmla="*/ 125790 w 612019"/>
              <a:gd name="connsiteY1" fmla="*/ 101600 h 104019"/>
              <a:gd name="connsiteX2" fmla="*/ 137885 w 612019"/>
              <a:gd name="connsiteY2" fmla="*/ 89505 h 104019"/>
              <a:gd name="connsiteX3" fmla="*/ 159657 w 612019"/>
              <a:gd name="connsiteY3" fmla="*/ 84666 h 104019"/>
              <a:gd name="connsiteX4" fmla="*/ 232228 w 612019"/>
              <a:gd name="connsiteY4" fmla="*/ 62895 h 104019"/>
              <a:gd name="connsiteX5" fmla="*/ 297543 w 612019"/>
              <a:gd name="connsiteY5" fmla="*/ 67733 h 104019"/>
              <a:gd name="connsiteX6" fmla="*/ 374952 w 612019"/>
              <a:gd name="connsiteY6" fmla="*/ 104019 h 104019"/>
              <a:gd name="connsiteX7" fmla="*/ 612019 w 612019"/>
              <a:gd name="connsiteY7" fmla="*/ 104019 h 104019"/>
              <a:gd name="connsiteX8" fmla="*/ 541867 w 612019"/>
              <a:gd name="connsiteY8" fmla="*/ 48381 h 104019"/>
              <a:gd name="connsiteX9" fmla="*/ 459619 w 612019"/>
              <a:gd name="connsiteY9" fmla="*/ 0 h 104019"/>
              <a:gd name="connsiteX10" fmla="*/ 53219 w 612019"/>
              <a:gd name="connsiteY10" fmla="*/ 0 h 104019"/>
              <a:gd name="connsiteX11" fmla="*/ 0 w 612019"/>
              <a:gd name="connsiteY11" fmla="*/ 101600 h 104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019" h="104019">
                <a:moveTo>
                  <a:pt x="0" y="101600"/>
                </a:moveTo>
                <a:lnTo>
                  <a:pt x="125790" y="101600"/>
                </a:lnTo>
                <a:lnTo>
                  <a:pt x="137885" y="89505"/>
                </a:lnTo>
                <a:lnTo>
                  <a:pt x="159657" y="84666"/>
                </a:lnTo>
                <a:lnTo>
                  <a:pt x="232228" y="62895"/>
                </a:lnTo>
                <a:lnTo>
                  <a:pt x="297543" y="67733"/>
                </a:lnTo>
                <a:lnTo>
                  <a:pt x="374952" y="104019"/>
                </a:lnTo>
                <a:lnTo>
                  <a:pt x="612019" y="104019"/>
                </a:lnTo>
                <a:lnTo>
                  <a:pt x="541867" y="48381"/>
                </a:lnTo>
                <a:lnTo>
                  <a:pt x="459619" y="0"/>
                </a:lnTo>
                <a:lnTo>
                  <a:pt x="53219" y="0"/>
                </a:lnTo>
                <a:lnTo>
                  <a:pt x="0" y="101600"/>
                </a:lnTo>
                <a:close/>
              </a:path>
            </a:pathLst>
          </a:cu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Freeform 24"/>
          <p:cNvSpPr/>
          <p:nvPr/>
        </p:nvSpPr>
        <p:spPr bwMode="auto">
          <a:xfrm>
            <a:off x="7505700" y="4919451"/>
            <a:ext cx="1291590" cy="351302"/>
          </a:xfrm>
          <a:custGeom>
            <a:avLst/>
            <a:gdLst>
              <a:gd name="connsiteX0" fmla="*/ 0 w 1291590"/>
              <a:gd name="connsiteY0" fmla="*/ 281199 h 351302"/>
              <a:gd name="connsiteX1" fmla="*/ 217170 w 1291590"/>
              <a:gd name="connsiteY1" fmla="*/ 71649 h 351302"/>
              <a:gd name="connsiteX2" fmla="*/ 312420 w 1291590"/>
              <a:gd name="connsiteY2" fmla="*/ 3069 h 351302"/>
              <a:gd name="connsiteX3" fmla="*/ 422910 w 1291590"/>
              <a:gd name="connsiteY3" fmla="*/ 18309 h 351302"/>
              <a:gd name="connsiteX4" fmla="*/ 499110 w 1291590"/>
              <a:gd name="connsiteY4" fmla="*/ 75459 h 351302"/>
              <a:gd name="connsiteX5" fmla="*/ 659130 w 1291590"/>
              <a:gd name="connsiteY5" fmla="*/ 189759 h 351302"/>
              <a:gd name="connsiteX6" fmla="*/ 880110 w 1291590"/>
              <a:gd name="connsiteY6" fmla="*/ 315489 h 351302"/>
              <a:gd name="connsiteX7" fmla="*/ 1062990 w 1291590"/>
              <a:gd name="connsiteY7" fmla="*/ 345969 h 351302"/>
              <a:gd name="connsiteX8" fmla="*/ 1165860 w 1291590"/>
              <a:gd name="connsiteY8" fmla="*/ 224049 h 351302"/>
              <a:gd name="connsiteX9" fmla="*/ 1291590 w 1291590"/>
              <a:gd name="connsiteY9" fmla="*/ 90699 h 351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1590" h="351302">
                <a:moveTo>
                  <a:pt x="0" y="281199"/>
                </a:moveTo>
                <a:cubicBezTo>
                  <a:pt x="82550" y="199601"/>
                  <a:pt x="165100" y="118004"/>
                  <a:pt x="217170" y="71649"/>
                </a:cubicBezTo>
                <a:cubicBezTo>
                  <a:pt x="269240" y="25294"/>
                  <a:pt x="278130" y="11959"/>
                  <a:pt x="312420" y="3069"/>
                </a:cubicBezTo>
                <a:cubicBezTo>
                  <a:pt x="346710" y="-5821"/>
                  <a:pt x="391795" y="6244"/>
                  <a:pt x="422910" y="18309"/>
                </a:cubicBezTo>
                <a:cubicBezTo>
                  <a:pt x="454025" y="30374"/>
                  <a:pt x="459740" y="46884"/>
                  <a:pt x="499110" y="75459"/>
                </a:cubicBezTo>
                <a:cubicBezTo>
                  <a:pt x="538480" y="104034"/>
                  <a:pt x="595630" y="149754"/>
                  <a:pt x="659130" y="189759"/>
                </a:cubicBezTo>
                <a:cubicBezTo>
                  <a:pt x="722630" y="229764"/>
                  <a:pt x="812800" y="289454"/>
                  <a:pt x="880110" y="315489"/>
                </a:cubicBezTo>
                <a:cubicBezTo>
                  <a:pt x="947420" y="341524"/>
                  <a:pt x="1015365" y="361209"/>
                  <a:pt x="1062990" y="345969"/>
                </a:cubicBezTo>
                <a:cubicBezTo>
                  <a:pt x="1110615" y="330729"/>
                  <a:pt x="1127760" y="266594"/>
                  <a:pt x="1165860" y="224049"/>
                </a:cubicBezTo>
                <a:cubicBezTo>
                  <a:pt x="1203960" y="181504"/>
                  <a:pt x="1247775" y="136101"/>
                  <a:pt x="1291590" y="90699"/>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Freeform 23"/>
          <p:cNvSpPr/>
          <p:nvPr/>
        </p:nvSpPr>
        <p:spPr bwMode="auto">
          <a:xfrm>
            <a:off x="7570470" y="4763153"/>
            <a:ext cx="1211580" cy="346059"/>
          </a:xfrm>
          <a:custGeom>
            <a:avLst/>
            <a:gdLst>
              <a:gd name="connsiteX0" fmla="*/ 0 w 1211580"/>
              <a:gd name="connsiteY0" fmla="*/ 243187 h 346059"/>
              <a:gd name="connsiteX1" fmla="*/ 156210 w 1211580"/>
              <a:gd name="connsiteY1" fmla="*/ 41257 h 346059"/>
              <a:gd name="connsiteX2" fmla="*/ 331470 w 1211580"/>
              <a:gd name="connsiteY2" fmla="*/ 3157 h 346059"/>
              <a:gd name="connsiteX3" fmla="*/ 483870 w 1211580"/>
              <a:gd name="connsiteY3" fmla="*/ 90787 h 346059"/>
              <a:gd name="connsiteX4" fmla="*/ 643890 w 1211580"/>
              <a:gd name="connsiteY4" fmla="*/ 189847 h 346059"/>
              <a:gd name="connsiteX5" fmla="*/ 933450 w 1211580"/>
              <a:gd name="connsiteY5" fmla="*/ 346057 h 346059"/>
              <a:gd name="connsiteX6" fmla="*/ 1104900 w 1211580"/>
              <a:gd name="connsiteY6" fmla="*/ 186037 h 346059"/>
              <a:gd name="connsiteX7" fmla="*/ 1211580 w 1211580"/>
              <a:gd name="connsiteY7" fmla="*/ 64117 h 346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1580" h="346059">
                <a:moveTo>
                  <a:pt x="0" y="243187"/>
                </a:moveTo>
                <a:cubicBezTo>
                  <a:pt x="50482" y="162224"/>
                  <a:pt x="100965" y="81262"/>
                  <a:pt x="156210" y="41257"/>
                </a:cubicBezTo>
                <a:cubicBezTo>
                  <a:pt x="211455" y="1252"/>
                  <a:pt x="276860" y="-5098"/>
                  <a:pt x="331470" y="3157"/>
                </a:cubicBezTo>
                <a:cubicBezTo>
                  <a:pt x="386080" y="11412"/>
                  <a:pt x="431800" y="59672"/>
                  <a:pt x="483870" y="90787"/>
                </a:cubicBezTo>
                <a:cubicBezTo>
                  <a:pt x="535940" y="121902"/>
                  <a:pt x="568960" y="147302"/>
                  <a:pt x="643890" y="189847"/>
                </a:cubicBezTo>
                <a:cubicBezTo>
                  <a:pt x="718820" y="232392"/>
                  <a:pt x="856615" y="346692"/>
                  <a:pt x="933450" y="346057"/>
                </a:cubicBezTo>
                <a:cubicBezTo>
                  <a:pt x="1010285" y="345422"/>
                  <a:pt x="1058545" y="233027"/>
                  <a:pt x="1104900" y="186037"/>
                </a:cubicBezTo>
                <a:cubicBezTo>
                  <a:pt x="1151255" y="139047"/>
                  <a:pt x="1181417" y="101582"/>
                  <a:pt x="1211580" y="64117"/>
                </a:cubicBezTo>
              </a:path>
            </a:pathLst>
          </a:custGeom>
          <a:no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5" name="Freeform 74"/>
          <p:cNvSpPr/>
          <p:nvPr/>
        </p:nvSpPr>
        <p:spPr bwMode="auto">
          <a:xfrm>
            <a:off x="6213298" y="5555751"/>
            <a:ext cx="390418" cy="298575"/>
          </a:xfrm>
          <a:custGeom>
            <a:avLst/>
            <a:gdLst>
              <a:gd name="connsiteX0" fmla="*/ 0 w 390418"/>
              <a:gd name="connsiteY0" fmla="*/ 297950 h 298575"/>
              <a:gd name="connsiteX1" fmla="*/ 146407 w 390418"/>
              <a:gd name="connsiteY1" fmla="*/ 251716 h 298575"/>
              <a:gd name="connsiteX2" fmla="*/ 390418 w 390418"/>
              <a:gd name="connsiteY2" fmla="*/ 0 h 298575"/>
            </a:gdLst>
            <a:ahLst/>
            <a:cxnLst>
              <a:cxn ang="0">
                <a:pos x="connsiteX0" y="connsiteY0"/>
              </a:cxn>
              <a:cxn ang="0">
                <a:pos x="connsiteX1" y="connsiteY1"/>
              </a:cxn>
              <a:cxn ang="0">
                <a:pos x="connsiteX2" y="connsiteY2"/>
              </a:cxn>
            </a:cxnLst>
            <a:rect l="l" t="t" r="r" b="b"/>
            <a:pathLst>
              <a:path w="390418" h="298575">
                <a:moveTo>
                  <a:pt x="0" y="297950"/>
                </a:moveTo>
                <a:cubicBezTo>
                  <a:pt x="40668" y="299662"/>
                  <a:pt x="81337" y="301374"/>
                  <a:pt x="146407" y="251716"/>
                </a:cubicBezTo>
                <a:cubicBezTo>
                  <a:pt x="211477" y="202058"/>
                  <a:pt x="300947" y="101029"/>
                  <a:pt x="390418" y="0"/>
                </a:cubicBezTo>
              </a:path>
            </a:pathLst>
          </a:custGeom>
          <a:noFill/>
          <a:ln w="9525" cap="flat" cmpd="sng" algn="ctr">
            <a:solidFill>
              <a:srgbClr val="00B050"/>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6" name="Freeform 75"/>
          <p:cNvSpPr/>
          <p:nvPr/>
        </p:nvSpPr>
        <p:spPr bwMode="auto">
          <a:xfrm>
            <a:off x="7369139" y="4952144"/>
            <a:ext cx="261991" cy="453735"/>
          </a:xfrm>
          <a:custGeom>
            <a:avLst/>
            <a:gdLst>
              <a:gd name="connsiteX0" fmla="*/ 0 w 261991"/>
              <a:gd name="connsiteY0" fmla="*/ 439220 h 453735"/>
              <a:gd name="connsiteX1" fmla="*/ 64214 w 261991"/>
              <a:gd name="connsiteY1" fmla="*/ 431514 h 453735"/>
              <a:gd name="connsiteX2" fmla="*/ 128427 w 261991"/>
              <a:gd name="connsiteY2" fmla="*/ 228600 h 453735"/>
              <a:gd name="connsiteX3" fmla="*/ 174661 w 261991"/>
              <a:gd name="connsiteY3" fmla="*/ 84762 h 453735"/>
              <a:gd name="connsiteX4" fmla="*/ 261991 w 261991"/>
              <a:gd name="connsiteY4" fmla="*/ 0 h 453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991" h="453735">
                <a:moveTo>
                  <a:pt x="0" y="439220"/>
                </a:moveTo>
                <a:cubicBezTo>
                  <a:pt x="21404" y="452918"/>
                  <a:pt x="42809" y="466617"/>
                  <a:pt x="64214" y="431514"/>
                </a:cubicBezTo>
                <a:cubicBezTo>
                  <a:pt x="85619" y="396411"/>
                  <a:pt x="110019" y="286392"/>
                  <a:pt x="128427" y="228600"/>
                </a:cubicBezTo>
                <a:cubicBezTo>
                  <a:pt x="146835" y="170808"/>
                  <a:pt x="152400" y="122862"/>
                  <a:pt x="174661" y="84762"/>
                </a:cubicBezTo>
                <a:cubicBezTo>
                  <a:pt x="196922" y="46662"/>
                  <a:pt x="229456" y="23331"/>
                  <a:pt x="261991" y="0"/>
                </a:cubicBezTo>
              </a:path>
            </a:pathLst>
          </a:custGeom>
          <a:noFill/>
          <a:ln w="28575" cap="flat" cmpd="sng" algn="ctr">
            <a:solidFill>
              <a:srgbClr val="00B05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0" presetClass="entr" presetSubtype="0" fill="hold" grpId="0" nodeType="with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par>
                                <p:cTn id="20" presetID="10" presetClass="entr" presetSubtype="0" fill="hold" grpId="0" nodeType="with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500"/>
                                        <p:tgtEl>
                                          <p:spTgt spid="69"/>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0" presetClass="entr" presetSubtype="0"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down)">
                                      <p:cBhvr>
                                        <p:cTn id="37" dur="500"/>
                                        <p:tgtEl>
                                          <p:spTgt spid="7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fade">
                                      <p:cBhvr>
                                        <p:cTn id="54" dur="500"/>
                                        <p:tgtEl>
                                          <p:spTgt spid="7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wipe(down)">
                                      <p:cBhvr>
                                        <p:cTn id="62" dur="500"/>
                                        <p:tgtEl>
                                          <p:spTgt spid="76"/>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childTnLst>
                                </p:cTn>
                              </p:par>
                              <p:par>
                                <p:cTn id="67" presetID="10" presetClass="entr" presetSubtype="0" fill="hold" grpId="0" nodeType="withEffect">
                                  <p:stCondLst>
                                    <p:cond delay="0"/>
                                  </p:stCondLst>
                                  <p:childTnLst>
                                    <p:set>
                                      <p:cBhvr>
                                        <p:cTn id="68" dur="1" fill="hold">
                                          <p:stCondLst>
                                            <p:cond delay="0"/>
                                          </p:stCondLst>
                                        </p:cTn>
                                        <p:tgtEl>
                                          <p:spTgt spid="73"/>
                                        </p:tgtEl>
                                        <p:attrNameLst>
                                          <p:attrName>style.visibility</p:attrName>
                                        </p:attrNameLst>
                                      </p:cBhvr>
                                      <p:to>
                                        <p:strVal val="visible"/>
                                      </p:to>
                                    </p:set>
                                    <p:animEffect transition="in" filter="fade">
                                      <p:cBhvr>
                                        <p:cTn id="69" dur="500"/>
                                        <p:tgtEl>
                                          <p:spTgt spid="73"/>
                                        </p:tgtEl>
                                      </p:cBhvr>
                                    </p:animEffec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15"/>
                                        </p:tgtEl>
                                        <p:attrNameLst>
                                          <p:attrName>style.visibility</p:attrName>
                                        </p:attrNameLst>
                                      </p:cBhvr>
                                      <p:to>
                                        <p:strVal val="visible"/>
                                      </p:to>
                                    </p:set>
                                  </p:childTnLst>
                                </p:cTn>
                              </p:par>
                              <p:par>
                                <p:cTn id="74" presetID="10" presetClass="entr" presetSubtype="0" fill="hold" grpId="0" nodeType="with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6" grpId="0" animBg="1"/>
      <p:bldP spid="5" grpId="0" animBg="1"/>
      <p:bldP spid="3" grpId="0" animBg="1"/>
      <p:bldP spid="15" grpId="0" animBg="1"/>
      <p:bldP spid="14" grpId="0" animBg="1"/>
      <p:bldP spid="67" grpId="0" animBg="1"/>
      <p:bldP spid="68" grpId="0" animBg="1"/>
      <p:bldP spid="69" grpId="0" animBg="1"/>
      <p:bldP spid="70" grpId="0" animBg="1"/>
      <p:bldP spid="72" grpId="0" animBg="1"/>
      <p:bldP spid="73" grpId="0" animBg="1"/>
      <p:bldP spid="74" grpId="0" animBg="1"/>
      <p:bldP spid="75" grpId="0" animBg="1"/>
      <p:bldP spid="7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HC Fill &amp; </a:t>
            </a:r>
            <a:r>
              <a:rPr lang="en-US" dirty="0" smtClean="0"/>
              <a:t>Spill</a:t>
            </a:r>
            <a:endParaRPr lang="en-US" dirty="0"/>
          </a:p>
        </p:txBody>
      </p:sp>
      <p:sp>
        <p:nvSpPr>
          <p:cNvPr id="6" name="Rectangle 3"/>
          <p:cNvSpPr txBox="1">
            <a:spLocks noChangeArrowheads="1"/>
          </p:cNvSpPr>
          <p:nvPr/>
        </p:nvSpPr>
        <p:spPr bwMode="auto">
          <a:xfrm>
            <a:off x="472775" y="1154435"/>
            <a:ext cx="8004419"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7013" lvl="0" indent="-227013" eaLnBrk="1" hangingPunct="1">
              <a:lnSpc>
                <a:spcPct val="90000"/>
              </a:lnSpc>
              <a:spcBef>
                <a:spcPts val="1500"/>
              </a:spcBef>
              <a:buFont typeface="Arial" panose="020B0604020202020204" pitchFamily="34" charset="0"/>
              <a:buChar char="•"/>
              <a:tabLst>
                <a:tab pos="398463" algn="l"/>
              </a:tabLst>
              <a:defRPr/>
            </a:pPr>
            <a:r>
              <a:rPr lang="en-US" altLang="en-US" sz="2200" kern="0" dirty="0" smtClean="0">
                <a:latin typeface="+mn-lt"/>
              </a:rPr>
              <a:t>A huge accounting exercise.</a:t>
            </a:r>
          </a:p>
          <a:p>
            <a:pPr marL="227013" lvl="0" indent="-227013" eaLnBrk="1" hangingPunct="1">
              <a:lnSpc>
                <a:spcPct val="90000"/>
              </a:lnSpc>
              <a:spcBef>
                <a:spcPts val="1500"/>
              </a:spcBef>
              <a:buFont typeface="Arial" panose="020B0604020202020204" pitchFamily="34" charset="0"/>
              <a:buChar char="•"/>
              <a:tabLst>
                <a:tab pos="398463" algn="l"/>
              </a:tabLst>
              <a:defRPr/>
            </a:pPr>
            <a:r>
              <a:rPr lang="en-US" altLang="en-US" sz="2200" kern="0" dirty="0" smtClean="0">
                <a:latin typeface="+mn-lt"/>
              </a:rPr>
              <a:t>First, define all the drainage polygons.</a:t>
            </a:r>
          </a:p>
          <a:p>
            <a:pPr marL="227013" lvl="0" indent="-227013" eaLnBrk="1" hangingPunct="1">
              <a:lnSpc>
                <a:spcPct val="90000"/>
              </a:lnSpc>
              <a:spcBef>
                <a:spcPts val="1500"/>
              </a:spcBef>
              <a:buFont typeface="Arial" panose="020B0604020202020204" pitchFamily="34" charset="0"/>
              <a:buChar char="•"/>
              <a:tabLst>
                <a:tab pos="398463" algn="l"/>
              </a:tabLst>
              <a:defRPr/>
            </a:pPr>
            <a:r>
              <a:rPr lang="en-US" altLang="en-US" sz="2200" kern="0" dirty="0" smtClean="0">
                <a:latin typeface="+mn-lt"/>
              </a:rPr>
              <a:t>Second, calculate the volume of all the oil &amp; gas generation within each drainage polygon (local fetch).</a:t>
            </a:r>
          </a:p>
          <a:p>
            <a:pPr marL="227013" lvl="0" indent="-227013" eaLnBrk="1" hangingPunct="1">
              <a:lnSpc>
                <a:spcPct val="90000"/>
              </a:lnSpc>
              <a:spcBef>
                <a:spcPts val="1500"/>
              </a:spcBef>
              <a:buFont typeface="Arial" panose="020B0604020202020204" pitchFamily="34" charset="0"/>
              <a:buChar char="•"/>
              <a:tabLst>
                <a:tab pos="398463" algn="l"/>
              </a:tabLst>
              <a:defRPr/>
            </a:pPr>
            <a:r>
              <a:rPr lang="en-US" altLang="en-US" sz="2200" kern="0" dirty="0" smtClean="0">
                <a:latin typeface="+mn-lt"/>
              </a:rPr>
              <a:t>Third, calculate </a:t>
            </a:r>
            <a:r>
              <a:rPr lang="en-US" altLang="en-US" sz="2200" kern="0" dirty="0">
                <a:latin typeface="+mn-lt"/>
              </a:rPr>
              <a:t>the volume of </a:t>
            </a:r>
            <a:r>
              <a:rPr lang="en-US" altLang="en-US" sz="2200" kern="0" dirty="0" smtClean="0">
                <a:latin typeface="+mn-lt"/>
              </a:rPr>
              <a:t>HC each trap can hold.</a:t>
            </a:r>
          </a:p>
          <a:p>
            <a:pPr marL="227013" lvl="0" indent="-227013" eaLnBrk="1" hangingPunct="1">
              <a:lnSpc>
                <a:spcPct val="90000"/>
              </a:lnSpc>
              <a:spcBef>
                <a:spcPts val="1500"/>
              </a:spcBef>
              <a:buFont typeface="Arial" panose="020B0604020202020204" pitchFamily="34" charset="0"/>
              <a:buChar char="•"/>
              <a:tabLst>
                <a:tab pos="398463" algn="l"/>
              </a:tabLst>
              <a:defRPr/>
            </a:pPr>
            <a:r>
              <a:rPr lang="en-US" altLang="en-US" sz="2200" kern="0" dirty="0" smtClean="0">
                <a:latin typeface="+mn-lt"/>
              </a:rPr>
              <a:t>Then model HC migration:</a:t>
            </a:r>
          </a:p>
          <a:p>
            <a:pPr marL="684213" lvl="1" indent="-227013" eaLnBrk="1" hangingPunct="1">
              <a:lnSpc>
                <a:spcPct val="90000"/>
              </a:lnSpc>
              <a:spcBef>
                <a:spcPts val="1500"/>
              </a:spcBef>
              <a:buFont typeface="Arial" panose="020B0604020202020204" pitchFamily="34" charset="0"/>
              <a:buChar char="•"/>
              <a:tabLst>
                <a:tab pos="398463" algn="l"/>
              </a:tabLst>
              <a:defRPr/>
            </a:pPr>
            <a:r>
              <a:rPr lang="en-US" altLang="en-US" sz="2000" kern="0" dirty="0" smtClean="0">
                <a:latin typeface="+mn-lt"/>
              </a:rPr>
              <a:t>Start with the deepest </a:t>
            </a:r>
            <a:r>
              <a:rPr lang="en-US" altLang="en-US" sz="2000" kern="0" dirty="0">
                <a:latin typeface="+mn-lt"/>
              </a:rPr>
              <a:t>drainage </a:t>
            </a:r>
            <a:r>
              <a:rPr lang="en-US" altLang="en-US" sz="2000" kern="0" dirty="0" smtClean="0">
                <a:latin typeface="+mn-lt"/>
              </a:rPr>
              <a:t>polygon-trap,</a:t>
            </a:r>
          </a:p>
          <a:p>
            <a:pPr marL="684213" lvl="1" indent="-227013" eaLnBrk="1" hangingPunct="1">
              <a:lnSpc>
                <a:spcPct val="90000"/>
              </a:lnSpc>
              <a:spcBef>
                <a:spcPts val="1500"/>
              </a:spcBef>
              <a:buFont typeface="Arial" panose="020B0604020202020204" pitchFamily="34" charset="0"/>
              <a:buChar char="•"/>
              <a:tabLst>
                <a:tab pos="398463" algn="l"/>
              </a:tabLst>
              <a:defRPr/>
            </a:pPr>
            <a:r>
              <a:rPr lang="en-US" altLang="en-US" sz="2000" kern="0" dirty="0" smtClean="0">
                <a:latin typeface="+mn-lt"/>
              </a:rPr>
              <a:t>Fill the deepest trap with oil and gas,</a:t>
            </a:r>
          </a:p>
          <a:p>
            <a:pPr marL="684213" lvl="1" indent="-227013" eaLnBrk="1" hangingPunct="1">
              <a:lnSpc>
                <a:spcPct val="90000"/>
              </a:lnSpc>
              <a:spcBef>
                <a:spcPts val="1500"/>
              </a:spcBef>
              <a:buFont typeface="Arial" panose="020B0604020202020204" pitchFamily="34" charset="0"/>
              <a:buChar char="•"/>
              <a:tabLst>
                <a:tab pos="398463" algn="l"/>
              </a:tabLst>
              <a:defRPr/>
            </a:pPr>
            <a:r>
              <a:rPr lang="en-US" altLang="en-US" sz="2000" kern="0" dirty="0" smtClean="0">
                <a:latin typeface="+mn-lt"/>
              </a:rPr>
              <a:t>If there is excess HC volume, added it to the drainage polygon it would spill into, and</a:t>
            </a:r>
          </a:p>
          <a:p>
            <a:pPr marL="684213" lvl="1" indent="-227013" eaLnBrk="1" hangingPunct="1">
              <a:lnSpc>
                <a:spcPct val="90000"/>
              </a:lnSpc>
              <a:spcBef>
                <a:spcPts val="1500"/>
              </a:spcBef>
              <a:buFont typeface="Arial" panose="020B0604020202020204" pitchFamily="34" charset="0"/>
              <a:buChar char="•"/>
              <a:tabLst>
                <a:tab pos="398463" algn="l"/>
              </a:tabLst>
              <a:defRPr/>
            </a:pPr>
            <a:r>
              <a:rPr lang="en-US" altLang="en-US" sz="2000" kern="0" dirty="0" smtClean="0">
                <a:latin typeface="+mn-lt"/>
              </a:rPr>
              <a:t>Progressively work up to the </a:t>
            </a:r>
            <a:r>
              <a:rPr lang="en-US" altLang="en-US" sz="2000" kern="0" dirty="0">
                <a:latin typeface="+mn-lt"/>
              </a:rPr>
              <a:t>shallowest </a:t>
            </a:r>
            <a:r>
              <a:rPr lang="en-US" altLang="en-US" sz="2000" kern="0" dirty="0" smtClean="0">
                <a:latin typeface="+mn-lt"/>
              </a:rPr>
              <a:t>polygon-trap.</a:t>
            </a:r>
            <a:endParaRPr lang="en-US" altLang="en-US" kern="0" dirty="0" smtClean="0">
              <a:latin typeface="+mn-lt"/>
            </a:endParaRPr>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North Sea Example</a:t>
            </a:r>
            <a:endParaRPr lang="en-US" b="1" dirty="0"/>
          </a:p>
        </p:txBody>
      </p:sp>
      <p:grpSp>
        <p:nvGrpSpPr>
          <p:cNvPr id="4" name="Group 14"/>
          <p:cNvGrpSpPr/>
          <p:nvPr/>
        </p:nvGrpSpPr>
        <p:grpSpPr>
          <a:xfrm>
            <a:off x="595520" y="1062027"/>
            <a:ext cx="2714503" cy="3375005"/>
            <a:chOff x="6237302" y="2892071"/>
            <a:chExt cx="2907102" cy="3614468"/>
          </a:xfrm>
        </p:grpSpPr>
        <p:grpSp>
          <p:nvGrpSpPr>
            <p:cNvPr id="11" name="Group 3"/>
            <p:cNvGrpSpPr/>
            <p:nvPr/>
          </p:nvGrpSpPr>
          <p:grpSpPr>
            <a:xfrm>
              <a:off x="6237302" y="2892071"/>
              <a:ext cx="2907102" cy="3614468"/>
              <a:chOff x="3347049" y="1682151"/>
              <a:chExt cx="2907102" cy="3614468"/>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381"/>
              <a:stretch/>
            </p:blipFill>
            <p:spPr bwMode="auto">
              <a:xfrm>
                <a:off x="3347049" y="1685925"/>
                <a:ext cx="2696564"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reeform 2"/>
              <p:cNvSpPr/>
              <p:nvPr/>
            </p:nvSpPr>
            <p:spPr>
              <a:xfrm>
                <a:off x="4848045" y="1682151"/>
                <a:ext cx="1406106" cy="3614468"/>
              </a:xfrm>
              <a:custGeom>
                <a:avLst/>
                <a:gdLst>
                  <a:gd name="connsiteX0" fmla="*/ 362310 w 1406106"/>
                  <a:gd name="connsiteY0" fmla="*/ 172528 h 3614468"/>
                  <a:gd name="connsiteX1" fmla="*/ 388189 w 1406106"/>
                  <a:gd name="connsiteY1" fmla="*/ 534838 h 3614468"/>
                  <a:gd name="connsiteX2" fmla="*/ 940280 w 1406106"/>
                  <a:gd name="connsiteY2" fmla="*/ 905774 h 3614468"/>
                  <a:gd name="connsiteX3" fmla="*/ 819510 w 1406106"/>
                  <a:gd name="connsiteY3" fmla="*/ 1742536 h 3614468"/>
                  <a:gd name="connsiteX4" fmla="*/ 793630 w 1406106"/>
                  <a:gd name="connsiteY4" fmla="*/ 2493034 h 3614468"/>
                  <a:gd name="connsiteX5" fmla="*/ 560717 w 1406106"/>
                  <a:gd name="connsiteY5" fmla="*/ 2613804 h 3614468"/>
                  <a:gd name="connsiteX6" fmla="*/ 414068 w 1406106"/>
                  <a:gd name="connsiteY6" fmla="*/ 3278038 h 3614468"/>
                  <a:gd name="connsiteX7" fmla="*/ 172529 w 1406106"/>
                  <a:gd name="connsiteY7" fmla="*/ 3312543 h 3614468"/>
                  <a:gd name="connsiteX8" fmla="*/ 77638 w 1406106"/>
                  <a:gd name="connsiteY8" fmla="*/ 3312543 h 3614468"/>
                  <a:gd name="connsiteX9" fmla="*/ 0 w 1406106"/>
                  <a:gd name="connsiteY9" fmla="*/ 3364302 h 3614468"/>
                  <a:gd name="connsiteX10" fmla="*/ 43132 w 1406106"/>
                  <a:gd name="connsiteY10" fmla="*/ 3605841 h 3614468"/>
                  <a:gd name="connsiteX11" fmla="*/ 1354347 w 1406106"/>
                  <a:gd name="connsiteY11" fmla="*/ 3614468 h 3614468"/>
                  <a:gd name="connsiteX12" fmla="*/ 1406106 w 1406106"/>
                  <a:gd name="connsiteY12" fmla="*/ 664234 h 3614468"/>
                  <a:gd name="connsiteX13" fmla="*/ 1362974 w 1406106"/>
                  <a:gd name="connsiteY13" fmla="*/ 0 h 3614468"/>
                  <a:gd name="connsiteX14" fmla="*/ 379563 w 1406106"/>
                  <a:gd name="connsiteY14" fmla="*/ 17253 h 361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06106" h="3614468">
                    <a:moveTo>
                      <a:pt x="362310" y="172528"/>
                    </a:moveTo>
                    <a:lnTo>
                      <a:pt x="388189" y="534838"/>
                    </a:lnTo>
                    <a:lnTo>
                      <a:pt x="940280" y="905774"/>
                    </a:lnTo>
                    <a:lnTo>
                      <a:pt x="819510" y="1742536"/>
                    </a:lnTo>
                    <a:lnTo>
                      <a:pt x="793630" y="2493034"/>
                    </a:lnTo>
                    <a:lnTo>
                      <a:pt x="560717" y="2613804"/>
                    </a:lnTo>
                    <a:lnTo>
                      <a:pt x="414068" y="3278038"/>
                    </a:lnTo>
                    <a:lnTo>
                      <a:pt x="172529" y="3312543"/>
                    </a:lnTo>
                    <a:lnTo>
                      <a:pt x="77638" y="3312543"/>
                    </a:lnTo>
                    <a:lnTo>
                      <a:pt x="0" y="3364302"/>
                    </a:lnTo>
                    <a:lnTo>
                      <a:pt x="43132" y="3605841"/>
                    </a:lnTo>
                    <a:lnTo>
                      <a:pt x="1354347" y="3614468"/>
                    </a:lnTo>
                    <a:lnTo>
                      <a:pt x="1406106" y="664234"/>
                    </a:lnTo>
                    <a:lnTo>
                      <a:pt x="1362974" y="0"/>
                    </a:lnTo>
                    <a:lnTo>
                      <a:pt x="379563" y="17253"/>
                    </a:lnTo>
                  </a:path>
                </a:pathLst>
              </a:cu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 name="Freeform 4"/>
            <p:cNvSpPr/>
            <p:nvPr/>
          </p:nvSpPr>
          <p:spPr>
            <a:xfrm>
              <a:off x="6429901" y="3160290"/>
              <a:ext cx="2096218" cy="3209027"/>
            </a:xfrm>
            <a:custGeom>
              <a:avLst/>
              <a:gdLst>
                <a:gd name="connsiteX0" fmla="*/ 1639018 w 2096218"/>
                <a:gd name="connsiteY0" fmla="*/ 0 h 3209027"/>
                <a:gd name="connsiteX1" fmla="*/ 422694 w 2096218"/>
                <a:gd name="connsiteY1" fmla="*/ 0 h 3209027"/>
                <a:gd name="connsiteX2" fmla="*/ 422694 w 2096218"/>
                <a:gd name="connsiteY2" fmla="*/ 767751 h 3209027"/>
                <a:gd name="connsiteX3" fmla="*/ 0 w 2096218"/>
                <a:gd name="connsiteY3" fmla="*/ 767751 h 3209027"/>
                <a:gd name="connsiteX4" fmla="*/ 0 w 2096218"/>
                <a:gd name="connsiteY4" fmla="*/ 1388853 h 3209027"/>
                <a:gd name="connsiteX5" fmla="*/ 189781 w 2096218"/>
                <a:gd name="connsiteY5" fmla="*/ 1388853 h 3209027"/>
                <a:gd name="connsiteX6" fmla="*/ 189781 w 2096218"/>
                <a:gd name="connsiteY6" fmla="*/ 2743200 h 3209027"/>
                <a:gd name="connsiteX7" fmla="*/ 802256 w 2096218"/>
                <a:gd name="connsiteY7" fmla="*/ 2743200 h 3209027"/>
                <a:gd name="connsiteX8" fmla="*/ 802256 w 2096218"/>
                <a:gd name="connsiteY8" fmla="*/ 3209027 h 3209027"/>
                <a:gd name="connsiteX9" fmla="*/ 1233577 w 2096218"/>
                <a:gd name="connsiteY9" fmla="*/ 3209027 h 3209027"/>
                <a:gd name="connsiteX10" fmla="*/ 1233577 w 2096218"/>
                <a:gd name="connsiteY10" fmla="*/ 2932981 h 3209027"/>
                <a:gd name="connsiteX11" fmla="*/ 1664898 w 2096218"/>
                <a:gd name="connsiteY11" fmla="*/ 2932981 h 3209027"/>
                <a:gd name="connsiteX12" fmla="*/ 1664898 w 2096218"/>
                <a:gd name="connsiteY12" fmla="*/ 2139351 h 3209027"/>
                <a:gd name="connsiteX13" fmla="*/ 2096218 w 2096218"/>
                <a:gd name="connsiteY13" fmla="*/ 2139351 h 3209027"/>
                <a:gd name="connsiteX14" fmla="*/ 2096218 w 2096218"/>
                <a:gd name="connsiteY14" fmla="*/ 612476 h 3209027"/>
                <a:gd name="connsiteX15" fmla="*/ 1639018 w 2096218"/>
                <a:gd name="connsiteY15" fmla="*/ 612476 h 3209027"/>
                <a:gd name="connsiteX16" fmla="*/ 1639018 w 2096218"/>
                <a:gd name="connsiteY16" fmla="*/ 51759 h 320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6218" h="3209027">
                  <a:moveTo>
                    <a:pt x="1639018" y="0"/>
                  </a:moveTo>
                  <a:lnTo>
                    <a:pt x="422694" y="0"/>
                  </a:lnTo>
                  <a:lnTo>
                    <a:pt x="422694" y="767751"/>
                  </a:lnTo>
                  <a:lnTo>
                    <a:pt x="0" y="767751"/>
                  </a:lnTo>
                  <a:lnTo>
                    <a:pt x="0" y="1388853"/>
                  </a:lnTo>
                  <a:lnTo>
                    <a:pt x="189781" y="1388853"/>
                  </a:lnTo>
                  <a:lnTo>
                    <a:pt x="189781" y="2743200"/>
                  </a:lnTo>
                  <a:lnTo>
                    <a:pt x="802256" y="2743200"/>
                  </a:lnTo>
                  <a:lnTo>
                    <a:pt x="802256" y="3209027"/>
                  </a:lnTo>
                  <a:lnTo>
                    <a:pt x="1233577" y="3209027"/>
                  </a:lnTo>
                  <a:lnTo>
                    <a:pt x="1233577" y="2932981"/>
                  </a:lnTo>
                  <a:lnTo>
                    <a:pt x="1664898" y="2932981"/>
                  </a:lnTo>
                  <a:lnTo>
                    <a:pt x="1664898" y="2139351"/>
                  </a:lnTo>
                  <a:lnTo>
                    <a:pt x="2096218" y="2139351"/>
                  </a:lnTo>
                  <a:lnTo>
                    <a:pt x="2096218" y="612476"/>
                  </a:lnTo>
                  <a:lnTo>
                    <a:pt x="1639018" y="612476"/>
                  </a:lnTo>
                  <a:lnTo>
                    <a:pt x="1639018" y="51759"/>
                  </a:ln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6" name="TextBox 15"/>
          <p:cNvSpPr txBox="1"/>
          <p:nvPr/>
        </p:nvSpPr>
        <p:spPr>
          <a:xfrm>
            <a:off x="460012" y="4437032"/>
            <a:ext cx="185240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Sylta, 1993</a:t>
            </a:r>
            <a:endParaRPr lang="en-US" sz="1200" dirty="0">
              <a:solidFill>
                <a:schemeClr val="accent6"/>
              </a:solidFill>
              <a:latin typeface="Arial" panose="020B0604020202020204" pitchFamily="34" charset="0"/>
              <a:cs typeface="Arial" panose="020B0604020202020204" pitchFamily="34" charset="0"/>
            </a:endParaRPr>
          </a:p>
        </p:txBody>
      </p:sp>
      <p:sp>
        <p:nvSpPr>
          <p:cNvPr id="17" name="Rectangle 16"/>
          <p:cNvSpPr/>
          <p:nvPr/>
        </p:nvSpPr>
        <p:spPr>
          <a:xfrm>
            <a:off x="3597271" y="982758"/>
            <a:ext cx="5167350" cy="5429179"/>
          </a:xfrm>
          <a:prstGeom prst="rect">
            <a:avLst/>
          </a:prstGeom>
        </p:spPr>
        <p:txBody>
          <a:bodyPr wrap="square">
            <a:spAutoFit/>
          </a:bodyPr>
          <a:lstStyle/>
          <a:p>
            <a:pPr>
              <a:lnSpc>
                <a:spcPct val="90000"/>
              </a:lnSpc>
              <a:spcBef>
                <a:spcPts val="1000"/>
              </a:spcBef>
            </a:pPr>
            <a:r>
              <a:rPr lang="en-US" sz="2200" b="1" dirty="0" smtClean="0">
                <a:latin typeface="Arial" panose="020B0604020202020204" pitchFamily="34" charset="0"/>
                <a:cs typeface="Arial" panose="020B0604020202020204" pitchFamily="34" charset="0"/>
              </a:rPr>
              <a:t>An Example Drainage Polygon:</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Has a unique ID number (e.g., 12345).</a:t>
            </a:r>
            <a:endParaRPr lang="en-US" sz="2000" dirty="0">
              <a:latin typeface="Arial" panose="020B0604020202020204" pitchFamily="34" charset="0"/>
              <a:cs typeface="Arial" panose="020B0604020202020204" pitchFamily="34" charset="0"/>
            </a:endParaRP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Has a trap defined by a culmination 	depth and a spill/leak depth.</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Has local HC generation (fetch volume).</a:t>
            </a:r>
            <a:endParaRPr lang="en-US" sz="2000" dirty="0">
              <a:latin typeface="Arial" panose="020B0604020202020204" pitchFamily="34" charset="0"/>
              <a:cs typeface="Arial" panose="020B0604020202020204" pitchFamily="34" charset="0"/>
            </a:endParaRP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Has spillage into it from a deeper 	drainage polygon.</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Trap pore volume is filled with oil and 	gas:</a:t>
            </a:r>
          </a:p>
          <a:p>
            <a:pPr marL="801688" lvl="2" indent="-339725">
              <a:lnSpc>
                <a:spcPct val="90000"/>
              </a:lnSpc>
              <a:spcBef>
                <a:spcPts val="1000"/>
              </a:spcBef>
              <a:buFont typeface="Arial" panose="020B0604020202020204" pitchFamily="34" charset="0"/>
              <a:buChar char="–"/>
              <a:tabLst>
                <a:tab pos="574675" algn="l"/>
                <a:tab pos="971550" algn="l"/>
              </a:tabLst>
            </a:pPr>
            <a:r>
              <a:rPr lang="en-US" sz="2000" dirty="0" smtClean="0">
                <a:latin typeface="Arial" panose="020B0604020202020204" pitchFamily="34" charset="0"/>
                <a:cs typeface="Arial" panose="020B0604020202020204" pitchFamily="34" charset="0"/>
              </a:rPr>
              <a:t>Filled with oil + dissolved gas.</a:t>
            </a:r>
          </a:p>
          <a:p>
            <a:pPr marL="801688" lvl="2" indent="-339725">
              <a:lnSpc>
                <a:spcPct val="90000"/>
              </a:lnSpc>
              <a:spcBef>
                <a:spcPts val="1000"/>
              </a:spcBef>
              <a:buFont typeface="Arial" panose="020B0604020202020204" pitchFamily="34" charset="0"/>
              <a:buChar char="–"/>
              <a:tabLst>
                <a:tab pos="574675" algn="l"/>
                <a:tab pos="971550" algn="l"/>
              </a:tabLst>
            </a:pPr>
            <a:r>
              <a:rPr lang="en-US" sz="2000" dirty="0" smtClean="0">
                <a:latin typeface="Arial" panose="020B0604020202020204" pitchFamily="34" charset="0"/>
                <a:cs typeface="Arial" panose="020B0604020202020204" pitchFamily="34" charset="0"/>
              </a:rPr>
              <a:t>If excess gas, a gas cap is formed.</a:t>
            </a:r>
          </a:p>
          <a:p>
            <a:pPr marL="801688" lvl="2" indent="-339725">
              <a:lnSpc>
                <a:spcPct val="90000"/>
              </a:lnSpc>
              <a:spcBef>
                <a:spcPts val="1000"/>
              </a:spcBef>
              <a:buFont typeface="Arial" panose="020B0604020202020204" pitchFamily="34" charset="0"/>
              <a:buChar char="–"/>
              <a:tabLst>
                <a:tab pos="574675" algn="l"/>
                <a:tab pos="971550" algn="l"/>
              </a:tabLst>
            </a:pPr>
            <a:r>
              <a:rPr lang="en-US" sz="2000" dirty="0" smtClean="0">
                <a:latin typeface="Arial" panose="020B0604020202020204" pitchFamily="34" charset="0"/>
                <a:cs typeface="Arial" panose="020B0604020202020204" pitchFamily="34" charset="0"/>
              </a:rPr>
              <a:t>If there is too much gas, oil (with 	dissolved gas) spills first.</a:t>
            </a:r>
          </a:p>
          <a:p>
            <a:pPr marL="801688" lvl="2" indent="-339725">
              <a:lnSpc>
                <a:spcPct val="90000"/>
              </a:lnSpc>
              <a:spcBef>
                <a:spcPts val="1000"/>
              </a:spcBef>
              <a:buFont typeface="Arial" panose="020B0604020202020204" pitchFamily="34" charset="0"/>
              <a:buChar char="–"/>
              <a:tabLst>
                <a:tab pos="574675" algn="l"/>
                <a:tab pos="971550" algn="l"/>
              </a:tabLst>
            </a:pPr>
            <a:r>
              <a:rPr lang="en-US" sz="2000" dirty="0" smtClean="0">
                <a:latin typeface="Arial" panose="020B0604020202020204" pitchFamily="34" charset="0"/>
                <a:cs typeface="Arial" panose="020B0604020202020204" pitchFamily="34" charset="0"/>
              </a:rPr>
              <a:t>If all the oil spills and there is still 	excess gas, then gas will spill.</a:t>
            </a:r>
            <a:endParaRPr lang="en-US" sz="2000" dirty="0">
              <a:latin typeface="Arial" panose="020B0604020202020204" pitchFamily="34" charset="0"/>
              <a:cs typeface="Arial" panose="020B0604020202020204" pitchFamily="34" charset="0"/>
            </a:endParaRPr>
          </a:p>
        </p:txBody>
      </p:sp>
      <p:grpSp>
        <p:nvGrpSpPr>
          <p:cNvPr id="14" name="Group 13"/>
          <p:cNvGrpSpPr/>
          <p:nvPr/>
        </p:nvGrpSpPr>
        <p:grpSpPr>
          <a:xfrm>
            <a:off x="2070736" y="2167890"/>
            <a:ext cx="607694" cy="803703"/>
            <a:chOff x="2255062" y="2255062"/>
            <a:chExt cx="504180" cy="685227"/>
          </a:xfrm>
        </p:grpSpPr>
        <p:sp>
          <p:nvSpPr>
            <p:cNvPr id="15" name="Freeform 14"/>
            <p:cNvSpPr/>
            <p:nvPr/>
          </p:nvSpPr>
          <p:spPr bwMode="auto">
            <a:xfrm>
              <a:off x="2316764" y="2381107"/>
              <a:ext cx="392040" cy="496355"/>
            </a:xfrm>
            <a:custGeom>
              <a:avLst/>
              <a:gdLst>
                <a:gd name="connsiteX0" fmla="*/ 101010 w 392040"/>
                <a:gd name="connsiteY0" fmla="*/ 13750 h 496355"/>
                <a:gd name="connsiteX1" fmla="*/ 68926 w 392040"/>
                <a:gd name="connsiteY1" fmla="*/ 91669 h 496355"/>
                <a:gd name="connsiteX2" fmla="*/ 80385 w 392040"/>
                <a:gd name="connsiteY2" fmla="*/ 155837 h 496355"/>
                <a:gd name="connsiteX3" fmla="*/ 68926 w 392040"/>
                <a:gd name="connsiteY3" fmla="*/ 206255 h 496355"/>
                <a:gd name="connsiteX4" fmla="*/ 39134 w 392040"/>
                <a:gd name="connsiteY4" fmla="*/ 247507 h 496355"/>
                <a:gd name="connsiteX5" fmla="*/ 18508 w 392040"/>
                <a:gd name="connsiteY5" fmla="*/ 284174 h 496355"/>
                <a:gd name="connsiteX6" fmla="*/ 174 w 392040"/>
                <a:gd name="connsiteY6" fmla="*/ 323134 h 496355"/>
                <a:gd name="connsiteX7" fmla="*/ 11633 w 392040"/>
                <a:gd name="connsiteY7" fmla="*/ 401052 h 496355"/>
                <a:gd name="connsiteX8" fmla="*/ 48301 w 392040"/>
                <a:gd name="connsiteY8" fmla="*/ 453762 h 496355"/>
                <a:gd name="connsiteX9" fmla="*/ 98719 w 392040"/>
                <a:gd name="connsiteY9" fmla="*/ 492722 h 496355"/>
                <a:gd name="connsiteX10" fmla="*/ 158304 w 392040"/>
                <a:gd name="connsiteY10" fmla="*/ 485846 h 496355"/>
                <a:gd name="connsiteX11" fmla="*/ 240806 w 392040"/>
                <a:gd name="connsiteY11" fmla="*/ 414803 h 496355"/>
                <a:gd name="connsiteX12" fmla="*/ 380601 w 392040"/>
                <a:gd name="connsiteY12" fmla="*/ 272716 h 496355"/>
                <a:gd name="connsiteX13" fmla="*/ 382893 w 392040"/>
                <a:gd name="connsiteY13" fmla="*/ 233756 h 496355"/>
                <a:gd name="connsiteX14" fmla="*/ 373726 w 392040"/>
                <a:gd name="connsiteY14" fmla="*/ 201672 h 496355"/>
                <a:gd name="connsiteX15" fmla="*/ 350809 w 392040"/>
                <a:gd name="connsiteY15" fmla="*/ 194797 h 496355"/>
                <a:gd name="connsiteX16" fmla="*/ 286641 w 392040"/>
                <a:gd name="connsiteY16" fmla="*/ 199380 h 496355"/>
                <a:gd name="connsiteX17" fmla="*/ 222472 w 392040"/>
                <a:gd name="connsiteY17" fmla="*/ 208547 h 496355"/>
                <a:gd name="connsiteX18" fmla="*/ 174346 w 392040"/>
                <a:gd name="connsiteY18" fmla="*/ 187922 h 496355"/>
                <a:gd name="connsiteX19" fmla="*/ 172054 w 392040"/>
                <a:gd name="connsiteY19" fmla="*/ 176463 h 496355"/>
                <a:gd name="connsiteX20" fmla="*/ 183513 w 392040"/>
                <a:gd name="connsiteY20" fmla="*/ 135212 h 496355"/>
                <a:gd name="connsiteX21" fmla="*/ 197263 w 392040"/>
                <a:gd name="connsiteY21" fmla="*/ 75627 h 496355"/>
                <a:gd name="connsiteX22" fmla="*/ 197263 w 392040"/>
                <a:gd name="connsiteY22" fmla="*/ 27501 h 496355"/>
                <a:gd name="connsiteX23" fmla="*/ 190388 w 392040"/>
                <a:gd name="connsiteY23" fmla="*/ 0 h 4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040" h="496355">
                  <a:moveTo>
                    <a:pt x="101010" y="13750"/>
                  </a:moveTo>
                  <a:cubicBezTo>
                    <a:pt x="86686" y="40869"/>
                    <a:pt x="72363" y="67988"/>
                    <a:pt x="68926" y="91669"/>
                  </a:cubicBezTo>
                  <a:cubicBezTo>
                    <a:pt x="65489" y="115350"/>
                    <a:pt x="80385" y="136739"/>
                    <a:pt x="80385" y="155837"/>
                  </a:cubicBezTo>
                  <a:cubicBezTo>
                    <a:pt x="80385" y="174935"/>
                    <a:pt x="75801" y="190977"/>
                    <a:pt x="68926" y="206255"/>
                  </a:cubicBezTo>
                  <a:cubicBezTo>
                    <a:pt x="62051" y="221533"/>
                    <a:pt x="47537" y="234521"/>
                    <a:pt x="39134" y="247507"/>
                  </a:cubicBezTo>
                  <a:cubicBezTo>
                    <a:pt x="30731" y="260493"/>
                    <a:pt x="25001" y="271570"/>
                    <a:pt x="18508" y="284174"/>
                  </a:cubicBezTo>
                  <a:cubicBezTo>
                    <a:pt x="12015" y="296779"/>
                    <a:pt x="1320" y="303654"/>
                    <a:pt x="174" y="323134"/>
                  </a:cubicBezTo>
                  <a:cubicBezTo>
                    <a:pt x="-972" y="342614"/>
                    <a:pt x="3612" y="379281"/>
                    <a:pt x="11633" y="401052"/>
                  </a:cubicBezTo>
                  <a:cubicBezTo>
                    <a:pt x="19654" y="422823"/>
                    <a:pt x="33787" y="438484"/>
                    <a:pt x="48301" y="453762"/>
                  </a:cubicBezTo>
                  <a:cubicBezTo>
                    <a:pt x="62815" y="469040"/>
                    <a:pt x="80385" y="487375"/>
                    <a:pt x="98719" y="492722"/>
                  </a:cubicBezTo>
                  <a:cubicBezTo>
                    <a:pt x="117053" y="498069"/>
                    <a:pt x="134623" y="498832"/>
                    <a:pt x="158304" y="485846"/>
                  </a:cubicBezTo>
                  <a:cubicBezTo>
                    <a:pt x="181985" y="472860"/>
                    <a:pt x="203757" y="450325"/>
                    <a:pt x="240806" y="414803"/>
                  </a:cubicBezTo>
                  <a:cubicBezTo>
                    <a:pt x="277855" y="379281"/>
                    <a:pt x="356920" y="302891"/>
                    <a:pt x="380601" y="272716"/>
                  </a:cubicBezTo>
                  <a:cubicBezTo>
                    <a:pt x="404282" y="242542"/>
                    <a:pt x="384039" y="245597"/>
                    <a:pt x="382893" y="233756"/>
                  </a:cubicBezTo>
                  <a:cubicBezTo>
                    <a:pt x="381747" y="221915"/>
                    <a:pt x="379073" y="208165"/>
                    <a:pt x="373726" y="201672"/>
                  </a:cubicBezTo>
                  <a:cubicBezTo>
                    <a:pt x="368379" y="195179"/>
                    <a:pt x="365323" y="195179"/>
                    <a:pt x="350809" y="194797"/>
                  </a:cubicBezTo>
                  <a:cubicBezTo>
                    <a:pt x="336295" y="194415"/>
                    <a:pt x="308031" y="197088"/>
                    <a:pt x="286641" y="199380"/>
                  </a:cubicBezTo>
                  <a:cubicBezTo>
                    <a:pt x="265252" y="201672"/>
                    <a:pt x="241188" y="210457"/>
                    <a:pt x="222472" y="208547"/>
                  </a:cubicBezTo>
                  <a:cubicBezTo>
                    <a:pt x="203756" y="206637"/>
                    <a:pt x="182749" y="193269"/>
                    <a:pt x="174346" y="187922"/>
                  </a:cubicBezTo>
                  <a:cubicBezTo>
                    <a:pt x="165943" y="182575"/>
                    <a:pt x="170526" y="185248"/>
                    <a:pt x="172054" y="176463"/>
                  </a:cubicBezTo>
                  <a:cubicBezTo>
                    <a:pt x="173582" y="167678"/>
                    <a:pt x="179312" y="152018"/>
                    <a:pt x="183513" y="135212"/>
                  </a:cubicBezTo>
                  <a:cubicBezTo>
                    <a:pt x="187714" y="118406"/>
                    <a:pt x="194971" y="93579"/>
                    <a:pt x="197263" y="75627"/>
                  </a:cubicBezTo>
                  <a:cubicBezTo>
                    <a:pt x="199555" y="57675"/>
                    <a:pt x="198409" y="40105"/>
                    <a:pt x="197263" y="27501"/>
                  </a:cubicBezTo>
                  <a:cubicBezTo>
                    <a:pt x="196117" y="14897"/>
                    <a:pt x="193252" y="7448"/>
                    <a:pt x="190388" y="0"/>
                  </a:cubicBezTo>
                </a:path>
              </a:pathLst>
            </a:custGeom>
            <a:solidFill>
              <a:srgbClr val="FF000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Freeform 17"/>
            <p:cNvSpPr/>
            <p:nvPr/>
          </p:nvSpPr>
          <p:spPr bwMode="auto">
            <a:xfrm>
              <a:off x="2255062" y="2255062"/>
              <a:ext cx="504180" cy="685227"/>
            </a:xfrm>
            <a:custGeom>
              <a:avLst/>
              <a:gdLst>
                <a:gd name="connsiteX0" fmla="*/ 201672 w 504180"/>
                <a:gd name="connsiteY0" fmla="*/ 0 h 685227"/>
                <a:gd name="connsiteX1" fmla="*/ 137503 w 504180"/>
                <a:gd name="connsiteY1" fmla="*/ 52709 h 685227"/>
                <a:gd name="connsiteX2" fmla="*/ 107711 w 504180"/>
                <a:gd name="connsiteY2" fmla="*/ 71043 h 685227"/>
                <a:gd name="connsiteX3" fmla="*/ 77918 w 504180"/>
                <a:gd name="connsiteY3" fmla="*/ 98544 h 685227"/>
                <a:gd name="connsiteX4" fmla="*/ 87085 w 504180"/>
                <a:gd name="connsiteY4" fmla="*/ 153546 h 685227"/>
                <a:gd name="connsiteX5" fmla="*/ 98544 w 504180"/>
                <a:gd name="connsiteY5" fmla="*/ 217714 h 685227"/>
                <a:gd name="connsiteX6" fmla="*/ 91669 w 504180"/>
                <a:gd name="connsiteY6" fmla="*/ 272715 h 685227"/>
                <a:gd name="connsiteX7" fmla="*/ 77918 w 504180"/>
                <a:gd name="connsiteY7" fmla="*/ 316258 h 685227"/>
                <a:gd name="connsiteX8" fmla="*/ 32084 w 504180"/>
                <a:gd name="connsiteY8" fmla="*/ 398761 h 685227"/>
                <a:gd name="connsiteX9" fmla="*/ 11458 w 504180"/>
                <a:gd name="connsiteY9" fmla="*/ 453762 h 685227"/>
                <a:gd name="connsiteX10" fmla="*/ 0 w 504180"/>
                <a:gd name="connsiteY10" fmla="*/ 497305 h 685227"/>
                <a:gd name="connsiteX11" fmla="*/ 0 w 504180"/>
                <a:gd name="connsiteY11" fmla="*/ 517930 h 685227"/>
                <a:gd name="connsiteX12" fmla="*/ 16042 w 504180"/>
                <a:gd name="connsiteY12" fmla="*/ 568349 h 685227"/>
                <a:gd name="connsiteX13" fmla="*/ 48126 w 504180"/>
                <a:gd name="connsiteY13" fmla="*/ 632517 h 685227"/>
                <a:gd name="connsiteX14" fmla="*/ 96252 w 504180"/>
                <a:gd name="connsiteY14" fmla="*/ 666893 h 685227"/>
                <a:gd name="connsiteX15" fmla="*/ 158129 w 504180"/>
                <a:gd name="connsiteY15" fmla="*/ 685227 h 685227"/>
                <a:gd name="connsiteX16" fmla="*/ 213130 w 504180"/>
                <a:gd name="connsiteY16" fmla="*/ 671476 h 685227"/>
                <a:gd name="connsiteX17" fmla="*/ 313967 w 504180"/>
                <a:gd name="connsiteY17" fmla="*/ 595849 h 685227"/>
                <a:gd name="connsiteX18" fmla="*/ 435428 w 504180"/>
                <a:gd name="connsiteY18" fmla="*/ 511055 h 685227"/>
                <a:gd name="connsiteX19" fmla="*/ 497305 w 504180"/>
                <a:gd name="connsiteY19" fmla="*/ 451470 h 685227"/>
                <a:gd name="connsiteX20" fmla="*/ 504180 w 504180"/>
                <a:gd name="connsiteY20" fmla="*/ 256673 h 685227"/>
                <a:gd name="connsiteX21" fmla="*/ 462929 w 504180"/>
                <a:gd name="connsiteY21" fmla="*/ 256673 h 685227"/>
                <a:gd name="connsiteX22" fmla="*/ 419386 w 504180"/>
                <a:gd name="connsiteY22" fmla="*/ 272715 h 685227"/>
                <a:gd name="connsiteX23" fmla="*/ 350634 w 504180"/>
                <a:gd name="connsiteY23" fmla="*/ 279591 h 685227"/>
                <a:gd name="connsiteX24" fmla="*/ 302508 w 504180"/>
                <a:gd name="connsiteY24" fmla="*/ 275007 h 685227"/>
                <a:gd name="connsiteX25" fmla="*/ 295633 w 504180"/>
                <a:gd name="connsiteY25" fmla="*/ 224589 h 685227"/>
                <a:gd name="connsiteX26" fmla="*/ 295633 w 504180"/>
                <a:gd name="connsiteY26" fmla="*/ 98544 h 685227"/>
                <a:gd name="connsiteX27" fmla="*/ 256673 w 504180"/>
                <a:gd name="connsiteY27" fmla="*/ 126045 h 685227"/>
                <a:gd name="connsiteX28" fmla="*/ 265840 w 504180"/>
                <a:gd name="connsiteY28" fmla="*/ 176463 h 685227"/>
                <a:gd name="connsiteX29" fmla="*/ 245215 w 504180"/>
                <a:gd name="connsiteY29" fmla="*/ 254382 h 685227"/>
                <a:gd name="connsiteX30" fmla="*/ 245215 w 504180"/>
                <a:gd name="connsiteY30" fmla="*/ 318550 h 685227"/>
                <a:gd name="connsiteX31" fmla="*/ 256673 w 504180"/>
                <a:gd name="connsiteY31" fmla="*/ 332300 h 685227"/>
                <a:gd name="connsiteX32" fmla="*/ 311675 w 504180"/>
                <a:gd name="connsiteY32" fmla="*/ 332300 h 685227"/>
                <a:gd name="connsiteX33" fmla="*/ 364385 w 504180"/>
                <a:gd name="connsiteY33" fmla="*/ 327717 h 685227"/>
                <a:gd name="connsiteX34" fmla="*/ 414803 w 504180"/>
                <a:gd name="connsiteY34" fmla="*/ 318550 h 685227"/>
                <a:gd name="connsiteX35" fmla="*/ 440012 w 504180"/>
                <a:gd name="connsiteY35" fmla="*/ 334592 h 685227"/>
                <a:gd name="connsiteX36" fmla="*/ 442303 w 504180"/>
                <a:gd name="connsiteY36" fmla="*/ 375843 h 685227"/>
                <a:gd name="connsiteX37" fmla="*/ 430845 w 504180"/>
                <a:gd name="connsiteY37" fmla="*/ 403344 h 685227"/>
                <a:gd name="connsiteX38" fmla="*/ 378135 w 504180"/>
                <a:gd name="connsiteY38" fmla="*/ 456054 h 685227"/>
                <a:gd name="connsiteX39" fmla="*/ 304800 w 504180"/>
                <a:gd name="connsiteY39" fmla="*/ 515639 h 685227"/>
                <a:gd name="connsiteX40" fmla="*/ 247506 w 504180"/>
                <a:gd name="connsiteY40" fmla="*/ 584391 h 685227"/>
                <a:gd name="connsiteX41" fmla="*/ 199380 w 504180"/>
                <a:gd name="connsiteY41" fmla="*/ 618767 h 685227"/>
                <a:gd name="connsiteX42" fmla="*/ 165004 w 504180"/>
                <a:gd name="connsiteY42" fmla="*/ 621058 h 685227"/>
                <a:gd name="connsiteX43" fmla="*/ 121461 w 504180"/>
                <a:gd name="connsiteY43" fmla="*/ 593558 h 685227"/>
                <a:gd name="connsiteX44" fmla="*/ 87085 w 504180"/>
                <a:gd name="connsiteY44" fmla="*/ 533973 h 685227"/>
                <a:gd name="connsiteX45" fmla="*/ 59585 w 504180"/>
                <a:gd name="connsiteY45" fmla="*/ 492721 h 685227"/>
                <a:gd name="connsiteX46" fmla="*/ 55001 w 504180"/>
                <a:gd name="connsiteY46" fmla="*/ 437720 h 685227"/>
                <a:gd name="connsiteX47" fmla="*/ 71043 w 504180"/>
                <a:gd name="connsiteY47" fmla="*/ 419386 h 685227"/>
                <a:gd name="connsiteX48" fmla="*/ 121461 w 504180"/>
                <a:gd name="connsiteY48" fmla="*/ 355218 h 685227"/>
                <a:gd name="connsiteX49" fmla="*/ 144379 w 504180"/>
                <a:gd name="connsiteY49" fmla="*/ 270424 h 685227"/>
                <a:gd name="connsiteX50" fmla="*/ 128336 w 504180"/>
                <a:gd name="connsiteY50" fmla="*/ 199380 h 685227"/>
                <a:gd name="connsiteX51" fmla="*/ 158129 w 504180"/>
                <a:gd name="connsiteY51" fmla="*/ 142087 h 685227"/>
                <a:gd name="connsiteX52" fmla="*/ 208547 w 504180"/>
                <a:gd name="connsiteY52" fmla="*/ 137503 h 685227"/>
                <a:gd name="connsiteX53" fmla="*/ 263549 w 504180"/>
                <a:gd name="connsiteY53" fmla="*/ 126045 h 685227"/>
                <a:gd name="connsiteX54" fmla="*/ 281882 w 504180"/>
                <a:gd name="connsiteY54" fmla="*/ 167296 h 685227"/>
                <a:gd name="connsiteX55" fmla="*/ 268132 w 504180"/>
                <a:gd name="connsiteY55" fmla="*/ 213130 h 685227"/>
                <a:gd name="connsiteX56" fmla="*/ 247506 w 504180"/>
                <a:gd name="connsiteY56" fmla="*/ 284174 h 685227"/>
                <a:gd name="connsiteX57" fmla="*/ 245215 w 504180"/>
                <a:gd name="connsiteY57" fmla="*/ 311675 h 685227"/>
                <a:gd name="connsiteX58" fmla="*/ 291049 w 504180"/>
                <a:gd name="connsiteY58" fmla="*/ 272715 h 685227"/>
                <a:gd name="connsiteX59" fmla="*/ 297924 w 504180"/>
                <a:gd name="connsiteY59" fmla="*/ 222297 h 685227"/>
                <a:gd name="connsiteX60" fmla="*/ 323133 w 504180"/>
                <a:gd name="connsiteY60" fmla="*/ 148962 h 685227"/>
                <a:gd name="connsiteX61" fmla="*/ 302508 w 504180"/>
                <a:gd name="connsiteY61" fmla="*/ 84794 h 685227"/>
                <a:gd name="connsiteX62" fmla="*/ 272715 w 504180"/>
                <a:gd name="connsiteY62" fmla="*/ 43543 h 685227"/>
                <a:gd name="connsiteX63" fmla="*/ 249798 w 504180"/>
                <a:gd name="connsiteY63" fmla="*/ 13750 h 685227"/>
                <a:gd name="connsiteX64" fmla="*/ 201672 w 504180"/>
                <a:gd name="connsiteY64" fmla="*/ 0 h 68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04180" h="685227">
                  <a:moveTo>
                    <a:pt x="201672" y="0"/>
                  </a:moveTo>
                  <a:lnTo>
                    <a:pt x="137503" y="52709"/>
                  </a:lnTo>
                  <a:lnTo>
                    <a:pt x="107711" y="71043"/>
                  </a:lnTo>
                  <a:lnTo>
                    <a:pt x="77918" y="98544"/>
                  </a:lnTo>
                  <a:lnTo>
                    <a:pt x="87085" y="153546"/>
                  </a:lnTo>
                  <a:lnTo>
                    <a:pt x="98544" y="217714"/>
                  </a:lnTo>
                  <a:lnTo>
                    <a:pt x="91669" y="272715"/>
                  </a:lnTo>
                  <a:lnTo>
                    <a:pt x="77918" y="316258"/>
                  </a:lnTo>
                  <a:lnTo>
                    <a:pt x="32084" y="398761"/>
                  </a:lnTo>
                  <a:lnTo>
                    <a:pt x="11458" y="453762"/>
                  </a:lnTo>
                  <a:lnTo>
                    <a:pt x="0" y="497305"/>
                  </a:lnTo>
                  <a:lnTo>
                    <a:pt x="0" y="517930"/>
                  </a:lnTo>
                  <a:lnTo>
                    <a:pt x="16042" y="568349"/>
                  </a:lnTo>
                  <a:lnTo>
                    <a:pt x="48126" y="632517"/>
                  </a:lnTo>
                  <a:lnTo>
                    <a:pt x="96252" y="666893"/>
                  </a:lnTo>
                  <a:lnTo>
                    <a:pt x="158129" y="685227"/>
                  </a:lnTo>
                  <a:lnTo>
                    <a:pt x="213130" y="671476"/>
                  </a:lnTo>
                  <a:lnTo>
                    <a:pt x="313967" y="595849"/>
                  </a:lnTo>
                  <a:lnTo>
                    <a:pt x="435428" y="511055"/>
                  </a:lnTo>
                  <a:lnTo>
                    <a:pt x="497305" y="451470"/>
                  </a:lnTo>
                  <a:lnTo>
                    <a:pt x="504180" y="256673"/>
                  </a:lnTo>
                  <a:lnTo>
                    <a:pt x="462929" y="256673"/>
                  </a:lnTo>
                  <a:lnTo>
                    <a:pt x="419386" y="272715"/>
                  </a:lnTo>
                  <a:lnTo>
                    <a:pt x="350634" y="279591"/>
                  </a:lnTo>
                  <a:lnTo>
                    <a:pt x="302508" y="275007"/>
                  </a:lnTo>
                  <a:lnTo>
                    <a:pt x="295633" y="224589"/>
                  </a:lnTo>
                  <a:lnTo>
                    <a:pt x="295633" y="98544"/>
                  </a:lnTo>
                  <a:lnTo>
                    <a:pt x="256673" y="126045"/>
                  </a:lnTo>
                  <a:lnTo>
                    <a:pt x="265840" y="176463"/>
                  </a:lnTo>
                  <a:lnTo>
                    <a:pt x="245215" y="254382"/>
                  </a:lnTo>
                  <a:lnTo>
                    <a:pt x="245215" y="318550"/>
                  </a:lnTo>
                  <a:lnTo>
                    <a:pt x="256673" y="332300"/>
                  </a:lnTo>
                  <a:lnTo>
                    <a:pt x="311675" y="332300"/>
                  </a:lnTo>
                  <a:lnTo>
                    <a:pt x="364385" y="327717"/>
                  </a:lnTo>
                  <a:lnTo>
                    <a:pt x="414803" y="318550"/>
                  </a:lnTo>
                  <a:lnTo>
                    <a:pt x="440012" y="334592"/>
                  </a:lnTo>
                  <a:lnTo>
                    <a:pt x="442303" y="375843"/>
                  </a:lnTo>
                  <a:lnTo>
                    <a:pt x="430845" y="403344"/>
                  </a:lnTo>
                  <a:lnTo>
                    <a:pt x="378135" y="456054"/>
                  </a:lnTo>
                  <a:lnTo>
                    <a:pt x="304800" y="515639"/>
                  </a:lnTo>
                  <a:lnTo>
                    <a:pt x="247506" y="584391"/>
                  </a:lnTo>
                  <a:lnTo>
                    <a:pt x="199380" y="618767"/>
                  </a:lnTo>
                  <a:lnTo>
                    <a:pt x="165004" y="621058"/>
                  </a:lnTo>
                  <a:lnTo>
                    <a:pt x="121461" y="593558"/>
                  </a:lnTo>
                  <a:lnTo>
                    <a:pt x="87085" y="533973"/>
                  </a:lnTo>
                  <a:lnTo>
                    <a:pt x="59585" y="492721"/>
                  </a:lnTo>
                  <a:lnTo>
                    <a:pt x="55001" y="437720"/>
                  </a:lnTo>
                  <a:lnTo>
                    <a:pt x="71043" y="419386"/>
                  </a:lnTo>
                  <a:lnTo>
                    <a:pt x="121461" y="355218"/>
                  </a:lnTo>
                  <a:lnTo>
                    <a:pt x="144379" y="270424"/>
                  </a:lnTo>
                  <a:lnTo>
                    <a:pt x="128336" y="199380"/>
                  </a:lnTo>
                  <a:lnTo>
                    <a:pt x="158129" y="142087"/>
                  </a:lnTo>
                  <a:lnTo>
                    <a:pt x="208547" y="137503"/>
                  </a:lnTo>
                  <a:lnTo>
                    <a:pt x="263549" y="126045"/>
                  </a:lnTo>
                  <a:lnTo>
                    <a:pt x="281882" y="167296"/>
                  </a:lnTo>
                  <a:lnTo>
                    <a:pt x="268132" y="213130"/>
                  </a:lnTo>
                  <a:lnTo>
                    <a:pt x="247506" y="284174"/>
                  </a:lnTo>
                  <a:lnTo>
                    <a:pt x="245215" y="311675"/>
                  </a:lnTo>
                  <a:lnTo>
                    <a:pt x="291049" y="272715"/>
                  </a:lnTo>
                  <a:lnTo>
                    <a:pt x="297924" y="222297"/>
                  </a:lnTo>
                  <a:lnTo>
                    <a:pt x="323133" y="148962"/>
                  </a:lnTo>
                  <a:lnTo>
                    <a:pt x="302508" y="84794"/>
                  </a:lnTo>
                  <a:lnTo>
                    <a:pt x="272715" y="43543"/>
                  </a:lnTo>
                  <a:lnTo>
                    <a:pt x="249798" y="13750"/>
                  </a:lnTo>
                  <a:lnTo>
                    <a:pt x="201672" y="0"/>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Freeform 18"/>
            <p:cNvSpPr/>
            <p:nvPr/>
          </p:nvSpPr>
          <p:spPr bwMode="auto">
            <a:xfrm>
              <a:off x="2497985" y="2344439"/>
              <a:ext cx="236048" cy="240632"/>
            </a:xfrm>
            <a:custGeom>
              <a:avLst/>
              <a:gdLst>
                <a:gd name="connsiteX0" fmla="*/ 43543 w 236048"/>
                <a:gd name="connsiteY0" fmla="*/ 0 h 240632"/>
                <a:gd name="connsiteX1" fmla="*/ 68752 w 236048"/>
                <a:gd name="connsiteY1" fmla="*/ 38959 h 240632"/>
                <a:gd name="connsiteX2" fmla="*/ 66460 w 236048"/>
                <a:gd name="connsiteY2" fmla="*/ 91669 h 240632"/>
                <a:gd name="connsiteX3" fmla="*/ 57293 w 236048"/>
                <a:gd name="connsiteY3" fmla="*/ 135212 h 240632"/>
                <a:gd name="connsiteX4" fmla="*/ 52710 w 236048"/>
                <a:gd name="connsiteY4" fmla="*/ 167296 h 240632"/>
                <a:gd name="connsiteX5" fmla="*/ 57293 w 236048"/>
                <a:gd name="connsiteY5" fmla="*/ 187922 h 240632"/>
                <a:gd name="connsiteX6" fmla="*/ 89377 w 236048"/>
                <a:gd name="connsiteY6" fmla="*/ 192505 h 240632"/>
                <a:gd name="connsiteX7" fmla="*/ 137504 w 236048"/>
                <a:gd name="connsiteY7" fmla="*/ 183338 h 240632"/>
                <a:gd name="connsiteX8" fmla="*/ 181047 w 236048"/>
                <a:gd name="connsiteY8" fmla="*/ 169588 h 240632"/>
                <a:gd name="connsiteX9" fmla="*/ 236048 w 236048"/>
                <a:gd name="connsiteY9" fmla="*/ 162713 h 240632"/>
                <a:gd name="connsiteX10" fmla="*/ 236048 w 236048"/>
                <a:gd name="connsiteY10" fmla="*/ 203964 h 240632"/>
                <a:gd name="connsiteX11" fmla="*/ 144379 w 236048"/>
                <a:gd name="connsiteY11" fmla="*/ 210839 h 240632"/>
                <a:gd name="connsiteX12" fmla="*/ 75627 w 236048"/>
                <a:gd name="connsiteY12" fmla="*/ 224590 h 240632"/>
                <a:gd name="connsiteX13" fmla="*/ 34376 w 236048"/>
                <a:gd name="connsiteY13" fmla="*/ 240632 h 240632"/>
                <a:gd name="connsiteX14" fmla="*/ 0 w 236048"/>
                <a:gd name="connsiteY14" fmla="*/ 226881 h 240632"/>
                <a:gd name="connsiteX15" fmla="*/ 4583 w 236048"/>
                <a:gd name="connsiteY15" fmla="*/ 174172 h 240632"/>
                <a:gd name="connsiteX16" fmla="*/ 22917 w 236048"/>
                <a:gd name="connsiteY16" fmla="*/ 93961 h 240632"/>
                <a:gd name="connsiteX17" fmla="*/ 20626 w 236048"/>
                <a:gd name="connsiteY17" fmla="*/ 59585 h 240632"/>
                <a:gd name="connsiteX18" fmla="*/ 43543 w 236048"/>
                <a:gd name="connsiteY18" fmla="*/ 0 h 24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048" h="240632">
                  <a:moveTo>
                    <a:pt x="43543" y="0"/>
                  </a:moveTo>
                  <a:lnTo>
                    <a:pt x="68752" y="38959"/>
                  </a:lnTo>
                  <a:lnTo>
                    <a:pt x="66460" y="91669"/>
                  </a:lnTo>
                  <a:lnTo>
                    <a:pt x="57293" y="135212"/>
                  </a:lnTo>
                  <a:lnTo>
                    <a:pt x="52710" y="167296"/>
                  </a:lnTo>
                  <a:lnTo>
                    <a:pt x="57293" y="187922"/>
                  </a:lnTo>
                  <a:lnTo>
                    <a:pt x="89377" y="192505"/>
                  </a:lnTo>
                  <a:lnTo>
                    <a:pt x="137504" y="183338"/>
                  </a:lnTo>
                  <a:lnTo>
                    <a:pt x="181047" y="169588"/>
                  </a:lnTo>
                  <a:lnTo>
                    <a:pt x="236048" y="162713"/>
                  </a:lnTo>
                  <a:lnTo>
                    <a:pt x="236048" y="203964"/>
                  </a:lnTo>
                  <a:lnTo>
                    <a:pt x="144379" y="210839"/>
                  </a:lnTo>
                  <a:lnTo>
                    <a:pt x="75627" y="224590"/>
                  </a:lnTo>
                  <a:lnTo>
                    <a:pt x="34376" y="240632"/>
                  </a:lnTo>
                  <a:lnTo>
                    <a:pt x="0" y="226881"/>
                  </a:lnTo>
                  <a:lnTo>
                    <a:pt x="4583" y="174172"/>
                  </a:lnTo>
                  <a:lnTo>
                    <a:pt x="22917" y="93961"/>
                  </a:lnTo>
                  <a:lnTo>
                    <a:pt x="20626" y="59585"/>
                  </a:lnTo>
                  <a:lnTo>
                    <a:pt x="43543" y="0"/>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20" name="Group 19"/>
          <p:cNvGrpSpPr/>
          <p:nvPr/>
        </p:nvGrpSpPr>
        <p:grpSpPr>
          <a:xfrm>
            <a:off x="1587017" y="4981818"/>
            <a:ext cx="1450805" cy="1130285"/>
            <a:chOff x="5053690" y="1333645"/>
            <a:chExt cx="1450805" cy="1130285"/>
          </a:xfrm>
        </p:grpSpPr>
        <p:pic>
          <p:nvPicPr>
            <p:cNvPr id="2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3582" b="58836"/>
            <a:stretch/>
          </p:blipFill>
          <p:spPr bwMode="auto">
            <a:xfrm>
              <a:off x="5053690" y="1333645"/>
              <a:ext cx="1450805" cy="113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Freeform 21"/>
            <p:cNvSpPr/>
            <p:nvPr/>
          </p:nvSpPr>
          <p:spPr bwMode="auto">
            <a:xfrm>
              <a:off x="5344160" y="2123440"/>
              <a:ext cx="228600" cy="157480"/>
            </a:xfrm>
            <a:custGeom>
              <a:avLst/>
              <a:gdLst>
                <a:gd name="connsiteX0" fmla="*/ 0 w 228600"/>
                <a:gd name="connsiteY0" fmla="*/ 0 h 157480"/>
                <a:gd name="connsiteX1" fmla="*/ 0 w 228600"/>
                <a:gd name="connsiteY1" fmla="*/ 132080 h 157480"/>
                <a:gd name="connsiteX2" fmla="*/ 116840 w 228600"/>
                <a:gd name="connsiteY2" fmla="*/ 132080 h 157480"/>
                <a:gd name="connsiteX3" fmla="*/ 116840 w 228600"/>
                <a:gd name="connsiteY3" fmla="*/ 45720 h 157480"/>
                <a:gd name="connsiteX4" fmla="*/ 228600 w 228600"/>
                <a:gd name="connsiteY4" fmla="*/ 45720 h 157480"/>
                <a:gd name="connsiteX5" fmla="*/ 228600 w 228600"/>
                <a:gd name="connsiteY5" fmla="*/ 157480 h 157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 h="157480">
                  <a:moveTo>
                    <a:pt x="0" y="0"/>
                  </a:moveTo>
                  <a:lnTo>
                    <a:pt x="0" y="132080"/>
                  </a:lnTo>
                  <a:lnTo>
                    <a:pt x="116840" y="132080"/>
                  </a:lnTo>
                  <a:lnTo>
                    <a:pt x="116840" y="45720"/>
                  </a:lnTo>
                  <a:lnTo>
                    <a:pt x="228600" y="45720"/>
                  </a:lnTo>
                  <a:lnTo>
                    <a:pt x="228600" y="157480"/>
                  </a:lnTo>
                </a:path>
              </a:pathLst>
            </a:custGeom>
            <a:noFill/>
            <a:ln w="57150"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3" name="Rectangle 22"/>
            <p:cNvSpPr/>
            <p:nvPr/>
          </p:nvSpPr>
          <p:spPr bwMode="auto">
            <a:xfrm>
              <a:off x="5344160" y="1422400"/>
              <a:ext cx="264160" cy="147320"/>
            </a:xfrm>
            <a:prstGeom prst="rect">
              <a:avLst/>
            </a:prstGeom>
            <a:solidFill>
              <a:srgbClr val="FF000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Rectangle 23"/>
            <p:cNvSpPr/>
            <p:nvPr/>
          </p:nvSpPr>
          <p:spPr bwMode="auto">
            <a:xfrm>
              <a:off x="5344160" y="1635760"/>
              <a:ext cx="264160" cy="147320"/>
            </a:xfrm>
            <a:prstGeom prst="rect">
              <a:avLst/>
            </a:pr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Rectangle 24"/>
            <p:cNvSpPr/>
            <p:nvPr/>
          </p:nvSpPr>
          <p:spPr bwMode="auto">
            <a:xfrm>
              <a:off x="5344160" y="1849120"/>
              <a:ext cx="264160" cy="147320"/>
            </a:xfrm>
            <a:prstGeom prst="rect">
              <a:avLst/>
            </a:prstGeom>
            <a:solidFill>
              <a:srgbClr val="00B0F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HC Drainage</a:t>
            </a:r>
            <a:endParaRPr lang="en-US" b="1" dirty="0"/>
          </a:p>
        </p:txBody>
      </p:sp>
      <p:grpSp>
        <p:nvGrpSpPr>
          <p:cNvPr id="4" name="Group 14"/>
          <p:cNvGrpSpPr/>
          <p:nvPr/>
        </p:nvGrpSpPr>
        <p:grpSpPr>
          <a:xfrm>
            <a:off x="599330" y="1062027"/>
            <a:ext cx="2714503" cy="3375005"/>
            <a:chOff x="6237302" y="2892071"/>
            <a:chExt cx="2907102" cy="3614468"/>
          </a:xfrm>
        </p:grpSpPr>
        <p:grpSp>
          <p:nvGrpSpPr>
            <p:cNvPr id="11" name="Group 3"/>
            <p:cNvGrpSpPr/>
            <p:nvPr/>
          </p:nvGrpSpPr>
          <p:grpSpPr>
            <a:xfrm>
              <a:off x="6237302" y="2892071"/>
              <a:ext cx="2907102" cy="3614468"/>
              <a:chOff x="3347049" y="1682151"/>
              <a:chExt cx="2907102" cy="3614468"/>
            </a:xfrm>
          </p:grpSpPr>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381"/>
              <a:stretch/>
            </p:blipFill>
            <p:spPr bwMode="auto">
              <a:xfrm>
                <a:off x="3347049" y="1685925"/>
                <a:ext cx="2696564" cy="348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Freeform 2"/>
              <p:cNvSpPr/>
              <p:nvPr/>
            </p:nvSpPr>
            <p:spPr>
              <a:xfrm>
                <a:off x="4848045" y="1682151"/>
                <a:ext cx="1406106" cy="3614468"/>
              </a:xfrm>
              <a:custGeom>
                <a:avLst/>
                <a:gdLst>
                  <a:gd name="connsiteX0" fmla="*/ 362310 w 1406106"/>
                  <a:gd name="connsiteY0" fmla="*/ 172528 h 3614468"/>
                  <a:gd name="connsiteX1" fmla="*/ 388189 w 1406106"/>
                  <a:gd name="connsiteY1" fmla="*/ 534838 h 3614468"/>
                  <a:gd name="connsiteX2" fmla="*/ 940280 w 1406106"/>
                  <a:gd name="connsiteY2" fmla="*/ 905774 h 3614468"/>
                  <a:gd name="connsiteX3" fmla="*/ 819510 w 1406106"/>
                  <a:gd name="connsiteY3" fmla="*/ 1742536 h 3614468"/>
                  <a:gd name="connsiteX4" fmla="*/ 793630 w 1406106"/>
                  <a:gd name="connsiteY4" fmla="*/ 2493034 h 3614468"/>
                  <a:gd name="connsiteX5" fmla="*/ 560717 w 1406106"/>
                  <a:gd name="connsiteY5" fmla="*/ 2613804 h 3614468"/>
                  <a:gd name="connsiteX6" fmla="*/ 414068 w 1406106"/>
                  <a:gd name="connsiteY6" fmla="*/ 3278038 h 3614468"/>
                  <a:gd name="connsiteX7" fmla="*/ 172529 w 1406106"/>
                  <a:gd name="connsiteY7" fmla="*/ 3312543 h 3614468"/>
                  <a:gd name="connsiteX8" fmla="*/ 77638 w 1406106"/>
                  <a:gd name="connsiteY8" fmla="*/ 3312543 h 3614468"/>
                  <a:gd name="connsiteX9" fmla="*/ 0 w 1406106"/>
                  <a:gd name="connsiteY9" fmla="*/ 3364302 h 3614468"/>
                  <a:gd name="connsiteX10" fmla="*/ 43132 w 1406106"/>
                  <a:gd name="connsiteY10" fmla="*/ 3605841 h 3614468"/>
                  <a:gd name="connsiteX11" fmla="*/ 1354347 w 1406106"/>
                  <a:gd name="connsiteY11" fmla="*/ 3614468 h 3614468"/>
                  <a:gd name="connsiteX12" fmla="*/ 1406106 w 1406106"/>
                  <a:gd name="connsiteY12" fmla="*/ 664234 h 3614468"/>
                  <a:gd name="connsiteX13" fmla="*/ 1362974 w 1406106"/>
                  <a:gd name="connsiteY13" fmla="*/ 0 h 3614468"/>
                  <a:gd name="connsiteX14" fmla="*/ 379563 w 1406106"/>
                  <a:gd name="connsiteY14" fmla="*/ 17253 h 361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06106" h="3614468">
                    <a:moveTo>
                      <a:pt x="362310" y="172528"/>
                    </a:moveTo>
                    <a:lnTo>
                      <a:pt x="388189" y="534838"/>
                    </a:lnTo>
                    <a:lnTo>
                      <a:pt x="940280" y="905774"/>
                    </a:lnTo>
                    <a:lnTo>
                      <a:pt x="819510" y="1742536"/>
                    </a:lnTo>
                    <a:lnTo>
                      <a:pt x="793630" y="2493034"/>
                    </a:lnTo>
                    <a:lnTo>
                      <a:pt x="560717" y="2613804"/>
                    </a:lnTo>
                    <a:lnTo>
                      <a:pt x="414068" y="3278038"/>
                    </a:lnTo>
                    <a:lnTo>
                      <a:pt x="172529" y="3312543"/>
                    </a:lnTo>
                    <a:lnTo>
                      <a:pt x="77638" y="3312543"/>
                    </a:lnTo>
                    <a:lnTo>
                      <a:pt x="0" y="3364302"/>
                    </a:lnTo>
                    <a:lnTo>
                      <a:pt x="43132" y="3605841"/>
                    </a:lnTo>
                    <a:lnTo>
                      <a:pt x="1354347" y="3614468"/>
                    </a:lnTo>
                    <a:lnTo>
                      <a:pt x="1406106" y="664234"/>
                    </a:lnTo>
                    <a:lnTo>
                      <a:pt x="1362974" y="0"/>
                    </a:lnTo>
                    <a:lnTo>
                      <a:pt x="379563" y="17253"/>
                    </a:lnTo>
                  </a:path>
                </a:pathLst>
              </a:custGeom>
              <a:solidFill>
                <a:schemeClr val="bg1"/>
              </a:solidFill>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 name="Freeform 4"/>
            <p:cNvSpPr/>
            <p:nvPr/>
          </p:nvSpPr>
          <p:spPr>
            <a:xfrm>
              <a:off x="6429901" y="3160290"/>
              <a:ext cx="2096218" cy="3209027"/>
            </a:xfrm>
            <a:custGeom>
              <a:avLst/>
              <a:gdLst>
                <a:gd name="connsiteX0" fmla="*/ 1639018 w 2096218"/>
                <a:gd name="connsiteY0" fmla="*/ 0 h 3209027"/>
                <a:gd name="connsiteX1" fmla="*/ 422694 w 2096218"/>
                <a:gd name="connsiteY1" fmla="*/ 0 h 3209027"/>
                <a:gd name="connsiteX2" fmla="*/ 422694 w 2096218"/>
                <a:gd name="connsiteY2" fmla="*/ 767751 h 3209027"/>
                <a:gd name="connsiteX3" fmla="*/ 0 w 2096218"/>
                <a:gd name="connsiteY3" fmla="*/ 767751 h 3209027"/>
                <a:gd name="connsiteX4" fmla="*/ 0 w 2096218"/>
                <a:gd name="connsiteY4" fmla="*/ 1388853 h 3209027"/>
                <a:gd name="connsiteX5" fmla="*/ 189781 w 2096218"/>
                <a:gd name="connsiteY5" fmla="*/ 1388853 h 3209027"/>
                <a:gd name="connsiteX6" fmla="*/ 189781 w 2096218"/>
                <a:gd name="connsiteY6" fmla="*/ 2743200 h 3209027"/>
                <a:gd name="connsiteX7" fmla="*/ 802256 w 2096218"/>
                <a:gd name="connsiteY7" fmla="*/ 2743200 h 3209027"/>
                <a:gd name="connsiteX8" fmla="*/ 802256 w 2096218"/>
                <a:gd name="connsiteY8" fmla="*/ 3209027 h 3209027"/>
                <a:gd name="connsiteX9" fmla="*/ 1233577 w 2096218"/>
                <a:gd name="connsiteY9" fmla="*/ 3209027 h 3209027"/>
                <a:gd name="connsiteX10" fmla="*/ 1233577 w 2096218"/>
                <a:gd name="connsiteY10" fmla="*/ 2932981 h 3209027"/>
                <a:gd name="connsiteX11" fmla="*/ 1664898 w 2096218"/>
                <a:gd name="connsiteY11" fmla="*/ 2932981 h 3209027"/>
                <a:gd name="connsiteX12" fmla="*/ 1664898 w 2096218"/>
                <a:gd name="connsiteY12" fmla="*/ 2139351 h 3209027"/>
                <a:gd name="connsiteX13" fmla="*/ 2096218 w 2096218"/>
                <a:gd name="connsiteY13" fmla="*/ 2139351 h 3209027"/>
                <a:gd name="connsiteX14" fmla="*/ 2096218 w 2096218"/>
                <a:gd name="connsiteY14" fmla="*/ 612476 h 3209027"/>
                <a:gd name="connsiteX15" fmla="*/ 1639018 w 2096218"/>
                <a:gd name="connsiteY15" fmla="*/ 612476 h 3209027"/>
                <a:gd name="connsiteX16" fmla="*/ 1639018 w 2096218"/>
                <a:gd name="connsiteY16" fmla="*/ 51759 h 320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96218" h="3209027">
                  <a:moveTo>
                    <a:pt x="1639018" y="0"/>
                  </a:moveTo>
                  <a:lnTo>
                    <a:pt x="422694" y="0"/>
                  </a:lnTo>
                  <a:lnTo>
                    <a:pt x="422694" y="767751"/>
                  </a:lnTo>
                  <a:lnTo>
                    <a:pt x="0" y="767751"/>
                  </a:lnTo>
                  <a:lnTo>
                    <a:pt x="0" y="1388853"/>
                  </a:lnTo>
                  <a:lnTo>
                    <a:pt x="189781" y="1388853"/>
                  </a:lnTo>
                  <a:lnTo>
                    <a:pt x="189781" y="2743200"/>
                  </a:lnTo>
                  <a:lnTo>
                    <a:pt x="802256" y="2743200"/>
                  </a:lnTo>
                  <a:lnTo>
                    <a:pt x="802256" y="3209027"/>
                  </a:lnTo>
                  <a:lnTo>
                    <a:pt x="1233577" y="3209027"/>
                  </a:lnTo>
                  <a:lnTo>
                    <a:pt x="1233577" y="2932981"/>
                  </a:lnTo>
                  <a:lnTo>
                    <a:pt x="1664898" y="2932981"/>
                  </a:lnTo>
                  <a:lnTo>
                    <a:pt x="1664898" y="2139351"/>
                  </a:lnTo>
                  <a:lnTo>
                    <a:pt x="2096218" y="2139351"/>
                  </a:lnTo>
                  <a:lnTo>
                    <a:pt x="2096218" y="612476"/>
                  </a:lnTo>
                  <a:lnTo>
                    <a:pt x="1639018" y="612476"/>
                  </a:lnTo>
                  <a:lnTo>
                    <a:pt x="1639018" y="51759"/>
                  </a:lnTo>
                </a:path>
              </a:pathLst>
            </a:cu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6" name="TextBox 15"/>
          <p:cNvSpPr txBox="1"/>
          <p:nvPr/>
        </p:nvSpPr>
        <p:spPr>
          <a:xfrm>
            <a:off x="460012" y="4437032"/>
            <a:ext cx="185240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Sylta, 1993</a:t>
            </a:r>
            <a:endParaRPr lang="en-US" sz="1200" dirty="0">
              <a:solidFill>
                <a:schemeClr val="accent6"/>
              </a:solidFill>
              <a:latin typeface="Arial" panose="020B0604020202020204" pitchFamily="34" charset="0"/>
              <a:cs typeface="Arial" panose="020B0604020202020204" pitchFamily="34" charset="0"/>
            </a:endParaRPr>
          </a:p>
        </p:txBody>
      </p:sp>
      <p:sp>
        <p:nvSpPr>
          <p:cNvPr id="10" name="Rectangle 9"/>
          <p:cNvSpPr/>
          <p:nvPr/>
        </p:nvSpPr>
        <p:spPr>
          <a:xfrm>
            <a:off x="3670955" y="1312476"/>
            <a:ext cx="5167350" cy="3510705"/>
          </a:xfrm>
          <a:prstGeom prst="rect">
            <a:avLst/>
          </a:prstGeom>
        </p:spPr>
        <p:txBody>
          <a:bodyPr wrap="square">
            <a:spAutoFit/>
          </a:bodyPr>
          <a:lstStyle/>
          <a:p>
            <a:pPr>
              <a:lnSpc>
                <a:spcPct val="90000"/>
              </a:lnSpc>
              <a:spcBef>
                <a:spcPts val="1000"/>
              </a:spcBef>
            </a:pPr>
            <a:r>
              <a:rPr lang="en-US" sz="2200" b="1" dirty="0" smtClean="0">
                <a:latin typeface="Arial" panose="020B0604020202020204" pitchFamily="34" charset="0"/>
                <a:cs typeface="Arial" panose="020B0604020202020204" pitchFamily="34" charset="0"/>
              </a:rPr>
              <a:t>Local Drainage:</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HC generation</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HC expulsion</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Primary migration</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Secondary migration to local structural culmination</a:t>
            </a:r>
          </a:p>
          <a:p>
            <a:pPr marL="974725" lvl="2" indent="-34290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Paleo-structure of the top of carrier</a:t>
            </a:r>
          </a:p>
          <a:p>
            <a:pPr marL="974725" lvl="2" indent="-34290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Along the steepest gradient</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HC loss during migration</a:t>
            </a:r>
            <a:endParaRPr lang="en-US" sz="2000" dirty="0">
              <a:latin typeface="Arial" panose="020B0604020202020204" pitchFamily="34" charset="0"/>
              <a:cs typeface="Arial" panose="020B0604020202020204" pitchFamily="34" charset="0"/>
            </a:endParaRPr>
          </a:p>
        </p:txBody>
      </p:sp>
      <p:sp>
        <p:nvSpPr>
          <p:cNvPr id="12" name="Freeform 11"/>
          <p:cNvSpPr/>
          <p:nvPr/>
        </p:nvSpPr>
        <p:spPr bwMode="auto">
          <a:xfrm>
            <a:off x="988964" y="1428524"/>
            <a:ext cx="440764" cy="306008"/>
          </a:xfrm>
          <a:custGeom>
            <a:avLst/>
            <a:gdLst>
              <a:gd name="connsiteX0" fmla="*/ 0 w 281354"/>
              <a:gd name="connsiteY0" fmla="*/ 0 h 105507"/>
              <a:gd name="connsiteX1" fmla="*/ 87923 w 281354"/>
              <a:gd name="connsiteY1" fmla="*/ 29307 h 105507"/>
              <a:gd name="connsiteX2" fmla="*/ 199292 w 281354"/>
              <a:gd name="connsiteY2" fmla="*/ 70338 h 105507"/>
              <a:gd name="connsiteX3" fmla="*/ 281354 w 281354"/>
              <a:gd name="connsiteY3" fmla="*/ 105507 h 105507"/>
            </a:gdLst>
            <a:ahLst/>
            <a:cxnLst>
              <a:cxn ang="0">
                <a:pos x="connsiteX0" y="connsiteY0"/>
              </a:cxn>
              <a:cxn ang="0">
                <a:pos x="connsiteX1" y="connsiteY1"/>
              </a:cxn>
              <a:cxn ang="0">
                <a:pos x="connsiteX2" y="connsiteY2"/>
              </a:cxn>
              <a:cxn ang="0">
                <a:pos x="connsiteX3" y="connsiteY3"/>
              </a:cxn>
            </a:cxnLst>
            <a:rect l="l" t="t" r="r" b="b"/>
            <a:pathLst>
              <a:path w="281354" h="105507">
                <a:moveTo>
                  <a:pt x="0" y="0"/>
                </a:moveTo>
                <a:cubicBezTo>
                  <a:pt x="27354" y="8792"/>
                  <a:pt x="54708" y="17584"/>
                  <a:pt x="87923" y="29307"/>
                </a:cubicBezTo>
                <a:cubicBezTo>
                  <a:pt x="121138" y="41030"/>
                  <a:pt x="167054" y="57638"/>
                  <a:pt x="199292" y="70338"/>
                </a:cubicBezTo>
                <a:cubicBezTo>
                  <a:pt x="231531" y="83038"/>
                  <a:pt x="256442" y="94272"/>
                  <a:pt x="281354" y="105507"/>
                </a:cubicBezTo>
              </a:path>
            </a:pathLst>
          </a:custGeom>
          <a:noFill/>
          <a:ln w="76200" cap="flat" cmpd="sng" algn="ctr">
            <a:solidFill>
              <a:srgbClr val="FF33CC"/>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TextBox 12"/>
          <p:cNvSpPr txBox="1"/>
          <p:nvPr/>
        </p:nvSpPr>
        <p:spPr>
          <a:xfrm>
            <a:off x="229953" y="1158342"/>
            <a:ext cx="796158" cy="307777"/>
          </a:xfrm>
          <a:prstGeom prst="rect">
            <a:avLst/>
          </a:prstGeom>
          <a:solidFill>
            <a:srgbClr val="99FF99"/>
          </a:solidFill>
          <a:ln>
            <a:solidFill>
              <a:schemeClr val="tx1"/>
            </a:solidFill>
          </a:ln>
        </p:spPr>
        <p:txBody>
          <a:bodyPr wrap="square" rtlCol="0">
            <a:spAutoFit/>
          </a:bodyPr>
          <a:lstStyle/>
          <a:p>
            <a:pPr algn="ctr"/>
            <a:r>
              <a:rPr lang="en-US" sz="1400" dirty="0" smtClean="0">
                <a:latin typeface="+mn-lt"/>
              </a:rPr>
              <a:t>Spillage</a:t>
            </a:r>
            <a:endParaRPr lang="en-US" sz="1400" dirty="0">
              <a:latin typeface="Arial Black" pitchFamily="34" charset="0"/>
            </a:endParaRPr>
          </a:p>
        </p:txBody>
      </p:sp>
      <p:grpSp>
        <p:nvGrpSpPr>
          <p:cNvPr id="6" name="Group 5"/>
          <p:cNvGrpSpPr/>
          <p:nvPr/>
        </p:nvGrpSpPr>
        <p:grpSpPr>
          <a:xfrm>
            <a:off x="2070736" y="2167890"/>
            <a:ext cx="607694" cy="803703"/>
            <a:chOff x="2255062" y="2255062"/>
            <a:chExt cx="504180" cy="685227"/>
          </a:xfrm>
        </p:grpSpPr>
        <p:sp>
          <p:nvSpPr>
            <p:cNvPr id="14" name="Freeform 13"/>
            <p:cNvSpPr/>
            <p:nvPr/>
          </p:nvSpPr>
          <p:spPr bwMode="auto">
            <a:xfrm>
              <a:off x="2316764" y="2381107"/>
              <a:ext cx="392040" cy="496355"/>
            </a:xfrm>
            <a:custGeom>
              <a:avLst/>
              <a:gdLst>
                <a:gd name="connsiteX0" fmla="*/ 101010 w 392040"/>
                <a:gd name="connsiteY0" fmla="*/ 13750 h 496355"/>
                <a:gd name="connsiteX1" fmla="*/ 68926 w 392040"/>
                <a:gd name="connsiteY1" fmla="*/ 91669 h 496355"/>
                <a:gd name="connsiteX2" fmla="*/ 80385 w 392040"/>
                <a:gd name="connsiteY2" fmla="*/ 155837 h 496355"/>
                <a:gd name="connsiteX3" fmla="*/ 68926 w 392040"/>
                <a:gd name="connsiteY3" fmla="*/ 206255 h 496355"/>
                <a:gd name="connsiteX4" fmla="*/ 39134 w 392040"/>
                <a:gd name="connsiteY4" fmla="*/ 247507 h 496355"/>
                <a:gd name="connsiteX5" fmla="*/ 18508 w 392040"/>
                <a:gd name="connsiteY5" fmla="*/ 284174 h 496355"/>
                <a:gd name="connsiteX6" fmla="*/ 174 w 392040"/>
                <a:gd name="connsiteY6" fmla="*/ 323134 h 496355"/>
                <a:gd name="connsiteX7" fmla="*/ 11633 w 392040"/>
                <a:gd name="connsiteY7" fmla="*/ 401052 h 496355"/>
                <a:gd name="connsiteX8" fmla="*/ 48301 w 392040"/>
                <a:gd name="connsiteY8" fmla="*/ 453762 h 496355"/>
                <a:gd name="connsiteX9" fmla="*/ 98719 w 392040"/>
                <a:gd name="connsiteY9" fmla="*/ 492722 h 496355"/>
                <a:gd name="connsiteX10" fmla="*/ 158304 w 392040"/>
                <a:gd name="connsiteY10" fmla="*/ 485846 h 496355"/>
                <a:gd name="connsiteX11" fmla="*/ 240806 w 392040"/>
                <a:gd name="connsiteY11" fmla="*/ 414803 h 496355"/>
                <a:gd name="connsiteX12" fmla="*/ 380601 w 392040"/>
                <a:gd name="connsiteY12" fmla="*/ 272716 h 496355"/>
                <a:gd name="connsiteX13" fmla="*/ 382893 w 392040"/>
                <a:gd name="connsiteY13" fmla="*/ 233756 h 496355"/>
                <a:gd name="connsiteX14" fmla="*/ 373726 w 392040"/>
                <a:gd name="connsiteY14" fmla="*/ 201672 h 496355"/>
                <a:gd name="connsiteX15" fmla="*/ 350809 w 392040"/>
                <a:gd name="connsiteY15" fmla="*/ 194797 h 496355"/>
                <a:gd name="connsiteX16" fmla="*/ 286641 w 392040"/>
                <a:gd name="connsiteY16" fmla="*/ 199380 h 496355"/>
                <a:gd name="connsiteX17" fmla="*/ 222472 w 392040"/>
                <a:gd name="connsiteY17" fmla="*/ 208547 h 496355"/>
                <a:gd name="connsiteX18" fmla="*/ 174346 w 392040"/>
                <a:gd name="connsiteY18" fmla="*/ 187922 h 496355"/>
                <a:gd name="connsiteX19" fmla="*/ 172054 w 392040"/>
                <a:gd name="connsiteY19" fmla="*/ 176463 h 496355"/>
                <a:gd name="connsiteX20" fmla="*/ 183513 w 392040"/>
                <a:gd name="connsiteY20" fmla="*/ 135212 h 496355"/>
                <a:gd name="connsiteX21" fmla="*/ 197263 w 392040"/>
                <a:gd name="connsiteY21" fmla="*/ 75627 h 496355"/>
                <a:gd name="connsiteX22" fmla="*/ 197263 w 392040"/>
                <a:gd name="connsiteY22" fmla="*/ 27501 h 496355"/>
                <a:gd name="connsiteX23" fmla="*/ 190388 w 392040"/>
                <a:gd name="connsiteY23" fmla="*/ 0 h 4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040" h="496355">
                  <a:moveTo>
                    <a:pt x="101010" y="13750"/>
                  </a:moveTo>
                  <a:cubicBezTo>
                    <a:pt x="86686" y="40869"/>
                    <a:pt x="72363" y="67988"/>
                    <a:pt x="68926" y="91669"/>
                  </a:cubicBezTo>
                  <a:cubicBezTo>
                    <a:pt x="65489" y="115350"/>
                    <a:pt x="80385" y="136739"/>
                    <a:pt x="80385" y="155837"/>
                  </a:cubicBezTo>
                  <a:cubicBezTo>
                    <a:pt x="80385" y="174935"/>
                    <a:pt x="75801" y="190977"/>
                    <a:pt x="68926" y="206255"/>
                  </a:cubicBezTo>
                  <a:cubicBezTo>
                    <a:pt x="62051" y="221533"/>
                    <a:pt x="47537" y="234521"/>
                    <a:pt x="39134" y="247507"/>
                  </a:cubicBezTo>
                  <a:cubicBezTo>
                    <a:pt x="30731" y="260493"/>
                    <a:pt x="25001" y="271570"/>
                    <a:pt x="18508" y="284174"/>
                  </a:cubicBezTo>
                  <a:cubicBezTo>
                    <a:pt x="12015" y="296779"/>
                    <a:pt x="1320" y="303654"/>
                    <a:pt x="174" y="323134"/>
                  </a:cubicBezTo>
                  <a:cubicBezTo>
                    <a:pt x="-972" y="342614"/>
                    <a:pt x="3612" y="379281"/>
                    <a:pt x="11633" y="401052"/>
                  </a:cubicBezTo>
                  <a:cubicBezTo>
                    <a:pt x="19654" y="422823"/>
                    <a:pt x="33787" y="438484"/>
                    <a:pt x="48301" y="453762"/>
                  </a:cubicBezTo>
                  <a:cubicBezTo>
                    <a:pt x="62815" y="469040"/>
                    <a:pt x="80385" y="487375"/>
                    <a:pt x="98719" y="492722"/>
                  </a:cubicBezTo>
                  <a:cubicBezTo>
                    <a:pt x="117053" y="498069"/>
                    <a:pt x="134623" y="498832"/>
                    <a:pt x="158304" y="485846"/>
                  </a:cubicBezTo>
                  <a:cubicBezTo>
                    <a:pt x="181985" y="472860"/>
                    <a:pt x="203757" y="450325"/>
                    <a:pt x="240806" y="414803"/>
                  </a:cubicBezTo>
                  <a:cubicBezTo>
                    <a:pt x="277855" y="379281"/>
                    <a:pt x="356920" y="302891"/>
                    <a:pt x="380601" y="272716"/>
                  </a:cubicBezTo>
                  <a:cubicBezTo>
                    <a:pt x="404282" y="242542"/>
                    <a:pt x="384039" y="245597"/>
                    <a:pt x="382893" y="233756"/>
                  </a:cubicBezTo>
                  <a:cubicBezTo>
                    <a:pt x="381747" y="221915"/>
                    <a:pt x="379073" y="208165"/>
                    <a:pt x="373726" y="201672"/>
                  </a:cubicBezTo>
                  <a:cubicBezTo>
                    <a:pt x="368379" y="195179"/>
                    <a:pt x="365323" y="195179"/>
                    <a:pt x="350809" y="194797"/>
                  </a:cubicBezTo>
                  <a:cubicBezTo>
                    <a:pt x="336295" y="194415"/>
                    <a:pt x="308031" y="197088"/>
                    <a:pt x="286641" y="199380"/>
                  </a:cubicBezTo>
                  <a:cubicBezTo>
                    <a:pt x="265252" y="201672"/>
                    <a:pt x="241188" y="210457"/>
                    <a:pt x="222472" y="208547"/>
                  </a:cubicBezTo>
                  <a:cubicBezTo>
                    <a:pt x="203756" y="206637"/>
                    <a:pt x="182749" y="193269"/>
                    <a:pt x="174346" y="187922"/>
                  </a:cubicBezTo>
                  <a:cubicBezTo>
                    <a:pt x="165943" y="182575"/>
                    <a:pt x="170526" y="185248"/>
                    <a:pt x="172054" y="176463"/>
                  </a:cubicBezTo>
                  <a:cubicBezTo>
                    <a:pt x="173582" y="167678"/>
                    <a:pt x="179312" y="152018"/>
                    <a:pt x="183513" y="135212"/>
                  </a:cubicBezTo>
                  <a:cubicBezTo>
                    <a:pt x="187714" y="118406"/>
                    <a:pt x="194971" y="93579"/>
                    <a:pt x="197263" y="75627"/>
                  </a:cubicBezTo>
                  <a:cubicBezTo>
                    <a:pt x="199555" y="57675"/>
                    <a:pt x="198409" y="40105"/>
                    <a:pt x="197263" y="27501"/>
                  </a:cubicBezTo>
                  <a:cubicBezTo>
                    <a:pt x="196117" y="14897"/>
                    <a:pt x="193252" y="7448"/>
                    <a:pt x="190388" y="0"/>
                  </a:cubicBezTo>
                </a:path>
              </a:pathLst>
            </a:custGeom>
            <a:solidFill>
              <a:srgbClr val="FF000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5" name="Freeform 14"/>
            <p:cNvSpPr/>
            <p:nvPr/>
          </p:nvSpPr>
          <p:spPr bwMode="auto">
            <a:xfrm>
              <a:off x="2255062" y="2255062"/>
              <a:ext cx="504180" cy="685227"/>
            </a:xfrm>
            <a:custGeom>
              <a:avLst/>
              <a:gdLst>
                <a:gd name="connsiteX0" fmla="*/ 201672 w 504180"/>
                <a:gd name="connsiteY0" fmla="*/ 0 h 685227"/>
                <a:gd name="connsiteX1" fmla="*/ 137503 w 504180"/>
                <a:gd name="connsiteY1" fmla="*/ 52709 h 685227"/>
                <a:gd name="connsiteX2" fmla="*/ 107711 w 504180"/>
                <a:gd name="connsiteY2" fmla="*/ 71043 h 685227"/>
                <a:gd name="connsiteX3" fmla="*/ 77918 w 504180"/>
                <a:gd name="connsiteY3" fmla="*/ 98544 h 685227"/>
                <a:gd name="connsiteX4" fmla="*/ 87085 w 504180"/>
                <a:gd name="connsiteY4" fmla="*/ 153546 h 685227"/>
                <a:gd name="connsiteX5" fmla="*/ 98544 w 504180"/>
                <a:gd name="connsiteY5" fmla="*/ 217714 h 685227"/>
                <a:gd name="connsiteX6" fmla="*/ 91669 w 504180"/>
                <a:gd name="connsiteY6" fmla="*/ 272715 h 685227"/>
                <a:gd name="connsiteX7" fmla="*/ 77918 w 504180"/>
                <a:gd name="connsiteY7" fmla="*/ 316258 h 685227"/>
                <a:gd name="connsiteX8" fmla="*/ 32084 w 504180"/>
                <a:gd name="connsiteY8" fmla="*/ 398761 h 685227"/>
                <a:gd name="connsiteX9" fmla="*/ 11458 w 504180"/>
                <a:gd name="connsiteY9" fmla="*/ 453762 h 685227"/>
                <a:gd name="connsiteX10" fmla="*/ 0 w 504180"/>
                <a:gd name="connsiteY10" fmla="*/ 497305 h 685227"/>
                <a:gd name="connsiteX11" fmla="*/ 0 w 504180"/>
                <a:gd name="connsiteY11" fmla="*/ 517930 h 685227"/>
                <a:gd name="connsiteX12" fmla="*/ 16042 w 504180"/>
                <a:gd name="connsiteY12" fmla="*/ 568349 h 685227"/>
                <a:gd name="connsiteX13" fmla="*/ 48126 w 504180"/>
                <a:gd name="connsiteY13" fmla="*/ 632517 h 685227"/>
                <a:gd name="connsiteX14" fmla="*/ 96252 w 504180"/>
                <a:gd name="connsiteY14" fmla="*/ 666893 h 685227"/>
                <a:gd name="connsiteX15" fmla="*/ 158129 w 504180"/>
                <a:gd name="connsiteY15" fmla="*/ 685227 h 685227"/>
                <a:gd name="connsiteX16" fmla="*/ 213130 w 504180"/>
                <a:gd name="connsiteY16" fmla="*/ 671476 h 685227"/>
                <a:gd name="connsiteX17" fmla="*/ 313967 w 504180"/>
                <a:gd name="connsiteY17" fmla="*/ 595849 h 685227"/>
                <a:gd name="connsiteX18" fmla="*/ 435428 w 504180"/>
                <a:gd name="connsiteY18" fmla="*/ 511055 h 685227"/>
                <a:gd name="connsiteX19" fmla="*/ 497305 w 504180"/>
                <a:gd name="connsiteY19" fmla="*/ 451470 h 685227"/>
                <a:gd name="connsiteX20" fmla="*/ 504180 w 504180"/>
                <a:gd name="connsiteY20" fmla="*/ 256673 h 685227"/>
                <a:gd name="connsiteX21" fmla="*/ 462929 w 504180"/>
                <a:gd name="connsiteY21" fmla="*/ 256673 h 685227"/>
                <a:gd name="connsiteX22" fmla="*/ 419386 w 504180"/>
                <a:gd name="connsiteY22" fmla="*/ 272715 h 685227"/>
                <a:gd name="connsiteX23" fmla="*/ 350634 w 504180"/>
                <a:gd name="connsiteY23" fmla="*/ 279591 h 685227"/>
                <a:gd name="connsiteX24" fmla="*/ 302508 w 504180"/>
                <a:gd name="connsiteY24" fmla="*/ 275007 h 685227"/>
                <a:gd name="connsiteX25" fmla="*/ 295633 w 504180"/>
                <a:gd name="connsiteY25" fmla="*/ 224589 h 685227"/>
                <a:gd name="connsiteX26" fmla="*/ 295633 w 504180"/>
                <a:gd name="connsiteY26" fmla="*/ 98544 h 685227"/>
                <a:gd name="connsiteX27" fmla="*/ 256673 w 504180"/>
                <a:gd name="connsiteY27" fmla="*/ 126045 h 685227"/>
                <a:gd name="connsiteX28" fmla="*/ 265840 w 504180"/>
                <a:gd name="connsiteY28" fmla="*/ 176463 h 685227"/>
                <a:gd name="connsiteX29" fmla="*/ 245215 w 504180"/>
                <a:gd name="connsiteY29" fmla="*/ 254382 h 685227"/>
                <a:gd name="connsiteX30" fmla="*/ 245215 w 504180"/>
                <a:gd name="connsiteY30" fmla="*/ 318550 h 685227"/>
                <a:gd name="connsiteX31" fmla="*/ 256673 w 504180"/>
                <a:gd name="connsiteY31" fmla="*/ 332300 h 685227"/>
                <a:gd name="connsiteX32" fmla="*/ 311675 w 504180"/>
                <a:gd name="connsiteY32" fmla="*/ 332300 h 685227"/>
                <a:gd name="connsiteX33" fmla="*/ 364385 w 504180"/>
                <a:gd name="connsiteY33" fmla="*/ 327717 h 685227"/>
                <a:gd name="connsiteX34" fmla="*/ 414803 w 504180"/>
                <a:gd name="connsiteY34" fmla="*/ 318550 h 685227"/>
                <a:gd name="connsiteX35" fmla="*/ 440012 w 504180"/>
                <a:gd name="connsiteY35" fmla="*/ 334592 h 685227"/>
                <a:gd name="connsiteX36" fmla="*/ 442303 w 504180"/>
                <a:gd name="connsiteY36" fmla="*/ 375843 h 685227"/>
                <a:gd name="connsiteX37" fmla="*/ 430845 w 504180"/>
                <a:gd name="connsiteY37" fmla="*/ 403344 h 685227"/>
                <a:gd name="connsiteX38" fmla="*/ 378135 w 504180"/>
                <a:gd name="connsiteY38" fmla="*/ 456054 h 685227"/>
                <a:gd name="connsiteX39" fmla="*/ 304800 w 504180"/>
                <a:gd name="connsiteY39" fmla="*/ 515639 h 685227"/>
                <a:gd name="connsiteX40" fmla="*/ 247506 w 504180"/>
                <a:gd name="connsiteY40" fmla="*/ 584391 h 685227"/>
                <a:gd name="connsiteX41" fmla="*/ 199380 w 504180"/>
                <a:gd name="connsiteY41" fmla="*/ 618767 h 685227"/>
                <a:gd name="connsiteX42" fmla="*/ 165004 w 504180"/>
                <a:gd name="connsiteY42" fmla="*/ 621058 h 685227"/>
                <a:gd name="connsiteX43" fmla="*/ 121461 w 504180"/>
                <a:gd name="connsiteY43" fmla="*/ 593558 h 685227"/>
                <a:gd name="connsiteX44" fmla="*/ 87085 w 504180"/>
                <a:gd name="connsiteY44" fmla="*/ 533973 h 685227"/>
                <a:gd name="connsiteX45" fmla="*/ 59585 w 504180"/>
                <a:gd name="connsiteY45" fmla="*/ 492721 h 685227"/>
                <a:gd name="connsiteX46" fmla="*/ 55001 w 504180"/>
                <a:gd name="connsiteY46" fmla="*/ 437720 h 685227"/>
                <a:gd name="connsiteX47" fmla="*/ 71043 w 504180"/>
                <a:gd name="connsiteY47" fmla="*/ 419386 h 685227"/>
                <a:gd name="connsiteX48" fmla="*/ 121461 w 504180"/>
                <a:gd name="connsiteY48" fmla="*/ 355218 h 685227"/>
                <a:gd name="connsiteX49" fmla="*/ 144379 w 504180"/>
                <a:gd name="connsiteY49" fmla="*/ 270424 h 685227"/>
                <a:gd name="connsiteX50" fmla="*/ 128336 w 504180"/>
                <a:gd name="connsiteY50" fmla="*/ 199380 h 685227"/>
                <a:gd name="connsiteX51" fmla="*/ 158129 w 504180"/>
                <a:gd name="connsiteY51" fmla="*/ 142087 h 685227"/>
                <a:gd name="connsiteX52" fmla="*/ 208547 w 504180"/>
                <a:gd name="connsiteY52" fmla="*/ 137503 h 685227"/>
                <a:gd name="connsiteX53" fmla="*/ 263549 w 504180"/>
                <a:gd name="connsiteY53" fmla="*/ 126045 h 685227"/>
                <a:gd name="connsiteX54" fmla="*/ 281882 w 504180"/>
                <a:gd name="connsiteY54" fmla="*/ 167296 h 685227"/>
                <a:gd name="connsiteX55" fmla="*/ 268132 w 504180"/>
                <a:gd name="connsiteY55" fmla="*/ 213130 h 685227"/>
                <a:gd name="connsiteX56" fmla="*/ 247506 w 504180"/>
                <a:gd name="connsiteY56" fmla="*/ 284174 h 685227"/>
                <a:gd name="connsiteX57" fmla="*/ 245215 w 504180"/>
                <a:gd name="connsiteY57" fmla="*/ 311675 h 685227"/>
                <a:gd name="connsiteX58" fmla="*/ 291049 w 504180"/>
                <a:gd name="connsiteY58" fmla="*/ 272715 h 685227"/>
                <a:gd name="connsiteX59" fmla="*/ 297924 w 504180"/>
                <a:gd name="connsiteY59" fmla="*/ 222297 h 685227"/>
                <a:gd name="connsiteX60" fmla="*/ 323133 w 504180"/>
                <a:gd name="connsiteY60" fmla="*/ 148962 h 685227"/>
                <a:gd name="connsiteX61" fmla="*/ 302508 w 504180"/>
                <a:gd name="connsiteY61" fmla="*/ 84794 h 685227"/>
                <a:gd name="connsiteX62" fmla="*/ 272715 w 504180"/>
                <a:gd name="connsiteY62" fmla="*/ 43543 h 685227"/>
                <a:gd name="connsiteX63" fmla="*/ 249798 w 504180"/>
                <a:gd name="connsiteY63" fmla="*/ 13750 h 685227"/>
                <a:gd name="connsiteX64" fmla="*/ 201672 w 504180"/>
                <a:gd name="connsiteY64" fmla="*/ 0 h 68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04180" h="685227">
                  <a:moveTo>
                    <a:pt x="201672" y="0"/>
                  </a:moveTo>
                  <a:lnTo>
                    <a:pt x="137503" y="52709"/>
                  </a:lnTo>
                  <a:lnTo>
                    <a:pt x="107711" y="71043"/>
                  </a:lnTo>
                  <a:lnTo>
                    <a:pt x="77918" y="98544"/>
                  </a:lnTo>
                  <a:lnTo>
                    <a:pt x="87085" y="153546"/>
                  </a:lnTo>
                  <a:lnTo>
                    <a:pt x="98544" y="217714"/>
                  </a:lnTo>
                  <a:lnTo>
                    <a:pt x="91669" y="272715"/>
                  </a:lnTo>
                  <a:lnTo>
                    <a:pt x="77918" y="316258"/>
                  </a:lnTo>
                  <a:lnTo>
                    <a:pt x="32084" y="398761"/>
                  </a:lnTo>
                  <a:lnTo>
                    <a:pt x="11458" y="453762"/>
                  </a:lnTo>
                  <a:lnTo>
                    <a:pt x="0" y="497305"/>
                  </a:lnTo>
                  <a:lnTo>
                    <a:pt x="0" y="517930"/>
                  </a:lnTo>
                  <a:lnTo>
                    <a:pt x="16042" y="568349"/>
                  </a:lnTo>
                  <a:lnTo>
                    <a:pt x="48126" y="632517"/>
                  </a:lnTo>
                  <a:lnTo>
                    <a:pt x="96252" y="666893"/>
                  </a:lnTo>
                  <a:lnTo>
                    <a:pt x="158129" y="685227"/>
                  </a:lnTo>
                  <a:lnTo>
                    <a:pt x="213130" y="671476"/>
                  </a:lnTo>
                  <a:lnTo>
                    <a:pt x="313967" y="595849"/>
                  </a:lnTo>
                  <a:lnTo>
                    <a:pt x="435428" y="511055"/>
                  </a:lnTo>
                  <a:lnTo>
                    <a:pt x="497305" y="451470"/>
                  </a:lnTo>
                  <a:lnTo>
                    <a:pt x="504180" y="256673"/>
                  </a:lnTo>
                  <a:lnTo>
                    <a:pt x="462929" y="256673"/>
                  </a:lnTo>
                  <a:lnTo>
                    <a:pt x="419386" y="272715"/>
                  </a:lnTo>
                  <a:lnTo>
                    <a:pt x="350634" y="279591"/>
                  </a:lnTo>
                  <a:lnTo>
                    <a:pt x="302508" y="275007"/>
                  </a:lnTo>
                  <a:lnTo>
                    <a:pt x="295633" y="224589"/>
                  </a:lnTo>
                  <a:lnTo>
                    <a:pt x="295633" y="98544"/>
                  </a:lnTo>
                  <a:lnTo>
                    <a:pt x="256673" y="126045"/>
                  </a:lnTo>
                  <a:lnTo>
                    <a:pt x="265840" y="176463"/>
                  </a:lnTo>
                  <a:lnTo>
                    <a:pt x="245215" y="254382"/>
                  </a:lnTo>
                  <a:lnTo>
                    <a:pt x="245215" y="318550"/>
                  </a:lnTo>
                  <a:lnTo>
                    <a:pt x="256673" y="332300"/>
                  </a:lnTo>
                  <a:lnTo>
                    <a:pt x="311675" y="332300"/>
                  </a:lnTo>
                  <a:lnTo>
                    <a:pt x="364385" y="327717"/>
                  </a:lnTo>
                  <a:lnTo>
                    <a:pt x="414803" y="318550"/>
                  </a:lnTo>
                  <a:lnTo>
                    <a:pt x="440012" y="334592"/>
                  </a:lnTo>
                  <a:lnTo>
                    <a:pt x="442303" y="375843"/>
                  </a:lnTo>
                  <a:lnTo>
                    <a:pt x="430845" y="403344"/>
                  </a:lnTo>
                  <a:lnTo>
                    <a:pt x="378135" y="456054"/>
                  </a:lnTo>
                  <a:lnTo>
                    <a:pt x="304800" y="515639"/>
                  </a:lnTo>
                  <a:lnTo>
                    <a:pt x="247506" y="584391"/>
                  </a:lnTo>
                  <a:lnTo>
                    <a:pt x="199380" y="618767"/>
                  </a:lnTo>
                  <a:lnTo>
                    <a:pt x="165004" y="621058"/>
                  </a:lnTo>
                  <a:lnTo>
                    <a:pt x="121461" y="593558"/>
                  </a:lnTo>
                  <a:lnTo>
                    <a:pt x="87085" y="533973"/>
                  </a:lnTo>
                  <a:lnTo>
                    <a:pt x="59585" y="492721"/>
                  </a:lnTo>
                  <a:lnTo>
                    <a:pt x="55001" y="437720"/>
                  </a:lnTo>
                  <a:lnTo>
                    <a:pt x="71043" y="419386"/>
                  </a:lnTo>
                  <a:lnTo>
                    <a:pt x="121461" y="355218"/>
                  </a:lnTo>
                  <a:lnTo>
                    <a:pt x="144379" y="270424"/>
                  </a:lnTo>
                  <a:lnTo>
                    <a:pt x="128336" y="199380"/>
                  </a:lnTo>
                  <a:lnTo>
                    <a:pt x="158129" y="142087"/>
                  </a:lnTo>
                  <a:lnTo>
                    <a:pt x="208547" y="137503"/>
                  </a:lnTo>
                  <a:lnTo>
                    <a:pt x="263549" y="126045"/>
                  </a:lnTo>
                  <a:lnTo>
                    <a:pt x="281882" y="167296"/>
                  </a:lnTo>
                  <a:lnTo>
                    <a:pt x="268132" y="213130"/>
                  </a:lnTo>
                  <a:lnTo>
                    <a:pt x="247506" y="284174"/>
                  </a:lnTo>
                  <a:lnTo>
                    <a:pt x="245215" y="311675"/>
                  </a:lnTo>
                  <a:lnTo>
                    <a:pt x="291049" y="272715"/>
                  </a:lnTo>
                  <a:lnTo>
                    <a:pt x="297924" y="222297"/>
                  </a:lnTo>
                  <a:lnTo>
                    <a:pt x="323133" y="148962"/>
                  </a:lnTo>
                  <a:lnTo>
                    <a:pt x="302508" y="84794"/>
                  </a:lnTo>
                  <a:lnTo>
                    <a:pt x="272715" y="43543"/>
                  </a:lnTo>
                  <a:lnTo>
                    <a:pt x="249798" y="13750"/>
                  </a:lnTo>
                  <a:lnTo>
                    <a:pt x="201672" y="0"/>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Freeform 17"/>
            <p:cNvSpPr/>
            <p:nvPr/>
          </p:nvSpPr>
          <p:spPr bwMode="auto">
            <a:xfrm>
              <a:off x="2497985" y="2344439"/>
              <a:ext cx="236048" cy="240632"/>
            </a:xfrm>
            <a:custGeom>
              <a:avLst/>
              <a:gdLst>
                <a:gd name="connsiteX0" fmla="*/ 43543 w 236048"/>
                <a:gd name="connsiteY0" fmla="*/ 0 h 240632"/>
                <a:gd name="connsiteX1" fmla="*/ 68752 w 236048"/>
                <a:gd name="connsiteY1" fmla="*/ 38959 h 240632"/>
                <a:gd name="connsiteX2" fmla="*/ 66460 w 236048"/>
                <a:gd name="connsiteY2" fmla="*/ 91669 h 240632"/>
                <a:gd name="connsiteX3" fmla="*/ 57293 w 236048"/>
                <a:gd name="connsiteY3" fmla="*/ 135212 h 240632"/>
                <a:gd name="connsiteX4" fmla="*/ 52710 w 236048"/>
                <a:gd name="connsiteY4" fmla="*/ 167296 h 240632"/>
                <a:gd name="connsiteX5" fmla="*/ 57293 w 236048"/>
                <a:gd name="connsiteY5" fmla="*/ 187922 h 240632"/>
                <a:gd name="connsiteX6" fmla="*/ 89377 w 236048"/>
                <a:gd name="connsiteY6" fmla="*/ 192505 h 240632"/>
                <a:gd name="connsiteX7" fmla="*/ 137504 w 236048"/>
                <a:gd name="connsiteY7" fmla="*/ 183338 h 240632"/>
                <a:gd name="connsiteX8" fmla="*/ 181047 w 236048"/>
                <a:gd name="connsiteY8" fmla="*/ 169588 h 240632"/>
                <a:gd name="connsiteX9" fmla="*/ 236048 w 236048"/>
                <a:gd name="connsiteY9" fmla="*/ 162713 h 240632"/>
                <a:gd name="connsiteX10" fmla="*/ 236048 w 236048"/>
                <a:gd name="connsiteY10" fmla="*/ 203964 h 240632"/>
                <a:gd name="connsiteX11" fmla="*/ 144379 w 236048"/>
                <a:gd name="connsiteY11" fmla="*/ 210839 h 240632"/>
                <a:gd name="connsiteX12" fmla="*/ 75627 w 236048"/>
                <a:gd name="connsiteY12" fmla="*/ 224590 h 240632"/>
                <a:gd name="connsiteX13" fmla="*/ 34376 w 236048"/>
                <a:gd name="connsiteY13" fmla="*/ 240632 h 240632"/>
                <a:gd name="connsiteX14" fmla="*/ 0 w 236048"/>
                <a:gd name="connsiteY14" fmla="*/ 226881 h 240632"/>
                <a:gd name="connsiteX15" fmla="*/ 4583 w 236048"/>
                <a:gd name="connsiteY15" fmla="*/ 174172 h 240632"/>
                <a:gd name="connsiteX16" fmla="*/ 22917 w 236048"/>
                <a:gd name="connsiteY16" fmla="*/ 93961 h 240632"/>
                <a:gd name="connsiteX17" fmla="*/ 20626 w 236048"/>
                <a:gd name="connsiteY17" fmla="*/ 59585 h 240632"/>
                <a:gd name="connsiteX18" fmla="*/ 43543 w 236048"/>
                <a:gd name="connsiteY18" fmla="*/ 0 h 24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048" h="240632">
                  <a:moveTo>
                    <a:pt x="43543" y="0"/>
                  </a:moveTo>
                  <a:lnTo>
                    <a:pt x="68752" y="38959"/>
                  </a:lnTo>
                  <a:lnTo>
                    <a:pt x="66460" y="91669"/>
                  </a:lnTo>
                  <a:lnTo>
                    <a:pt x="57293" y="135212"/>
                  </a:lnTo>
                  <a:lnTo>
                    <a:pt x="52710" y="167296"/>
                  </a:lnTo>
                  <a:lnTo>
                    <a:pt x="57293" y="187922"/>
                  </a:lnTo>
                  <a:lnTo>
                    <a:pt x="89377" y="192505"/>
                  </a:lnTo>
                  <a:lnTo>
                    <a:pt x="137504" y="183338"/>
                  </a:lnTo>
                  <a:lnTo>
                    <a:pt x="181047" y="169588"/>
                  </a:lnTo>
                  <a:lnTo>
                    <a:pt x="236048" y="162713"/>
                  </a:lnTo>
                  <a:lnTo>
                    <a:pt x="236048" y="203964"/>
                  </a:lnTo>
                  <a:lnTo>
                    <a:pt x="144379" y="210839"/>
                  </a:lnTo>
                  <a:lnTo>
                    <a:pt x="75627" y="224590"/>
                  </a:lnTo>
                  <a:lnTo>
                    <a:pt x="34376" y="240632"/>
                  </a:lnTo>
                  <a:lnTo>
                    <a:pt x="0" y="226881"/>
                  </a:lnTo>
                  <a:lnTo>
                    <a:pt x="4583" y="174172"/>
                  </a:lnTo>
                  <a:lnTo>
                    <a:pt x="22917" y="93961"/>
                  </a:lnTo>
                  <a:lnTo>
                    <a:pt x="20626" y="59585"/>
                  </a:lnTo>
                  <a:lnTo>
                    <a:pt x="43543" y="0"/>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grpSp>
        <p:nvGrpSpPr>
          <p:cNvPr id="19" name="Group 18"/>
          <p:cNvGrpSpPr/>
          <p:nvPr/>
        </p:nvGrpSpPr>
        <p:grpSpPr>
          <a:xfrm>
            <a:off x="1587017" y="4981818"/>
            <a:ext cx="1450805" cy="1130285"/>
            <a:chOff x="5053690" y="1333645"/>
            <a:chExt cx="1450805" cy="1130285"/>
          </a:xfrm>
        </p:grpSpPr>
        <p:pic>
          <p:nvPicPr>
            <p:cNvPr id="20"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73582" b="58836"/>
            <a:stretch/>
          </p:blipFill>
          <p:spPr bwMode="auto">
            <a:xfrm>
              <a:off x="5053690" y="1333645"/>
              <a:ext cx="1450805" cy="113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Freeform 20"/>
            <p:cNvSpPr/>
            <p:nvPr/>
          </p:nvSpPr>
          <p:spPr bwMode="auto">
            <a:xfrm>
              <a:off x="5344160" y="2123440"/>
              <a:ext cx="228600" cy="157480"/>
            </a:xfrm>
            <a:custGeom>
              <a:avLst/>
              <a:gdLst>
                <a:gd name="connsiteX0" fmla="*/ 0 w 228600"/>
                <a:gd name="connsiteY0" fmla="*/ 0 h 157480"/>
                <a:gd name="connsiteX1" fmla="*/ 0 w 228600"/>
                <a:gd name="connsiteY1" fmla="*/ 132080 h 157480"/>
                <a:gd name="connsiteX2" fmla="*/ 116840 w 228600"/>
                <a:gd name="connsiteY2" fmla="*/ 132080 h 157480"/>
                <a:gd name="connsiteX3" fmla="*/ 116840 w 228600"/>
                <a:gd name="connsiteY3" fmla="*/ 45720 h 157480"/>
                <a:gd name="connsiteX4" fmla="*/ 228600 w 228600"/>
                <a:gd name="connsiteY4" fmla="*/ 45720 h 157480"/>
                <a:gd name="connsiteX5" fmla="*/ 228600 w 228600"/>
                <a:gd name="connsiteY5" fmla="*/ 157480 h 157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 h="157480">
                  <a:moveTo>
                    <a:pt x="0" y="0"/>
                  </a:moveTo>
                  <a:lnTo>
                    <a:pt x="0" y="132080"/>
                  </a:lnTo>
                  <a:lnTo>
                    <a:pt x="116840" y="132080"/>
                  </a:lnTo>
                  <a:lnTo>
                    <a:pt x="116840" y="45720"/>
                  </a:lnTo>
                  <a:lnTo>
                    <a:pt x="228600" y="45720"/>
                  </a:lnTo>
                  <a:lnTo>
                    <a:pt x="228600" y="157480"/>
                  </a:lnTo>
                </a:path>
              </a:pathLst>
            </a:custGeom>
            <a:noFill/>
            <a:ln w="57150"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2" name="Rectangle 21"/>
            <p:cNvSpPr/>
            <p:nvPr/>
          </p:nvSpPr>
          <p:spPr bwMode="auto">
            <a:xfrm>
              <a:off x="5344160" y="1422400"/>
              <a:ext cx="264160" cy="147320"/>
            </a:xfrm>
            <a:prstGeom prst="rect">
              <a:avLst/>
            </a:prstGeom>
            <a:solidFill>
              <a:srgbClr val="FF000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3" name="Rectangle 22"/>
            <p:cNvSpPr/>
            <p:nvPr/>
          </p:nvSpPr>
          <p:spPr bwMode="auto">
            <a:xfrm>
              <a:off x="5344160" y="1635760"/>
              <a:ext cx="264160" cy="147320"/>
            </a:xfrm>
            <a:prstGeom prst="rect">
              <a:avLst/>
            </a:pr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Rectangle 23"/>
            <p:cNvSpPr/>
            <p:nvPr/>
          </p:nvSpPr>
          <p:spPr bwMode="auto">
            <a:xfrm>
              <a:off x="5344160" y="1849120"/>
              <a:ext cx="264160" cy="147320"/>
            </a:xfrm>
            <a:prstGeom prst="rect">
              <a:avLst/>
            </a:prstGeom>
            <a:solidFill>
              <a:srgbClr val="00B0F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234036426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Drainage and Spillage</a:t>
            </a:r>
            <a:endParaRPr lang="en-US" b="1" dirty="0"/>
          </a:p>
        </p:txBody>
      </p:sp>
      <p:grpSp>
        <p:nvGrpSpPr>
          <p:cNvPr id="3075" name="Group 3074"/>
          <p:cNvGrpSpPr/>
          <p:nvPr/>
        </p:nvGrpSpPr>
        <p:grpSpPr>
          <a:xfrm>
            <a:off x="970961" y="1209750"/>
            <a:ext cx="3450210" cy="4137444"/>
            <a:chOff x="970961" y="1209750"/>
            <a:chExt cx="3450210" cy="4137444"/>
          </a:xfrm>
        </p:grpSpPr>
        <p:pic>
          <p:nvPicPr>
            <p:cNvPr id="307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419" r="31887"/>
            <a:stretch/>
          </p:blipFill>
          <p:spPr bwMode="auto">
            <a:xfrm>
              <a:off x="970961" y="1209750"/>
              <a:ext cx="3450210" cy="4137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970961" y="4242062"/>
              <a:ext cx="697583" cy="110513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eform 2"/>
            <p:cNvSpPr/>
            <p:nvPr/>
          </p:nvSpPr>
          <p:spPr bwMode="auto">
            <a:xfrm>
              <a:off x="1076960" y="1468120"/>
              <a:ext cx="1701800" cy="2631440"/>
            </a:xfrm>
            <a:custGeom>
              <a:avLst/>
              <a:gdLst>
                <a:gd name="connsiteX0" fmla="*/ 1356360 w 1701800"/>
                <a:gd name="connsiteY0" fmla="*/ 0 h 2631440"/>
                <a:gd name="connsiteX1" fmla="*/ 340360 w 1701800"/>
                <a:gd name="connsiteY1" fmla="*/ 10160 h 2631440"/>
                <a:gd name="connsiteX2" fmla="*/ 350520 w 1701800"/>
                <a:gd name="connsiteY2" fmla="*/ 660400 h 2631440"/>
                <a:gd name="connsiteX3" fmla="*/ 0 w 1701800"/>
                <a:gd name="connsiteY3" fmla="*/ 665480 h 2631440"/>
                <a:gd name="connsiteX4" fmla="*/ 0 w 1701800"/>
                <a:gd name="connsiteY4" fmla="*/ 1148080 h 2631440"/>
                <a:gd name="connsiteX5" fmla="*/ 167640 w 1701800"/>
                <a:gd name="connsiteY5" fmla="*/ 1148080 h 2631440"/>
                <a:gd name="connsiteX6" fmla="*/ 167640 w 1701800"/>
                <a:gd name="connsiteY6" fmla="*/ 2280920 h 2631440"/>
                <a:gd name="connsiteX7" fmla="*/ 675640 w 1701800"/>
                <a:gd name="connsiteY7" fmla="*/ 2280920 h 2631440"/>
                <a:gd name="connsiteX8" fmla="*/ 675640 w 1701800"/>
                <a:gd name="connsiteY8" fmla="*/ 2631440 h 2631440"/>
                <a:gd name="connsiteX9" fmla="*/ 1021080 w 1701800"/>
                <a:gd name="connsiteY9" fmla="*/ 2631440 h 2631440"/>
                <a:gd name="connsiteX10" fmla="*/ 1021080 w 1701800"/>
                <a:gd name="connsiteY10" fmla="*/ 2453640 h 2631440"/>
                <a:gd name="connsiteX11" fmla="*/ 1371600 w 1701800"/>
                <a:gd name="connsiteY11" fmla="*/ 2453640 h 2631440"/>
                <a:gd name="connsiteX12" fmla="*/ 1371600 w 1701800"/>
                <a:gd name="connsiteY12" fmla="*/ 1778000 h 2631440"/>
                <a:gd name="connsiteX13" fmla="*/ 1701800 w 1701800"/>
                <a:gd name="connsiteY13" fmla="*/ 1778000 h 2631440"/>
                <a:gd name="connsiteX14" fmla="*/ 1701800 w 1701800"/>
                <a:gd name="connsiteY14" fmla="*/ 502920 h 2631440"/>
                <a:gd name="connsiteX15" fmla="*/ 1356360 w 1701800"/>
                <a:gd name="connsiteY15" fmla="*/ 502920 h 2631440"/>
                <a:gd name="connsiteX16" fmla="*/ 1356360 w 1701800"/>
                <a:gd name="connsiteY16" fmla="*/ 0 h 263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01800" h="2631440">
                  <a:moveTo>
                    <a:pt x="1356360" y="0"/>
                  </a:moveTo>
                  <a:lnTo>
                    <a:pt x="340360" y="10160"/>
                  </a:lnTo>
                  <a:lnTo>
                    <a:pt x="350520" y="660400"/>
                  </a:lnTo>
                  <a:lnTo>
                    <a:pt x="0" y="665480"/>
                  </a:lnTo>
                  <a:lnTo>
                    <a:pt x="0" y="1148080"/>
                  </a:lnTo>
                  <a:lnTo>
                    <a:pt x="167640" y="1148080"/>
                  </a:lnTo>
                  <a:lnTo>
                    <a:pt x="167640" y="2280920"/>
                  </a:lnTo>
                  <a:lnTo>
                    <a:pt x="675640" y="2280920"/>
                  </a:lnTo>
                  <a:lnTo>
                    <a:pt x="675640" y="2631440"/>
                  </a:lnTo>
                  <a:lnTo>
                    <a:pt x="1021080" y="2631440"/>
                  </a:lnTo>
                  <a:lnTo>
                    <a:pt x="1021080" y="2453640"/>
                  </a:lnTo>
                  <a:lnTo>
                    <a:pt x="1371600" y="2453640"/>
                  </a:lnTo>
                  <a:lnTo>
                    <a:pt x="1371600" y="1778000"/>
                  </a:lnTo>
                  <a:lnTo>
                    <a:pt x="1701800" y="1778000"/>
                  </a:lnTo>
                  <a:lnTo>
                    <a:pt x="1701800" y="502920"/>
                  </a:lnTo>
                  <a:lnTo>
                    <a:pt x="1356360" y="502920"/>
                  </a:lnTo>
                  <a:lnTo>
                    <a:pt x="1356360" y="0"/>
                  </a:lnTo>
                  <a:close/>
                </a:path>
              </a:pathLst>
            </a:custGeom>
            <a:noFill/>
            <a:ln w="57150"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 name="Freeform 5"/>
            <p:cNvSpPr/>
            <p:nvPr/>
          </p:nvSpPr>
          <p:spPr bwMode="auto">
            <a:xfrm>
              <a:off x="2372360" y="1701800"/>
              <a:ext cx="1945640" cy="3398520"/>
            </a:xfrm>
            <a:custGeom>
              <a:avLst/>
              <a:gdLst>
                <a:gd name="connsiteX0" fmla="*/ 1590040 w 1945640"/>
                <a:gd name="connsiteY0" fmla="*/ 1188720 h 3398520"/>
                <a:gd name="connsiteX1" fmla="*/ 1102360 w 1945640"/>
                <a:gd name="connsiteY1" fmla="*/ 1188720 h 3398520"/>
                <a:gd name="connsiteX2" fmla="*/ 1102360 w 1945640"/>
                <a:gd name="connsiteY2" fmla="*/ 1640840 h 3398520"/>
                <a:gd name="connsiteX3" fmla="*/ 706120 w 1945640"/>
                <a:gd name="connsiteY3" fmla="*/ 1640840 h 3398520"/>
                <a:gd name="connsiteX4" fmla="*/ 706120 w 1945640"/>
                <a:gd name="connsiteY4" fmla="*/ 1920240 h 3398520"/>
                <a:gd name="connsiteX5" fmla="*/ 944880 w 1945640"/>
                <a:gd name="connsiteY5" fmla="*/ 1920240 h 3398520"/>
                <a:gd name="connsiteX6" fmla="*/ 944880 w 1945640"/>
                <a:gd name="connsiteY6" fmla="*/ 2148840 h 3398520"/>
                <a:gd name="connsiteX7" fmla="*/ 706120 w 1945640"/>
                <a:gd name="connsiteY7" fmla="*/ 2148840 h 3398520"/>
                <a:gd name="connsiteX8" fmla="*/ 706120 w 1945640"/>
                <a:gd name="connsiteY8" fmla="*/ 2397760 h 3398520"/>
                <a:gd name="connsiteX9" fmla="*/ 487680 w 1945640"/>
                <a:gd name="connsiteY9" fmla="*/ 2397760 h 3398520"/>
                <a:gd name="connsiteX10" fmla="*/ 487680 w 1945640"/>
                <a:gd name="connsiteY10" fmla="*/ 2611120 h 3398520"/>
                <a:gd name="connsiteX11" fmla="*/ 0 w 1945640"/>
                <a:gd name="connsiteY11" fmla="*/ 2611120 h 3398520"/>
                <a:gd name="connsiteX12" fmla="*/ 0 w 1945640"/>
                <a:gd name="connsiteY12" fmla="*/ 3235960 h 3398520"/>
                <a:gd name="connsiteX13" fmla="*/ 690880 w 1945640"/>
                <a:gd name="connsiteY13" fmla="*/ 3235960 h 3398520"/>
                <a:gd name="connsiteX14" fmla="*/ 690880 w 1945640"/>
                <a:gd name="connsiteY14" fmla="*/ 3398520 h 3398520"/>
                <a:gd name="connsiteX15" fmla="*/ 1544320 w 1945640"/>
                <a:gd name="connsiteY15" fmla="*/ 3398520 h 3398520"/>
                <a:gd name="connsiteX16" fmla="*/ 1544320 w 1945640"/>
                <a:gd name="connsiteY16" fmla="*/ 3175000 h 3398520"/>
                <a:gd name="connsiteX17" fmla="*/ 1945640 w 1945640"/>
                <a:gd name="connsiteY17" fmla="*/ 3175000 h 3398520"/>
                <a:gd name="connsiteX18" fmla="*/ 1945640 w 1945640"/>
                <a:gd name="connsiteY18" fmla="*/ 2509520 h 3398520"/>
                <a:gd name="connsiteX19" fmla="*/ 1711960 w 1945640"/>
                <a:gd name="connsiteY19" fmla="*/ 2509520 h 3398520"/>
                <a:gd name="connsiteX20" fmla="*/ 1711960 w 1945640"/>
                <a:gd name="connsiteY20" fmla="*/ 2265680 h 3398520"/>
                <a:gd name="connsiteX21" fmla="*/ 1874520 w 1945640"/>
                <a:gd name="connsiteY21" fmla="*/ 2265680 h 3398520"/>
                <a:gd name="connsiteX22" fmla="*/ 1874520 w 1945640"/>
                <a:gd name="connsiteY22" fmla="*/ 1640840 h 3398520"/>
                <a:gd name="connsiteX23" fmla="*/ 1605280 w 1945640"/>
                <a:gd name="connsiteY23" fmla="*/ 1640840 h 3398520"/>
                <a:gd name="connsiteX24" fmla="*/ 1605280 w 1945640"/>
                <a:gd name="connsiteY24" fmla="*/ 0 h 3398520"/>
                <a:gd name="connsiteX25" fmla="*/ 1071880 w 1945640"/>
                <a:gd name="connsiteY25" fmla="*/ 0 h 3398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45640" h="3398520">
                  <a:moveTo>
                    <a:pt x="1590040" y="1188720"/>
                  </a:moveTo>
                  <a:lnTo>
                    <a:pt x="1102360" y="1188720"/>
                  </a:lnTo>
                  <a:lnTo>
                    <a:pt x="1102360" y="1640840"/>
                  </a:lnTo>
                  <a:lnTo>
                    <a:pt x="706120" y="1640840"/>
                  </a:lnTo>
                  <a:lnTo>
                    <a:pt x="706120" y="1920240"/>
                  </a:lnTo>
                  <a:lnTo>
                    <a:pt x="944880" y="1920240"/>
                  </a:lnTo>
                  <a:lnTo>
                    <a:pt x="944880" y="2148840"/>
                  </a:lnTo>
                  <a:lnTo>
                    <a:pt x="706120" y="2148840"/>
                  </a:lnTo>
                  <a:lnTo>
                    <a:pt x="706120" y="2397760"/>
                  </a:lnTo>
                  <a:lnTo>
                    <a:pt x="487680" y="2397760"/>
                  </a:lnTo>
                  <a:lnTo>
                    <a:pt x="487680" y="2611120"/>
                  </a:lnTo>
                  <a:lnTo>
                    <a:pt x="0" y="2611120"/>
                  </a:lnTo>
                  <a:lnTo>
                    <a:pt x="0" y="3235960"/>
                  </a:lnTo>
                  <a:lnTo>
                    <a:pt x="690880" y="3235960"/>
                  </a:lnTo>
                  <a:lnTo>
                    <a:pt x="690880" y="3398520"/>
                  </a:lnTo>
                  <a:lnTo>
                    <a:pt x="1544320" y="3398520"/>
                  </a:lnTo>
                  <a:lnTo>
                    <a:pt x="1544320" y="3175000"/>
                  </a:lnTo>
                  <a:lnTo>
                    <a:pt x="1945640" y="3175000"/>
                  </a:lnTo>
                  <a:lnTo>
                    <a:pt x="1945640" y="2509520"/>
                  </a:lnTo>
                  <a:lnTo>
                    <a:pt x="1711960" y="2509520"/>
                  </a:lnTo>
                  <a:lnTo>
                    <a:pt x="1711960" y="2265680"/>
                  </a:lnTo>
                  <a:lnTo>
                    <a:pt x="1874520" y="2265680"/>
                  </a:lnTo>
                  <a:lnTo>
                    <a:pt x="1874520" y="1640840"/>
                  </a:lnTo>
                  <a:lnTo>
                    <a:pt x="1605280" y="1640840"/>
                  </a:lnTo>
                  <a:lnTo>
                    <a:pt x="1605280" y="0"/>
                  </a:lnTo>
                  <a:lnTo>
                    <a:pt x="1071880" y="0"/>
                  </a:lnTo>
                </a:path>
              </a:pathLst>
            </a:custGeom>
            <a:noFill/>
            <a:ln w="57150"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Freeform 6"/>
            <p:cNvSpPr/>
            <p:nvPr/>
          </p:nvSpPr>
          <p:spPr bwMode="auto">
            <a:xfrm>
              <a:off x="2809240" y="3180080"/>
              <a:ext cx="279400" cy="162560"/>
            </a:xfrm>
            <a:custGeom>
              <a:avLst/>
              <a:gdLst>
                <a:gd name="connsiteX0" fmla="*/ 0 w 279400"/>
                <a:gd name="connsiteY0" fmla="*/ 0 h 162560"/>
                <a:gd name="connsiteX1" fmla="*/ 279400 w 279400"/>
                <a:gd name="connsiteY1" fmla="*/ 0 h 162560"/>
                <a:gd name="connsiteX2" fmla="*/ 279400 w 279400"/>
                <a:gd name="connsiteY2" fmla="*/ 162560 h 162560"/>
              </a:gdLst>
              <a:ahLst/>
              <a:cxnLst>
                <a:cxn ang="0">
                  <a:pos x="connsiteX0" y="connsiteY0"/>
                </a:cxn>
                <a:cxn ang="0">
                  <a:pos x="connsiteX1" y="connsiteY1"/>
                </a:cxn>
                <a:cxn ang="0">
                  <a:pos x="connsiteX2" y="connsiteY2"/>
                </a:cxn>
              </a:cxnLst>
              <a:rect l="l" t="t" r="r" b="b"/>
              <a:pathLst>
                <a:path w="279400" h="162560">
                  <a:moveTo>
                    <a:pt x="0" y="0"/>
                  </a:moveTo>
                  <a:lnTo>
                    <a:pt x="279400" y="0"/>
                  </a:lnTo>
                  <a:lnTo>
                    <a:pt x="279400" y="162560"/>
                  </a:lnTo>
                </a:path>
              </a:pathLst>
            </a:custGeom>
            <a:noFill/>
            <a:ln w="57150"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8" name="Freeform 7"/>
            <p:cNvSpPr/>
            <p:nvPr/>
          </p:nvSpPr>
          <p:spPr bwMode="auto">
            <a:xfrm>
              <a:off x="1813560" y="4114800"/>
              <a:ext cx="553720" cy="680720"/>
            </a:xfrm>
            <a:custGeom>
              <a:avLst/>
              <a:gdLst>
                <a:gd name="connsiteX0" fmla="*/ 0 w 553720"/>
                <a:gd name="connsiteY0" fmla="*/ 0 h 680720"/>
                <a:gd name="connsiteX1" fmla="*/ 0 w 553720"/>
                <a:gd name="connsiteY1" fmla="*/ 680720 h 680720"/>
                <a:gd name="connsiteX2" fmla="*/ 553720 w 553720"/>
                <a:gd name="connsiteY2" fmla="*/ 680720 h 680720"/>
              </a:gdLst>
              <a:ahLst/>
              <a:cxnLst>
                <a:cxn ang="0">
                  <a:pos x="connsiteX0" y="connsiteY0"/>
                </a:cxn>
                <a:cxn ang="0">
                  <a:pos x="connsiteX1" y="connsiteY1"/>
                </a:cxn>
                <a:cxn ang="0">
                  <a:pos x="connsiteX2" y="connsiteY2"/>
                </a:cxn>
              </a:cxnLst>
              <a:rect l="l" t="t" r="r" b="b"/>
              <a:pathLst>
                <a:path w="553720" h="680720">
                  <a:moveTo>
                    <a:pt x="0" y="0"/>
                  </a:moveTo>
                  <a:lnTo>
                    <a:pt x="0" y="680720"/>
                  </a:lnTo>
                  <a:lnTo>
                    <a:pt x="553720" y="680720"/>
                  </a:lnTo>
                </a:path>
              </a:pathLst>
            </a:custGeom>
            <a:noFill/>
            <a:ln w="57150"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Freeform 8"/>
            <p:cNvSpPr/>
            <p:nvPr/>
          </p:nvSpPr>
          <p:spPr bwMode="auto">
            <a:xfrm>
              <a:off x="2438400" y="1305560"/>
              <a:ext cx="1005840" cy="396240"/>
            </a:xfrm>
            <a:custGeom>
              <a:avLst/>
              <a:gdLst>
                <a:gd name="connsiteX0" fmla="*/ 1005840 w 1005840"/>
                <a:gd name="connsiteY0" fmla="*/ 396240 h 396240"/>
                <a:gd name="connsiteX1" fmla="*/ 1005840 w 1005840"/>
                <a:gd name="connsiteY1" fmla="*/ 0 h 396240"/>
                <a:gd name="connsiteX2" fmla="*/ 396240 w 1005840"/>
                <a:gd name="connsiteY2" fmla="*/ 0 h 396240"/>
                <a:gd name="connsiteX3" fmla="*/ 396240 w 1005840"/>
                <a:gd name="connsiteY3" fmla="*/ 193040 h 396240"/>
                <a:gd name="connsiteX4" fmla="*/ 0 w 1005840"/>
                <a:gd name="connsiteY4" fmla="*/ 193040 h 396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40" h="396240">
                  <a:moveTo>
                    <a:pt x="1005840" y="396240"/>
                  </a:moveTo>
                  <a:lnTo>
                    <a:pt x="1005840" y="0"/>
                  </a:lnTo>
                  <a:lnTo>
                    <a:pt x="396240" y="0"/>
                  </a:lnTo>
                  <a:lnTo>
                    <a:pt x="396240" y="193040"/>
                  </a:lnTo>
                  <a:lnTo>
                    <a:pt x="0" y="193040"/>
                  </a:lnTo>
                </a:path>
              </a:pathLst>
            </a:custGeom>
            <a:noFill/>
            <a:ln w="57150"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Freeform 11"/>
            <p:cNvSpPr/>
            <p:nvPr/>
          </p:nvSpPr>
          <p:spPr bwMode="auto">
            <a:xfrm>
              <a:off x="2316764" y="2381107"/>
              <a:ext cx="392040" cy="496355"/>
            </a:xfrm>
            <a:custGeom>
              <a:avLst/>
              <a:gdLst>
                <a:gd name="connsiteX0" fmla="*/ 101010 w 392040"/>
                <a:gd name="connsiteY0" fmla="*/ 13750 h 496355"/>
                <a:gd name="connsiteX1" fmla="*/ 68926 w 392040"/>
                <a:gd name="connsiteY1" fmla="*/ 91669 h 496355"/>
                <a:gd name="connsiteX2" fmla="*/ 80385 w 392040"/>
                <a:gd name="connsiteY2" fmla="*/ 155837 h 496355"/>
                <a:gd name="connsiteX3" fmla="*/ 68926 w 392040"/>
                <a:gd name="connsiteY3" fmla="*/ 206255 h 496355"/>
                <a:gd name="connsiteX4" fmla="*/ 39134 w 392040"/>
                <a:gd name="connsiteY4" fmla="*/ 247507 h 496355"/>
                <a:gd name="connsiteX5" fmla="*/ 18508 w 392040"/>
                <a:gd name="connsiteY5" fmla="*/ 284174 h 496355"/>
                <a:gd name="connsiteX6" fmla="*/ 174 w 392040"/>
                <a:gd name="connsiteY6" fmla="*/ 323134 h 496355"/>
                <a:gd name="connsiteX7" fmla="*/ 11633 w 392040"/>
                <a:gd name="connsiteY7" fmla="*/ 401052 h 496355"/>
                <a:gd name="connsiteX8" fmla="*/ 48301 w 392040"/>
                <a:gd name="connsiteY8" fmla="*/ 453762 h 496355"/>
                <a:gd name="connsiteX9" fmla="*/ 98719 w 392040"/>
                <a:gd name="connsiteY9" fmla="*/ 492722 h 496355"/>
                <a:gd name="connsiteX10" fmla="*/ 158304 w 392040"/>
                <a:gd name="connsiteY10" fmla="*/ 485846 h 496355"/>
                <a:gd name="connsiteX11" fmla="*/ 240806 w 392040"/>
                <a:gd name="connsiteY11" fmla="*/ 414803 h 496355"/>
                <a:gd name="connsiteX12" fmla="*/ 380601 w 392040"/>
                <a:gd name="connsiteY12" fmla="*/ 272716 h 496355"/>
                <a:gd name="connsiteX13" fmla="*/ 382893 w 392040"/>
                <a:gd name="connsiteY13" fmla="*/ 233756 h 496355"/>
                <a:gd name="connsiteX14" fmla="*/ 373726 w 392040"/>
                <a:gd name="connsiteY14" fmla="*/ 201672 h 496355"/>
                <a:gd name="connsiteX15" fmla="*/ 350809 w 392040"/>
                <a:gd name="connsiteY15" fmla="*/ 194797 h 496355"/>
                <a:gd name="connsiteX16" fmla="*/ 286641 w 392040"/>
                <a:gd name="connsiteY16" fmla="*/ 199380 h 496355"/>
                <a:gd name="connsiteX17" fmla="*/ 222472 w 392040"/>
                <a:gd name="connsiteY17" fmla="*/ 208547 h 496355"/>
                <a:gd name="connsiteX18" fmla="*/ 174346 w 392040"/>
                <a:gd name="connsiteY18" fmla="*/ 187922 h 496355"/>
                <a:gd name="connsiteX19" fmla="*/ 172054 w 392040"/>
                <a:gd name="connsiteY19" fmla="*/ 176463 h 496355"/>
                <a:gd name="connsiteX20" fmla="*/ 183513 w 392040"/>
                <a:gd name="connsiteY20" fmla="*/ 135212 h 496355"/>
                <a:gd name="connsiteX21" fmla="*/ 197263 w 392040"/>
                <a:gd name="connsiteY21" fmla="*/ 75627 h 496355"/>
                <a:gd name="connsiteX22" fmla="*/ 197263 w 392040"/>
                <a:gd name="connsiteY22" fmla="*/ 27501 h 496355"/>
                <a:gd name="connsiteX23" fmla="*/ 190388 w 392040"/>
                <a:gd name="connsiteY23" fmla="*/ 0 h 496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2040" h="496355">
                  <a:moveTo>
                    <a:pt x="101010" y="13750"/>
                  </a:moveTo>
                  <a:cubicBezTo>
                    <a:pt x="86686" y="40869"/>
                    <a:pt x="72363" y="67988"/>
                    <a:pt x="68926" y="91669"/>
                  </a:cubicBezTo>
                  <a:cubicBezTo>
                    <a:pt x="65489" y="115350"/>
                    <a:pt x="80385" y="136739"/>
                    <a:pt x="80385" y="155837"/>
                  </a:cubicBezTo>
                  <a:cubicBezTo>
                    <a:pt x="80385" y="174935"/>
                    <a:pt x="75801" y="190977"/>
                    <a:pt x="68926" y="206255"/>
                  </a:cubicBezTo>
                  <a:cubicBezTo>
                    <a:pt x="62051" y="221533"/>
                    <a:pt x="47537" y="234521"/>
                    <a:pt x="39134" y="247507"/>
                  </a:cubicBezTo>
                  <a:cubicBezTo>
                    <a:pt x="30731" y="260493"/>
                    <a:pt x="25001" y="271570"/>
                    <a:pt x="18508" y="284174"/>
                  </a:cubicBezTo>
                  <a:cubicBezTo>
                    <a:pt x="12015" y="296779"/>
                    <a:pt x="1320" y="303654"/>
                    <a:pt x="174" y="323134"/>
                  </a:cubicBezTo>
                  <a:cubicBezTo>
                    <a:pt x="-972" y="342614"/>
                    <a:pt x="3612" y="379281"/>
                    <a:pt x="11633" y="401052"/>
                  </a:cubicBezTo>
                  <a:cubicBezTo>
                    <a:pt x="19654" y="422823"/>
                    <a:pt x="33787" y="438484"/>
                    <a:pt x="48301" y="453762"/>
                  </a:cubicBezTo>
                  <a:cubicBezTo>
                    <a:pt x="62815" y="469040"/>
                    <a:pt x="80385" y="487375"/>
                    <a:pt x="98719" y="492722"/>
                  </a:cubicBezTo>
                  <a:cubicBezTo>
                    <a:pt x="117053" y="498069"/>
                    <a:pt x="134623" y="498832"/>
                    <a:pt x="158304" y="485846"/>
                  </a:cubicBezTo>
                  <a:cubicBezTo>
                    <a:pt x="181985" y="472860"/>
                    <a:pt x="203757" y="450325"/>
                    <a:pt x="240806" y="414803"/>
                  </a:cubicBezTo>
                  <a:cubicBezTo>
                    <a:pt x="277855" y="379281"/>
                    <a:pt x="356920" y="302891"/>
                    <a:pt x="380601" y="272716"/>
                  </a:cubicBezTo>
                  <a:cubicBezTo>
                    <a:pt x="404282" y="242542"/>
                    <a:pt x="384039" y="245597"/>
                    <a:pt x="382893" y="233756"/>
                  </a:cubicBezTo>
                  <a:cubicBezTo>
                    <a:pt x="381747" y="221915"/>
                    <a:pt x="379073" y="208165"/>
                    <a:pt x="373726" y="201672"/>
                  </a:cubicBezTo>
                  <a:cubicBezTo>
                    <a:pt x="368379" y="195179"/>
                    <a:pt x="365323" y="195179"/>
                    <a:pt x="350809" y="194797"/>
                  </a:cubicBezTo>
                  <a:cubicBezTo>
                    <a:pt x="336295" y="194415"/>
                    <a:pt x="308031" y="197088"/>
                    <a:pt x="286641" y="199380"/>
                  </a:cubicBezTo>
                  <a:cubicBezTo>
                    <a:pt x="265252" y="201672"/>
                    <a:pt x="241188" y="210457"/>
                    <a:pt x="222472" y="208547"/>
                  </a:cubicBezTo>
                  <a:cubicBezTo>
                    <a:pt x="203756" y="206637"/>
                    <a:pt x="182749" y="193269"/>
                    <a:pt x="174346" y="187922"/>
                  </a:cubicBezTo>
                  <a:cubicBezTo>
                    <a:pt x="165943" y="182575"/>
                    <a:pt x="170526" y="185248"/>
                    <a:pt x="172054" y="176463"/>
                  </a:cubicBezTo>
                  <a:cubicBezTo>
                    <a:pt x="173582" y="167678"/>
                    <a:pt x="179312" y="152018"/>
                    <a:pt x="183513" y="135212"/>
                  </a:cubicBezTo>
                  <a:cubicBezTo>
                    <a:pt x="187714" y="118406"/>
                    <a:pt x="194971" y="93579"/>
                    <a:pt x="197263" y="75627"/>
                  </a:cubicBezTo>
                  <a:cubicBezTo>
                    <a:pt x="199555" y="57675"/>
                    <a:pt x="198409" y="40105"/>
                    <a:pt x="197263" y="27501"/>
                  </a:cubicBezTo>
                  <a:cubicBezTo>
                    <a:pt x="196117" y="14897"/>
                    <a:pt x="193252" y="7448"/>
                    <a:pt x="190388" y="0"/>
                  </a:cubicBezTo>
                </a:path>
              </a:pathLst>
            </a:custGeom>
            <a:solidFill>
              <a:srgbClr val="FF000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3" name="Freeform 12"/>
            <p:cNvSpPr/>
            <p:nvPr/>
          </p:nvSpPr>
          <p:spPr bwMode="auto">
            <a:xfrm>
              <a:off x="3176105" y="2768579"/>
              <a:ext cx="133152" cy="266146"/>
            </a:xfrm>
            <a:custGeom>
              <a:avLst/>
              <a:gdLst>
                <a:gd name="connsiteX0" fmla="*/ 52942 w 133152"/>
                <a:gd name="connsiteY0" fmla="*/ 2122 h 266146"/>
                <a:gd name="connsiteX1" fmla="*/ 2524 w 133152"/>
                <a:gd name="connsiteY1" fmla="*/ 100666 h 266146"/>
                <a:gd name="connsiteX2" fmla="*/ 9399 w 133152"/>
                <a:gd name="connsiteY2" fmla="*/ 196919 h 266146"/>
                <a:gd name="connsiteX3" fmla="*/ 25441 w 133152"/>
                <a:gd name="connsiteY3" fmla="*/ 245045 h 266146"/>
                <a:gd name="connsiteX4" fmla="*/ 62109 w 133152"/>
                <a:gd name="connsiteY4" fmla="*/ 265671 h 266146"/>
                <a:gd name="connsiteX5" fmla="*/ 89609 w 133152"/>
                <a:gd name="connsiteY5" fmla="*/ 226711 h 266146"/>
                <a:gd name="connsiteX6" fmla="*/ 121693 w 133152"/>
                <a:gd name="connsiteY6" fmla="*/ 135042 h 266146"/>
                <a:gd name="connsiteX7" fmla="*/ 133152 w 133152"/>
                <a:gd name="connsiteY7" fmla="*/ 57123 h 266146"/>
                <a:gd name="connsiteX8" fmla="*/ 121693 w 133152"/>
                <a:gd name="connsiteY8" fmla="*/ 34206 h 266146"/>
                <a:gd name="connsiteX9" fmla="*/ 52942 w 133152"/>
                <a:gd name="connsiteY9" fmla="*/ 2122 h 266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152" h="266146">
                  <a:moveTo>
                    <a:pt x="52942" y="2122"/>
                  </a:moveTo>
                  <a:cubicBezTo>
                    <a:pt x="33080" y="13199"/>
                    <a:pt x="9781" y="68200"/>
                    <a:pt x="2524" y="100666"/>
                  </a:cubicBezTo>
                  <a:cubicBezTo>
                    <a:pt x="-4733" y="133132"/>
                    <a:pt x="5579" y="172856"/>
                    <a:pt x="9399" y="196919"/>
                  </a:cubicBezTo>
                  <a:cubicBezTo>
                    <a:pt x="13218" y="220982"/>
                    <a:pt x="16656" y="233586"/>
                    <a:pt x="25441" y="245045"/>
                  </a:cubicBezTo>
                  <a:cubicBezTo>
                    <a:pt x="34226" y="256504"/>
                    <a:pt x="51414" y="268727"/>
                    <a:pt x="62109" y="265671"/>
                  </a:cubicBezTo>
                  <a:cubicBezTo>
                    <a:pt x="72804" y="262615"/>
                    <a:pt x="79678" y="248482"/>
                    <a:pt x="89609" y="226711"/>
                  </a:cubicBezTo>
                  <a:cubicBezTo>
                    <a:pt x="99540" y="204940"/>
                    <a:pt x="114436" y="163307"/>
                    <a:pt x="121693" y="135042"/>
                  </a:cubicBezTo>
                  <a:cubicBezTo>
                    <a:pt x="128950" y="106777"/>
                    <a:pt x="133152" y="73929"/>
                    <a:pt x="133152" y="57123"/>
                  </a:cubicBezTo>
                  <a:cubicBezTo>
                    <a:pt x="133152" y="40317"/>
                    <a:pt x="131242" y="41845"/>
                    <a:pt x="121693" y="34206"/>
                  </a:cubicBezTo>
                  <a:cubicBezTo>
                    <a:pt x="112144" y="26567"/>
                    <a:pt x="72804" y="-8955"/>
                    <a:pt x="52942" y="2122"/>
                  </a:cubicBezTo>
                  <a:close/>
                </a:path>
              </a:pathLst>
            </a:custGeom>
            <a:solidFill>
              <a:srgbClr val="FF000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Freeform 13"/>
            <p:cNvSpPr/>
            <p:nvPr/>
          </p:nvSpPr>
          <p:spPr bwMode="auto">
            <a:xfrm>
              <a:off x="2255062" y="2255062"/>
              <a:ext cx="504180" cy="685227"/>
            </a:xfrm>
            <a:custGeom>
              <a:avLst/>
              <a:gdLst>
                <a:gd name="connsiteX0" fmla="*/ 201672 w 504180"/>
                <a:gd name="connsiteY0" fmla="*/ 0 h 685227"/>
                <a:gd name="connsiteX1" fmla="*/ 137503 w 504180"/>
                <a:gd name="connsiteY1" fmla="*/ 52709 h 685227"/>
                <a:gd name="connsiteX2" fmla="*/ 107711 w 504180"/>
                <a:gd name="connsiteY2" fmla="*/ 71043 h 685227"/>
                <a:gd name="connsiteX3" fmla="*/ 77918 w 504180"/>
                <a:gd name="connsiteY3" fmla="*/ 98544 h 685227"/>
                <a:gd name="connsiteX4" fmla="*/ 87085 w 504180"/>
                <a:gd name="connsiteY4" fmla="*/ 153546 h 685227"/>
                <a:gd name="connsiteX5" fmla="*/ 98544 w 504180"/>
                <a:gd name="connsiteY5" fmla="*/ 217714 h 685227"/>
                <a:gd name="connsiteX6" fmla="*/ 91669 w 504180"/>
                <a:gd name="connsiteY6" fmla="*/ 272715 h 685227"/>
                <a:gd name="connsiteX7" fmla="*/ 77918 w 504180"/>
                <a:gd name="connsiteY7" fmla="*/ 316258 h 685227"/>
                <a:gd name="connsiteX8" fmla="*/ 32084 w 504180"/>
                <a:gd name="connsiteY8" fmla="*/ 398761 h 685227"/>
                <a:gd name="connsiteX9" fmla="*/ 11458 w 504180"/>
                <a:gd name="connsiteY9" fmla="*/ 453762 h 685227"/>
                <a:gd name="connsiteX10" fmla="*/ 0 w 504180"/>
                <a:gd name="connsiteY10" fmla="*/ 497305 h 685227"/>
                <a:gd name="connsiteX11" fmla="*/ 0 w 504180"/>
                <a:gd name="connsiteY11" fmla="*/ 517930 h 685227"/>
                <a:gd name="connsiteX12" fmla="*/ 16042 w 504180"/>
                <a:gd name="connsiteY12" fmla="*/ 568349 h 685227"/>
                <a:gd name="connsiteX13" fmla="*/ 48126 w 504180"/>
                <a:gd name="connsiteY13" fmla="*/ 632517 h 685227"/>
                <a:gd name="connsiteX14" fmla="*/ 96252 w 504180"/>
                <a:gd name="connsiteY14" fmla="*/ 666893 h 685227"/>
                <a:gd name="connsiteX15" fmla="*/ 158129 w 504180"/>
                <a:gd name="connsiteY15" fmla="*/ 685227 h 685227"/>
                <a:gd name="connsiteX16" fmla="*/ 213130 w 504180"/>
                <a:gd name="connsiteY16" fmla="*/ 671476 h 685227"/>
                <a:gd name="connsiteX17" fmla="*/ 313967 w 504180"/>
                <a:gd name="connsiteY17" fmla="*/ 595849 h 685227"/>
                <a:gd name="connsiteX18" fmla="*/ 435428 w 504180"/>
                <a:gd name="connsiteY18" fmla="*/ 511055 h 685227"/>
                <a:gd name="connsiteX19" fmla="*/ 497305 w 504180"/>
                <a:gd name="connsiteY19" fmla="*/ 451470 h 685227"/>
                <a:gd name="connsiteX20" fmla="*/ 504180 w 504180"/>
                <a:gd name="connsiteY20" fmla="*/ 256673 h 685227"/>
                <a:gd name="connsiteX21" fmla="*/ 462929 w 504180"/>
                <a:gd name="connsiteY21" fmla="*/ 256673 h 685227"/>
                <a:gd name="connsiteX22" fmla="*/ 419386 w 504180"/>
                <a:gd name="connsiteY22" fmla="*/ 272715 h 685227"/>
                <a:gd name="connsiteX23" fmla="*/ 350634 w 504180"/>
                <a:gd name="connsiteY23" fmla="*/ 279591 h 685227"/>
                <a:gd name="connsiteX24" fmla="*/ 302508 w 504180"/>
                <a:gd name="connsiteY24" fmla="*/ 275007 h 685227"/>
                <a:gd name="connsiteX25" fmla="*/ 295633 w 504180"/>
                <a:gd name="connsiteY25" fmla="*/ 224589 h 685227"/>
                <a:gd name="connsiteX26" fmla="*/ 295633 w 504180"/>
                <a:gd name="connsiteY26" fmla="*/ 98544 h 685227"/>
                <a:gd name="connsiteX27" fmla="*/ 256673 w 504180"/>
                <a:gd name="connsiteY27" fmla="*/ 126045 h 685227"/>
                <a:gd name="connsiteX28" fmla="*/ 265840 w 504180"/>
                <a:gd name="connsiteY28" fmla="*/ 176463 h 685227"/>
                <a:gd name="connsiteX29" fmla="*/ 245215 w 504180"/>
                <a:gd name="connsiteY29" fmla="*/ 254382 h 685227"/>
                <a:gd name="connsiteX30" fmla="*/ 245215 w 504180"/>
                <a:gd name="connsiteY30" fmla="*/ 318550 h 685227"/>
                <a:gd name="connsiteX31" fmla="*/ 256673 w 504180"/>
                <a:gd name="connsiteY31" fmla="*/ 332300 h 685227"/>
                <a:gd name="connsiteX32" fmla="*/ 311675 w 504180"/>
                <a:gd name="connsiteY32" fmla="*/ 332300 h 685227"/>
                <a:gd name="connsiteX33" fmla="*/ 364385 w 504180"/>
                <a:gd name="connsiteY33" fmla="*/ 327717 h 685227"/>
                <a:gd name="connsiteX34" fmla="*/ 414803 w 504180"/>
                <a:gd name="connsiteY34" fmla="*/ 318550 h 685227"/>
                <a:gd name="connsiteX35" fmla="*/ 440012 w 504180"/>
                <a:gd name="connsiteY35" fmla="*/ 334592 h 685227"/>
                <a:gd name="connsiteX36" fmla="*/ 442303 w 504180"/>
                <a:gd name="connsiteY36" fmla="*/ 375843 h 685227"/>
                <a:gd name="connsiteX37" fmla="*/ 430845 w 504180"/>
                <a:gd name="connsiteY37" fmla="*/ 403344 h 685227"/>
                <a:gd name="connsiteX38" fmla="*/ 378135 w 504180"/>
                <a:gd name="connsiteY38" fmla="*/ 456054 h 685227"/>
                <a:gd name="connsiteX39" fmla="*/ 304800 w 504180"/>
                <a:gd name="connsiteY39" fmla="*/ 515639 h 685227"/>
                <a:gd name="connsiteX40" fmla="*/ 247506 w 504180"/>
                <a:gd name="connsiteY40" fmla="*/ 584391 h 685227"/>
                <a:gd name="connsiteX41" fmla="*/ 199380 w 504180"/>
                <a:gd name="connsiteY41" fmla="*/ 618767 h 685227"/>
                <a:gd name="connsiteX42" fmla="*/ 165004 w 504180"/>
                <a:gd name="connsiteY42" fmla="*/ 621058 h 685227"/>
                <a:gd name="connsiteX43" fmla="*/ 121461 w 504180"/>
                <a:gd name="connsiteY43" fmla="*/ 593558 h 685227"/>
                <a:gd name="connsiteX44" fmla="*/ 87085 w 504180"/>
                <a:gd name="connsiteY44" fmla="*/ 533973 h 685227"/>
                <a:gd name="connsiteX45" fmla="*/ 59585 w 504180"/>
                <a:gd name="connsiteY45" fmla="*/ 492721 h 685227"/>
                <a:gd name="connsiteX46" fmla="*/ 55001 w 504180"/>
                <a:gd name="connsiteY46" fmla="*/ 437720 h 685227"/>
                <a:gd name="connsiteX47" fmla="*/ 71043 w 504180"/>
                <a:gd name="connsiteY47" fmla="*/ 419386 h 685227"/>
                <a:gd name="connsiteX48" fmla="*/ 121461 w 504180"/>
                <a:gd name="connsiteY48" fmla="*/ 355218 h 685227"/>
                <a:gd name="connsiteX49" fmla="*/ 144379 w 504180"/>
                <a:gd name="connsiteY49" fmla="*/ 270424 h 685227"/>
                <a:gd name="connsiteX50" fmla="*/ 128336 w 504180"/>
                <a:gd name="connsiteY50" fmla="*/ 199380 h 685227"/>
                <a:gd name="connsiteX51" fmla="*/ 158129 w 504180"/>
                <a:gd name="connsiteY51" fmla="*/ 142087 h 685227"/>
                <a:gd name="connsiteX52" fmla="*/ 208547 w 504180"/>
                <a:gd name="connsiteY52" fmla="*/ 137503 h 685227"/>
                <a:gd name="connsiteX53" fmla="*/ 263549 w 504180"/>
                <a:gd name="connsiteY53" fmla="*/ 126045 h 685227"/>
                <a:gd name="connsiteX54" fmla="*/ 281882 w 504180"/>
                <a:gd name="connsiteY54" fmla="*/ 167296 h 685227"/>
                <a:gd name="connsiteX55" fmla="*/ 268132 w 504180"/>
                <a:gd name="connsiteY55" fmla="*/ 213130 h 685227"/>
                <a:gd name="connsiteX56" fmla="*/ 247506 w 504180"/>
                <a:gd name="connsiteY56" fmla="*/ 284174 h 685227"/>
                <a:gd name="connsiteX57" fmla="*/ 245215 w 504180"/>
                <a:gd name="connsiteY57" fmla="*/ 311675 h 685227"/>
                <a:gd name="connsiteX58" fmla="*/ 291049 w 504180"/>
                <a:gd name="connsiteY58" fmla="*/ 272715 h 685227"/>
                <a:gd name="connsiteX59" fmla="*/ 297924 w 504180"/>
                <a:gd name="connsiteY59" fmla="*/ 222297 h 685227"/>
                <a:gd name="connsiteX60" fmla="*/ 323133 w 504180"/>
                <a:gd name="connsiteY60" fmla="*/ 148962 h 685227"/>
                <a:gd name="connsiteX61" fmla="*/ 302508 w 504180"/>
                <a:gd name="connsiteY61" fmla="*/ 84794 h 685227"/>
                <a:gd name="connsiteX62" fmla="*/ 272715 w 504180"/>
                <a:gd name="connsiteY62" fmla="*/ 43543 h 685227"/>
                <a:gd name="connsiteX63" fmla="*/ 249798 w 504180"/>
                <a:gd name="connsiteY63" fmla="*/ 13750 h 685227"/>
                <a:gd name="connsiteX64" fmla="*/ 201672 w 504180"/>
                <a:gd name="connsiteY64" fmla="*/ 0 h 685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504180" h="685227">
                  <a:moveTo>
                    <a:pt x="201672" y="0"/>
                  </a:moveTo>
                  <a:lnTo>
                    <a:pt x="137503" y="52709"/>
                  </a:lnTo>
                  <a:lnTo>
                    <a:pt x="107711" y="71043"/>
                  </a:lnTo>
                  <a:lnTo>
                    <a:pt x="77918" y="98544"/>
                  </a:lnTo>
                  <a:lnTo>
                    <a:pt x="87085" y="153546"/>
                  </a:lnTo>
                  <a:lnTo>
                    <a:pt x="98544" y="217714"/>
                  </a:lnTo>
                  <a:lnTo>
                    <a:pt x="91669" y="272715"/>
                  </a:lnTo>
                  <a:lnTo>
                    <a:pt x="77918" y="316258"/>
                  </a:lnTo>
                  <a:lnTo>
                    <a:pt x="32084" y="398761"/>
                  </a:lnTo>
                  <a:lnTo>
                    <a:pt x="11458" y="453762"/>
                  </a:lnTo>
                  <a:lnTo>
                    <a:pt x="0" y="497305"/>
                  </a:lnTo>
                  <a:lnTo>
                    <a:pt x="0" y="517930"/>
                  </a:lnTo>
                  <a:lnTo>
                    <a:pt x="16042" y="568349"/>
                  </a:lnTo>
                  <a:lnTo>
                    <a:pt x="48126" y="632517"/>
                  </a:lnTo>
                  <a:lnTo>
                    <a:pt x="96252" y="666893"/>
                  </a:lnTo>
                  <a:lnTo>
                    <a:pt x="158129" y="685227"/>
                  </a:lnTo>
                  <a:lnTo>
                    <a:pt x="213130" y="671476"/>
                  </a:lnTo>
                  <a:lnTo>
                    <a:pt x="313967" y="595849"/>
                  </a:lnTo>
                  <a:lnTo>
                    <a:pt x="435428" y="511055"/>
                  </a:lnTo>
                  <a:lnTo>
                    <a:pt x="497305" y="451470"/>
                  </a:lnTo>
                  <a:lnTo>
                    <a:pt x="504180" y="256673"/>
                  </a:lnTo>
                  <a:lnTo>
                    <a:pt x="462929" y="256673"/>
                  </a:lnTo>
                  <a:lnTo>
                    <a:pt x="419386" y="272715"/>
                  </a:lnTo>
                  <a:lnTo>
                    <a:pt x="350634" y="279591"/>
                  </a:lnTo>
                  <a:lnTo>
                    <a:pt x="302508" y="275007"/>
                  </a:lnTo>
                  <a:lnTo>
                    <a:pt x="295633" y="224589"/>
                  </a:lnTo>
                  <a:lnTo>
                    <a:pt x="295633" y="98544"/>
                  </a:lnTo>
                  <a:lnTo>
                    <a:pt x="256673" y="126045"/>
                  </a:lnTo>
                  <a:lnTo>
                    <a:pt x="265840" y="176463"/>
                  </a:lnTo>
                  <a:lnTo>
                    <a:pt x="245215" y="254382"/>
                  </a:lnTo>
                  <a:lnTo>
                    <a:pt x="245215" y="318550"/>
                  </a:lnTo>
                  <a:lnTo>
                    <a:pt x="256673" y="332300"/>
                  </a:lnTo>
                  <a:lnTo>
                    <a:pt x="311675" y="332300"/>
                  </a:lnTo>
                  <a:lnTo>
                    <a:pt x="364385" y="327717"/>
                  </a:lnTo>
                  <a:lnTo>
                    <a:pt x="414803" y="318550"/>
                  </a:lnTo>
                  <a:lnTo>
                    <a:pt x="440012" y="334592"/>
                  </a:lnTo>
                  <a:lnTo>
                    <a:pt x="442303" y="375843"/>
                  </a:lnTo>
                  <a:lnTo>
                    <a:pt x="430845" y="403344"/>
                  </a:lnTo>
                  <a:lnTo>
                    <a:pt x="378135" y="456054"/>
                  </a:lnTo>
                  <a:lnTo>
                    <a:pt x="304800" y="515639"/>
                  </a:lnTo>
                  <a:lnTo>
                    <a:pt x="247506" y="584391"/>
                  </a:lnTo>
                  <a:lnTo>
                    <a:pt x="199380" y="618767"/>
                  </a:lnTo>
                  <a:lnTo>
                    <a:pt x="165004" y="621058"/>
                  </a:lnTo>
                  <a:lnTo>
                    <a:pt x="121461" y="593558"/>
                  </a:lnTo>
                  <a:lnTo>
                    <a:pt x="87085" y="533973"/>
                  </a:lnTo>
                  <a:lnTo>
                    <a:pt x="59585" y="492721"/>
                  </a:lnTo>
                  <a:lnTo>
                    <a:pt x="55001" y="437720"/>
                  </a:lnTo>
                  <a:lnTo>
                    <a:pt x="71043" y="419386"/>
                  </a:lnTo>
                  <a:lnTo>
                    <a:pt x="121461" y="355218"/>
                  </a:lnTo>
                  <a:lnTo>
                    <a:pt x="144379" y="270424"/>
                  </a:lnTo>
                  <a:lnTo>
                    <a:pt x="128336" y="199380"/>
                  </a:lnTo>
                  <a:lnTo>
                    <a:pt x="158129" y="142087"/>
                  </a:lnTo>
                  <a:lnTo>
                    <a:pt x="208547" y="137503"/>
                  </a:lnTo>
                  <a:lnTo>
                    <a:pt x="263549" y="126045"/>
                  </a:lnTo>
                  <a:lnTo>
                    <a:pt x="281882" y="167296"/>
                  </a:lnTo>
                  <a:lnTo>
                    <a:pt x="268132" y="213130"/>
                  </a:lnTo>
                  <a:lnTo>
                    <a:pt x="247506" y="284174"/>
                  </a:lnTo>
                  <a:lnTo>
                    <a:pt x="245215" y="311675"/>
                  </a:lnTo>
                  <a:lnTo>
                    <a:pt x="291049" y="272715"/>
                  </a:lnTo>
                  <a:lnTo>
                    <a:pt x="297924" y="222297"/>
                  </a:lnTo>
                  <a:lnTo>
                    <a:pt x="323133" y="148962"/>
                  </a:lnTo>
                  <a:lnTo>
                    <a:pt x="302508" y="84794"/>
                  </a:lnTo>
                  <a:lnTo>
                    <a:pt x="272715" y="43543"/>
                  </a:lnTo>
                  <a:lnTo>
                    <a:pt x="249798" y="13750"/>
                  </a:lnTo>
                  <a:lnTo>
                    <a:pt x="201672" y="0"/>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5" name="Freeform 14"/>
            <p:cNvSpPr/>
            <p:nvPr/>
          </p:nvSpPr>
          <p:spPr bwMode="auto">
            <a:xfrm>
              <a:off x="2497985" y="2344439"/>
              <a:ext cx="236048" cy="240632"/>
            </a:xfrm>
            <a:custGeom>
              <a:avLst/>
              <a:gdLst>
                <a:gd name="connsiteX0" fmla="*/ 43543 w 236048"/>
                <a:gd name="connsiteY0" fmla="*/ 0 h 240632"/>
                <a:gd name="connsiteX1" fmla="*/ 68752 w 236048"/>
                <a:gd name="connsiteY1" fmla="*/ 38959 h 240632"/>
                <a:gd name="connsiteX2" fmla="*/ 66460 w 236048"/>
                <a:gd name="connsiteY2" fmla="*/ 91669 h 240632"/>
                <a:gd name="connsiteX3" fmla="*/ 57293 w 236048"/>
                <a:gd name="connsiteY3" fmla="*/ 135212 h 240632"/>
                <a:gd name="connsiteX4" fmla="*/ 52710 w 236048"/>
                <a:gd name="connsiteY4" fmla="*/ 167296 h 240632"/>
                <a:gd name="connsiteX5" fmla="*/ 57293 w 236048"/>
                <a:gd name="connsiteY5" fmla="*/ 187922 h 240632"/>
                <a:gd name="connsiteX6" fmla="*/ 89377 w 236048"/>
                <a:gd name="connsiteY6" fmla="*/ 192505 h 240632"/>
                <a:gd name="connsiteX7" fmla="*/ 137504 w 236048"/>
                <a:gd name="connsiteY7" fmla="*/ 183338 h 240632"/>
                <a:gd name="connsiteX8" fmla="*/ 181047 w 236048"/>
                <a:gd name="connsiteY8" fmla="*/ 169588 h 240632"/>
                <a:gd name="connsiteX9" fmla="*/ 236048 w 236048"/>
                <a:gd name="connsiteY9" fmla="*/ 162713 h 240632"/>
                <a:gd name="connsiteX10" fmla="*/ 236048 w 236048"/>
                <a:gd name="connsiteY10" fmla="*/ 203964 h 240632"/>
                <a:gd name="connsiteX11" fmla="*/ 144379 w 236048"/>
                <a:gd name="connsiteY11" fmla="*/ 210839 h 240632"/>
                <a:gd name="connsiteX12" fmla="*/ 75627 w 236048"/>
                <a:gd name="connsiteY12" fmla="*/ 224590 h 240632"/>
                <a:gd name="connsiteX13" fmla="*/ 34376 w 236048"/>
                <a:gd name="connsiteY13" fmla="*/ 240632 h 240632"/>
                <a:gd name="connsiteX14" fmla="*/ 0 w 236048"/>
                <a:gd name="connsiteY14" fmla="*/ 226881 h 240632"/>
                <a:gd name="connsiteX15" fmla="*/ 4583 w 236048"/>
                <a:gd name="connsiteY15" fmla="*/ 174172 h 240632"/>
                <a:gd name="connsiteX16" fmla="*/ 22917 w 236048"/>
                <a:gd name="connsiteY16" fmla="*/ 93961 h 240632"/>
                <a:gd name="connsiteX17" fmla="*/ 20626 w 236048"/>
                <a:gd name="connsiteY17" fmla="*/ 59585 h 240632"/>
                <a:gd name="connsiteX18" fmla="*/ 43543 w 236048"/>
                <a:gd name="connsiteY18" fmla="*/ 0 h 24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048" h="240632">
                  <a:moveTo>
                    <a:pt x="43543" y="0"/>
                  </a:moveTo>
                  <a:lnTo>
                    <a:pt x="68752" y="38959"/>
                  </a:lnTo>
                  <a:lnTo>
                    <a:pt x="66460" y="91669"/>
                  </a:lnTo>
                  <a:lnTo>
                    <a:pt x="57293" y="135212"/>
                  </a:lnTo>
                  <a:lnTo>
                    <a:pt x="52710" y="167296"/>
                  </a:lnTo>
                  <a:lnTo>
                    <a:pt x="57293" y="187922"/>
                  </a:lnTo>
                  <a:lnTo>
                    <a:pt x="89377" y="192505"/>
                  </a:lnTo>
                  <a:lnTo>
                    <a:pt x="137504" y="183338"/>
                  </a:lnTo>
                  <a:lnTo>
                    <a:pt x="181047" y="169588"/>
                  </a:lnTo>
                  <a:lnTo>
                    <a:pt x="236048" y="162713"/>
                  </a:lnTo>
                  <a:lnTo>
                    <a:pt x="236048" y="203964"/>
                  </a:lnTo>
                  <a:lnTo>
                    <a:pt x="144379" y="210839"/>
                  </a:lnTo>
                  <a:lnTo>
                    <a:pt x="75627" y="224590"/>
                  </a:lnTo>
                  <a:lnTo>
                    <a:pt x="34376" y="240632"/>
                  </a:lnTo>
                  <a:lnTo>
                    <a:pt x="0" y="226881"/>
                  </a:lnTo>
                  <a:lnTo>
                    <a:pt x="4583" y="174172"/>
                  </a:lnTo>
                  <a:lnTo>
                    <a:pt x="22917" y="93961"/>
                  </a:lnTo>
                  <a:lnTo>
                    <a:pt x="20626" y="59585"/>
                  </a:lnTo>
                  <a:lnTo>
                    <a:pt x="43543" y="0"/>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7" name="Freeform 16"/>
            <p:cNvSpPr/>
            <p:nvPr/>
          </p:nvSpPr>
          <p:spPr bwMode="auto">
            <a:xfrm>
              <a:off x="3100710" y="2676740"/>
              <a:ext cx="302508" cy="492722"/>
            </a:xfrm>
            <a:custGeom>
              <a:avLst/>
              <a:gdLst>
                <a:gd name="connsiteX0" fmla="*/ 89377 w 302508"/>
                <a:gd name="connsiteY0" fmla="*/ 2292 h 492722"/>
                <a:gd name="connsiteX1" fmla="*/ 119170 w 302508"/>
                <a:gd name="connsiteY1" fmla="*/ 0 h 492722"/>
                <a:gd name="connsiteX2" fmla="*/ 162713 w 302508"/>
                <a:gd name="connsiteY2" fmla="*/ 41251 h 492722"/>
                <a:gd name="connsiteX3" fmla="*/ 208547 w 302508"/>
                <a:gd name="connsiteY3" fmla="*/ 38959 h 492722"/>
                <a:gd name="connsiteX4" fmla="*/ 254382 w 302508"/>
                <a:gd name="connsiteY4" fmla="*/ 38959 h 492722"/>
                <a:gd name="connsiteX5" fmla="*/ 288758 w 302508"/>
                <a:gd name="connsiteY5" fmla="*/ 57293 h 492722"/>
                <a:gd name="connsiteX6" fmla="*/ 302508 w 302508"/>
                <a:gd name="connsiteY6" fmla="*/ 112295 h 492722"/>
                <a:gd name="connsiteX7" fmla="*/ 295633 w 302508"/>
                <a:gd name="connsiteY7" fmla="*/ 171880 h 492722"/>
                <a:gd name="connsiteX8" fmla="*/ 265840 w 302508"/>
                <a:gd name="connsiteY8" fmla="*/ 238340 h 492722"/>
                <a:gd name="connsiteX9" fmla="*/ 236048 w 302508"/>
                <a:gd name="connsiteY9" fmla="*/ 288758 h 492722"/>
                <a:gd name="connsiteX10" fmla="*/ 215422 w 302508"/>
                <a:gd name="connsiteY10" fmla="*/ 350634 h 492722"/>
                <a:gd name="connsiteX11" fmla="*/ 208547 w 302508"/>
                <a:gd name="connsiteY11" fmla="*/ 394177 h 492722"/>
                <a:gd name="connsiteX12" fmla="*/ 213131 w 302508"/>
                <a:gd name="connsiteY12" fmla="*/ 430845 h 492722"/>
                <a:gd name="connsiteX13" fmla="*/ 206255 w 302508"/>
                <a:gd name="connsiteY13" fmla="*/ 474388 h 492722"/>
                <a:gd name="connsiteX14" fmla="*/ 192505 w 302508"/>
                <a:gd name="connsiteY14" fmla="*/ 492722 h 492722"/>
                <a:gd name="connsiteX15" fmla="*/ 110003 w 302508"/>
                <a:gd name="connsiteY15" fmla="*/ 446887 h 492722"/>
                <a:gd name="connsiteX16" fmla="*/ 22917 w 302508"/>
                <a:gd name="connsiteY16" fmla="*/ 366677 h 492722"/>
                <a:gd name="connsiteX17" fmla="*/ 0 w 302508"/>
                <a:gd name="connsiteY17" fmla="*/ 265840 h 492722"/>
                <a:gd name="connsiteX18" fmla="*/ 0 w 302508"/>
                <a:gd name="connsiteY18" fmla="*/ 242923 h 492722"/>
                <a:gd name="connsiteX19" fmla="*/ 18334 w 302508"/>
                <a:gd name="connsiteY19" fmla="*/ 130628 h 492722"/>
                <a:gd name="connsiteX20" fmla="*/ 84794 w 302508"/>
                <a:gd name="connsiteY20" fmla="*/ 144379 h 492722"/>
                <a:gd name="connsiteX21" fmla="*/ 80210 w 302508"/>
                <a:gd name="connsiteY21" fmla="*/ 197089 h 492722"/>
                <a:gd name="connsiteX22" fmla="*/ 80210 w 302508"/>
                <a:gd name="connsiteY22" fmla="*/ 252090 h 492722"/>
                <a:gd name="connsiteX23" fmla="*/ 82502 w 302508"/>
                <a:gd name="connsiteY23" fmla="*/ 327717 h 492722"/>
                <a:gd name="connsiteX24" fmla="*/ 119170 w 302508"/>
                <a:gd name="connsiteY24" fmla="*/ 352926 h 492722"/>
                <a:gd name="connsiteX25" fmla="*/ 148962 w 302508"/>
                <a:gd name="connsiteY25" fmla="*/ 348343 h 492722"/>
                <a:gd name="connsiteX26" fmla="*/ 165004 w 302508"/>
                <a:gd name="connsiteY26" fmla="*/ 302508 h 492722"/>
                <a:gd name="connsiteX27" fmla="*/ 187922 w 302508"/>
                <a:gd name="connsiteY27" fmla="*/ 233756 h 492722"/>
                <a:gd name="connsiteX28" fmla="*/ 210839 w 302508"/>
                <a:gd name="connsiteY28" fmla="*/ 176463 h 492722"/>
                <a:gd name="connsiteX29" fmla="*/ 206255 w 302508"/>
                <a:gd name="connsiteY29" fmla="*/ 119170 h 492722"/>
                <a:gd name="connsiteX30" fmla="*/ 171879 w 302508"/>
                <a:gd name="connsiteY30" fmla="*/ 91669 h 492722"/>
                <a:gd name="connsiteX31" fmla="*/ 135212 w 302508"/>
                <a:gd name="connsiteY31" fmla="*/ 93961 h 492722"/>
                <a:gd name="connsiteX32" fmla="*/ 84794 w 302508"/>
                <a:gd name="connsiteY32" fmla="*/ 100836 h 492722"/>
                <a:gd name="connsiteX33" fmla="*/ 34376 w 302508"/>
                <a:gd name="connsiteY33" fmla="*/ 87086 h 492722"/>
                <a:gd name="connsiteX34" fmla="*/ 52710 w 302508"/>
                <a:gd name="connsiteY34" fmla="*/ 38959 h 492722"/>
                <a:gd name="connsiteX35" fmla="*/ 89377 w 302508"/>
                <a:gd name="connsiteY35" fmla="*/ 2292 h 49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02508" h="492722">
                  <a:moveTo>
                    <a:pt x="89377" y="2292"/>
                  </a:moveTo>
                  <a:lnTo>
                    <a:pt x="119170" y="0"/>
                  </a:lnTo>
                  <a:lnTo>
                    <a:pt x="162713" y="41251"/>
                  </a:lnTo>
                  <a:lnTo>
                    <a:pt x="208547" y="38959"/>
                  </a:lnTo>
                  <a:lnTo>
                    <a:pt x="254382" y="38959"/>
                  </a:lnTo>
                  <a:lnTo>
                    <a:pt x="288758" y="57293"/>
                  </a:lnTo>
                  <a:lnTo>
                    <a:pt x="302508" y="112295"/>
                  </a:lnTo>
                  <a:lnTo>
                    <a:pt x="295633" y="171880"/>
                  </a:lnTo>
                  <a:lnTo>
                    <a:pt x="265840" y="238340"/>
                  </a:lnTo>
                  <a:lnTo>
                    <a:pt x="236048" y="288758"/>
                  </a:lnTo>
                  <a:lnTo>
                    <a:pt x="215422" y="350634"/>
                  </a:lnTo>
                  <a:lnTo>
                    <a:pt x="208547" y="394177"/>
                  </a:lnTo>
                  <a:lnTo>
                    <a:pt x="213131" y="430845"/>
                  </a:lnTo>
                  <a:lnTo>
                    <a:pt x="206255" y="474388"/>
                  </a:lnTo>
                  <a:lnTo>
                    <a:pt x="192505" y="492722"/>
                  </a:lnTo>
                  <a:lnTo>
                    <a:pt x="110003" y="446887"/>
                  </a:lnTo>
                  <a:lnTo>
                    <a:pt x="22917" y="366677"/>
                  </a:lnTo>
                  <a:lnTo>
                    <a:pt x="0" y="265840"/>
                  </a:lnTo>
                  <a:lnTo>
                    <a:pt x="0" y="242923"/>
                  </a:lnTo>
                  <a:lnTo>
                    <a:pt x="18334" y="130628"/>
                  </a:lnTo>
                  <a:lnTo>
                    <a:pt x="84794" y="144379"/>
                  </a:lnTo>
                  <a:lnTo>
                    <a:pt x="80210" y="197089"/>
                  </a:lnTo>
                  <a:lnTo>
                    <a:pt x="80210" y="252090"/>
                  </a:lnTo>
                  <a:lnTo>
                    <a:pt x="82502" y="327717"/>
                  </a:lnTo>
                  <a:lnTo>
                    <a:pt x="119170" y="352926"/>
                  </a:lnTo>
                  <a:lnTo>
                    <a:pt x="148962" y="348343"/>
                  </a:lnTo>
                  <a:lnTo>
                    <a:pt x="165004" y="302508"/>
                  </a:lnTo>
                  <a:lnTo>
                    <a:pt x="187922" y="233756"/>
                  </a:lnTo>
                  <a:lnTo>
                    <a:pt x="210839" y="176463"/>
                  </a:lnTo>
                  <a:lnTo>
                    <a:pt x="206255" y="119170"/>
                  </a:lnTo>
                  <a:lnTo>
                    <a:pt x="171879" y="91669"/>
                  </a:lnTo>
                  <a:lnTo>
                    <a:pt x="135212" y="93961"/>
                  </a:lnTo>
                  <a:lnTo>
                    <a:pt x="84794" y="100836"/>
                  </a:lnTo>
                  <a:lnTo>
                    <a:pt x="34376" y="87086"/>
                  </a:lnTo>
                  <a:lnTo>
                    <a:pt x="52710" y="38959"/>
                  </a:lnTo>
                  <a:lnTo>
                    <a:pt x="89377" y="2292"/>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Freeform 17"/>
            <p:cNvSpPr/>
            <p:nvPr/>
          </p:nvSpPr>
          <p:spPr bwMode="auto">
            <a:xfrm>
              <a:off x="3103002" y="2720283"/>
              <a:ext cx="126045" cy="153546"/>
            </a:xfrm>
            <a:custGeom>
              <a:avLst/>
              <a:gdLst>
                <a:gd name="connsiteX0" fmla="*/ 55001 w 126045"/>
                <a:gd name="connsiteY0" fmla="*/ 0 h 153546"/>
                <a:gd name="connsiteX1" fmla="*/ 20625 w 126045"/>
                <a:gd name="connsiteY1" fmla="*/ 59585 h 153546"/>
                <a:gd name="connsiteX2" fmla="*/ 0 w 126045"/>
                <a:gd name="connsiteY2" fmla="*/ 139795 h 153546"/>
                <a:gd name="connsiteX3" fmla="*/ 71043 w 126045"/>
                <a:gd name="connsiteY3" fmla="*/ 153546 h 153546"/>
                <a:gd name="connsiteX4" fmla="*/ 91669 w 126045"/>
                <a:gd name="connsiteY4" fmla="*/ 105419 h 153546"/>
                <a:gd name="connsiteX5" fmla="*/ 119169 w 126045"/>
                <a:gd name="connsiteY5" fmla="*/ 48126 h 153546"/>
                <a:gd name="connsiteX6" fmla="*/ 126045 w 126045"/>
                <a:gd name="connsiteY6" fmla="*/ 6875 h 15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045" h="153546">
                  <a:moveTo>
                    <a:pt x="55001" y="0"/>
                  </a:moveTo>
                  <a:lnTo>
                    <a:pt x="20625" y="59585"/>
                  </a:lnTo>
                  <a:lnTo>
                    <a:pt x="0" y="139795"/>
                  </a:lnTo>
                  <a:lnTo>
                    <a:pt x="71043" y="153546"/>
                  </a:lnTo>
                  <a:lnTo>
                    <a:pt x="91669" y="105419"/>
                  </a:lnTo>
                  <a:lnTo>
                    <a:pt x="119169" y="48126"/>
                  </a:lnTo>
                  <a:lnTo>
                    <a:pt x="126045" y="6875"/>
                  </a:lnTo>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9" name="Freeform 18"/>
            <p:cNvSpPr/>
            <p:nvPr/>
          </p:nvSpPr>
          <p:spPr bwMode="auto">
            <a:xfrm>
              <a:off x="2800474" y="3794298"/>
              <a:ext cx="180973" cy="161470"/>
            </a:xfrm>
            <a:custGeom>
              <a:avLst/>
              <a:gdLst>
                <a:gd name="connsiteX0" fmla="*/ 160440 w 180973"/>
                <a:gd name="connsiteY0" fmla="*/ 806 h 161470"/>
                <a:gd name="connsiteX1" fmla="*/ 80230 w 180973"/>
                <a:gd name="connsiteY1" fmla="*/ 21431 h 161470"/>
                <a:gd name="connsiteX2" fmla="*/ 36687 w 180973"/>
                <a:gd name="connsiteY2" fmla="*/ 55807 h 161470"/>
                <a:gd name="connsiteX3" fmla="*/ 18353 w 180973"/>
                <a:gd name="connsiteY3" fmla="*/ 97058 h 161470"/>
                <a:gd name="connsiteX4" fmla="*/ 19 w 180973"/>
                <a:gd name="connsiteY4" fmla="*/ 129143 h 161470"/>
                <a:gd name="connsiteX5" fmla="*/ 16061 w 180973"/>
                <a:gd name="connsiteY5" fmla="*/ 161227 h 161470"/>
                <a:gd name="connsiteX6" fmla="*/ 66479 w 180973"/>
                <a:gd name="connsiteY6" fmla="*/ 140601 h 161470"/>
                <a:gd name="connsiteX7" fmla="*/ 144398 w 180973"/>
                <a:gd name="connsiteY7" fmla="*/ 83308 h 161470"/>
                <a:gd name="connsiteX8" fmla="*/ 178774 w 180973"/>
                <a:gd name="connsiteY8" fmla="*/ 48932 h 161470"/>
                <a:gd name="connsiteX9" fmla="*/ 160440 w 180973"/>
                <a:gd name="connsiteY9" fmla="*/ 806 h 16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973" h="161470">
                  <a:moveTo>
                    <a:pt x="160440" y="806"/>
                  </a:moveTo>
                  <a:cubicBezTo>
                    <a:pt x="144016" y="-3777"/>
                    <a:pt x="100856" y="12264"/>
                    <a:pt x="80230" y="21431"/>
                  </a:cubicBezTo>
                  <a:cubicBezTo>
                    <a:pt x="59604" y="30598"/>
                    <a:pt x="47000" y="43203"/>
                    <a:pt x="36687" y="55807"/>
                  </a:cubicBezTo>
                  <a:cubicBezTo>
                    <a:pt x="26374" y="68411"/>
                    <a:pt x="24464" y="84835"/>
                    <a:pt x="18353" y="97058"/>
                  </a:cubicBezTo>
                  <a:cubicBezTo>
                    <a:pt x="12242" y="109281"/>
                    <a:pt x="401" y="118448"/>
                    <a:pt x="19" y="129143"/>
                  </a:cubicBezTo>
                  <a:cubicBezTo>
                    <a:pt x="-363" y="139838"/>
                    <a:pt x="4984" y="159317"/>
                    <a:pt x="16061" y="161227"/>
                  </a:cubicBezTo>
                  <a:cubicBezTo>
                    <a:pt x="27138" y="163137"/>
                    <a:pt x="45089" y="153588"/>
                    <a:pt x="66479" y="140601"/>
                  </a:cubicBezTo>
                  <a:cubicBezTo>
                    <a:pt x="87868" y="127615"/>
                    <a:pt x="125682" y="98586"/>
                    <a:pt x="144398" y="83308"/>
                  </a:cubicBezTo>
                  <a:cubicBezTo>
                    <a:pt x="163114" y="68030"/>
                    <a:pt x="172281" y="60391"/>
                    <a:pt x="178774" y="48932"/>
                  </a:cubicBezTo>
                  <a:cubicBezTo>
                    <a:pt x="185267" y="37473"/>
                    <a:pt x="176864" y="5389"/>
                    <a:pt x="160440" y="806"/>
                  </a:cubicBezTo>
                  <a:close/>
                </a:path>
              </a:pathLst>
            </a:custGeom>
            <a:solidFill>
              <a:srgbClr val="FF0000">
                <a:alpha val="60000"/>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0" name="Freeform 19"/>
            <p:cNvSpPr/>
            <p:nvPr/>
          </p:nvSpPr>
          <p:spPr bwMode="auto">
            <a:xfrm>
              <a:off x="2717991" y="3721768"/>
              <a:ext cx="316259" cy="357510"/>
            </a:xfrm>
            <a:custGeom>
              <a:avLst/>
              <a:gdLst>
                <a:gd name="connsiteX0" fmla="*/ 256674 w 316259"/>
                <a:gd name="connsiteY0" fmla="*/ 0 h 357510"/>
                <a:gd name="connsiteX1" fmla="*/ 313967 w 316259"/>
                <a:gd name="connsiteY1" fmla="*/ 57294 h 357510"/>
                <a:gd name="connsiteX2" fmla="*/ 316259 w 316259"/>
                <a:gd name="connsiteY2" fmla="*/ 93961 h 357510"/>
                <a:gd name="connsiteX3" fmla="*/ 300217 w 316259"/>
                <a:gd name="connsiteY3" fmla="*/ 128337 h 357510"/>
                <a:gd name="connsiteX4" fmla="*/ 277299 w 316259"/>
                <a:gd name="connsiteY4" fmla="*/ 165005 h 357510"/>
                <a:gd name="connsiteX5" fmla="*/ 245215 w 316259"/>
                <a:gd name="connsiteY5" fmla="*/ 185630 h 357510"/>
                <a:gd name="connsiteX6" fmla="*/ 210839 w 316259"/>
                <a:gd name="connsiteY6" fmla="*/ 208548 h 357510"/>
                <a:gd name="connsiteX7" fmla="*/ 185630 w 316259"/>
                <a:gd name="connsiteY7" fmla="*/ 231465 h 357510"/>
                <a:gd name="connsiteX8" fmla="*/ 171880 w 316259"/>
                <a:gd name="connsiteY8" fmla="*/ 249799 h 357510"/>
                <a:gd name="connsiteX9" fmla="*/ 174171 w 316259"/>
                <a:gd name="connsiteY9" fmla="*/ 288758 h 357510"/>
                <a:gd name="connsiteX10" fmla="*/ 174171 w 316259"/>
                <a:gd name="connsiteY10" fmla="*/ 332301 h 357510"/>
                <a:gd name="connsiteX11" fmla="*/ 169588 w 316259"/>
                <a:gd name="connsiteY11" fmla="*/ 357510 h 357510"/>
                <a:gd name="connsiteX12" fmla="*/ 114586 w 316259"/>
                <a:gd name="connsiteY12" fmla="*/ 348343 h 357510"/>
                <a:gd name="connsiteX13" fmla="*/ 25209 w 316259"/>
                <a:gd name="connsiteY13" fmla="*/ 295634 h 357510"/>
                <a:gd name="connsiteX14" fmla="*/ 0 w 316259"/>
                <a:gd name="connsiteY14" fmla="*/ 226882 h 357510"/>
                <a:gd name="connsiteX15" fmla="*/ 18334 w 316259"/>
                <a:gd name="connsiteY15" fmla="*/ 167297 h 357510"/>
                <a:gd name="connsiteX16" fmla="*/ 68752 w 316259"/>
                <a:gd name="connsiteY16" fmla="*/ 112295 h 357510"/>
                <a:gd name="connsiteX17" fmla="*/ 155838 w 316259"/>
                <a:gd name="connsiteY17" fmla="*/ 52710 h 357510"/>
                <a:gd name="connsiteX18" fmla="*/ 176463 w 316259"/>
                <a:gd name="connsiteY18" fmla="*/ 89378 h 357510"/>
                <a:gd name="connsiteX19" fmla="*/ 144379 w 316259"/>
                <a:gd name="connsiteY19" fmla="*/ 119170 h 357510"/>
                <a:gd name="connsiteX20" fmla="*/ 121462 w 316259"/>
                <a:gd name="connsiteY20" fmla="*/ 153546 h 357510"/>
                <a:gd name="connsiteX21" fmla="*/ 91669 w 316259"/>
                <a:gd name="connsiteY21" fmla="*/ 190214 h 357510"/>
                <a:gd name="connsiteX22" fmla="*/ 80211 w 316259"/>
                <a:gd name="connsiteY22" fmla="*/ 229173 h 357510"/>
                <a:gd name="connsiteX23" fmla="*/ 110003 w 316259"/>
                <a:gd name="connsiteY23" fmla="*/ 231465 h 357510"/>
                <a:gd name="connsiteX24" fmla="*/ 160421 w 316259"/>
                <a:gd name="connsiteY24" fmla="*/ 194797 h 357510"/>
                <a:gd name="connsiteX25" fmla="*/ 217714 w 316259"/>
                <a:gd name="connsiteY25" fmla="*/ 153546 h 357510"/>
                <a:gd name="connsiteX26" fmla="*/ 238340 w 316259"/>
                <a:gd name="connsiteY26" fmla="*/ 128337 h 357510"/>
                <a:gd name="connsiteX27" fmla="*/ 254382 w 316259"/>
                <a:gd name="connsiteY27" fmla="*/ 91670 h 357510"/>
                <a:gd name="connsiteX28" fmla="*/ 252090 w 316259"/>
                <a:gd name="connsiteY28" fmla="*/ 68752 h 357510"/>
                <a:gd name="connsiteX29" fmla="*/ 194797 w 316259"/>
                <a:gd name="connsiteY29" fmla="*/ 80211 h 357510"/>
                <a:gd name="connsiteX30" fmla="*/ 178755 w 316259"/>
                <a:gd name="connsiteY30" fmla="*/ 41252 h 357510"/>
                <a:gd name="connsiteX31" fmla="*/ 256674 w 316259"/>
                <a:gd name="connsiteY31" fmla="*/ 0 h 357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6259" h="357510">
                  <a:moveTo>
                    <a:pt x="256674" y="0"/>
                  </a:moveTo>
                  <a:lnTo>
                    <a:pt x="313967" y="57294"/>
                  </a:lnTo>
                  <a:lnTo>
                    <a:pt x="316259" y="93961"/>
                  </a:lnTo>
                  <a:lnTo>
                    <a:pt x="300217" y="128337"/>
                  </a:lnTo>
                  <a:lnTo>
                    <a:pt x="277299" y="165005"/>
                  </a:lnTo>
                  <a:lnTo>
                    <a:pt x="245215" y="185630"/>
                  </a:lnTo>
                  <a:lnTo>
                    <a:pt x="210839" y="208548"/>
                  </a:lnTo>
                  <a:lnTo>
                    <a:pt x="185630" y="231465"/>
                  </a:lnTo>
                  <a:lnTo>
                    <a:pt x="171880" y="249799"/>
                  </a:lnTo>
                  <a:lnTo>
                    <a:pt x="174171" y="288758"/>
                  </a:lnTo>
                  <a:lnTo>
                    <a:pt x="174171" y="332301"/>
                  </a:lnTo>
                  <a:lnTo>
                    <a:pt x="169588" y="357510"/>
                  </a:lnTo>
                  <a:lnTo>
                    <a:pt x="114586" y="348343"/>
                  </a:lnTo>
                  <a:lnTo>
                    <a:pt x="25209" y="295634"/>
                  </a:lnTo>
                  <a:lnTo>
                    <a:pt x="0" y="226882"/>
                  </a:lnTo>
                  <a:lnTo>
                    <a:pt x="18334" y="167297"/>
                  </a:lnTo>
                  <a:lnTo>
                    <a:pt x="68752" y="112295"/>
                  </a:lnTo>
                  <a:lnTo>
                    <a:pt x="155838" y="52710"/>
                  </a:lnTo>
                  <a:lnTo>
                    <a:pt x="176463" y="89378"/>
                  </a:lnTo>
                  <a:lnTo>
                    <a:pt x="144379" y="119170"/>
                  </a:lnTo>
                  <a:lnTo>
                    <a:pt x="121462" y="153546"/>
                  </a:lnTo>
                  <a:lnTo>
                    <a:pt x="91669" y="190214"/>
                  </a:lnTo>
                  <a:lnTo>
                    <a:pt x="80211" y="229173"/>
                  </a:lnTo>
                  <a:lnTo>
                    <a:pt x="110003" y="231465"/>
                  </a:lnTo>
                  <a:lnTo>
                    <a:pt x="160421" y="194797"/>
                  </a:lnTo>
                  <a:lnTo>
                    <a:pt x="217714" y="153546"/>
                  </a:lnTo>
                  <a:lnTo>
                    <a:pt x="238340" y="128337"/>
                  </a:lnTo>
                  <a:lnTo>
                    <a:pt x="254382" y="91670"/>
                  </a:lnTo>
                  <a:lnTo>
                    <a:pt x="252090" y="68752"/>
                  </a:lnTo>
                  <a:lnTo>
                    <a:pt x="194797" y="80211"/>
                  </a:lnTo>
                  <a:lnTo>
                    <a:pt x="178755" y="41252"/>
                  </a:lnTo>
                  <a:lnTo>
                    <a:pt x="256674" y="0"/>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1" name="Freeform 20"/>
            <p:cNvSpPr/>
            <p:nvPr/>
          </p:nvSpPr>
          <p:spPr bwMode="auto">
            <a:xfrm>
              <a:off x="2832577" y="3721768"/>
              <a:ext cx="213131" cy="153546"/>
            </a:xfrm>
            <a:custGeom>
              <a:avLst/>
              <a:gdLst>
                <a:gd name="connsiteX0" fmla="*/ 176464 w 213131"/>
                <a:gd name="connsiteY0" fmla="*/ 153546 h 153546"/>
                <a:gd name="connsiteX1" fmla="*/ 203964 w 213131"/>
                <a:gd name="connsiteY1" fmla="*/ 112295 h 153546"/>
                <a:gd name="connsiteX2" fmla="*/ 213131 w 213131"/>
                <a:gd name="connsiteY2" fmla="*/ 68752 h 153546"/>
                <a:gd name="connsiteX3" fmla="*/ 199381 w 213131"/>
                <a:gd name="connsiteY3" fmla="*/ 25209 h 153546"/>
                <a:gd name="connsiteX4" fmla="*/ 174172 w 213131"/>
                <a:gd name="connsiteY4" fmla="*/ 0 h 153546"/>
                <a:gd name="connsiteX5" fmla="*/ 135212 w 213131"/>
                <a:gd name="connsiteY5" fmla="*/ 2292 h 153546"/>
                <a:gd name="connsiteX6" fmla="*/ 91670 w 213131"/>
                <a:gd name="connsiteY6" fmla="*/ 16043 h 153546"/>
                <a:gd name="connsiteX7" fmla="*/ 20626 w 213131"/>
                <a:gd name="connsiteY7" fmla="*/ 61877 h 153546"/>
                <a:gd name="connsiteX8" fmla="*/ 0 w 213131"/>
                <a:gd name="connsiteY8" fmla="*/ 103128 h 153546"/>
                <a:gd name="connsiteX9" fmla="*/ 38960 w 213131"/>
                <a:gd name="connsiteY9" fmla="*/ 107712 h 153546"/>
                <a:gd name="connsiteX10" fmla="*/ 55002 w 213131"/>
                <a:gd name="connsiteY10" fmla="*/ 84794 h 153546"/>
                <a:gd name="connsiteX11" fmla="*/ 98545 w 213131"/>
                <a:gd name="connsiteY11" fmla="*/ 75627 h 153546"/>
                <a:gd name="connsiteX12" fmla="*/ 139796 w 213131"/>
                <a:gd name="connsiteY12" fmla="*/ 71044 h 153546"/>
                <a:gd name="connsiteX13" fmla="*/ 151255 w 213131"/>
                <a:gd name="connsiteY13" fmla="*/ 93961 h 153546"/>
                <a:gd name="connsiteX14" fmla="*/ 176464 w 213131"/>
                <a:gd name="connsiteY14" fmla="*/ 153546 h 15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3131" h="153546">
                  <a:moveTo>
                    <a:pt x="176464" y="153546"/>
                  </a:moveTo>
                  <a:lnTo>
                    <a:pt x="203964" y="112295"/>
                  </a:lnTo>
                  <a:lnTo>
                    <a:pt x="213131" y="68752"/>
                  </a:lnTo>
                  <a:lnTo>
                    <a:pt x="199381" y="25209"/>
                  </a:lnTo>
                  <a:lnTo>
                    <a:pt x="174172" y="0"/>
                  </a:lnTo>
                  <a:lnTo>
                    <a:pt x="135212" y="2292"/>
                  </a:lnTo>
                  <a:lnTo>
                    <a:pt x="91670" y="16043"/>
                  </a:lnTo>
                  <a:lnTo>
                    <a:pt x="20626" y="61877"/>
                  </a:lnTo>
                  <a:lnTo>
                    <a:pt x="0" y="103128"/>
                  </a:lnTo>
                  <a:lnTo>
                    <a:pt x="38960" y="107712"/>
                  </a:lnTo>
                  <a:lnTo>
                    <a:pt x="55002" y="84794"/>
                  </a:lnTo>
                  <a:lnTo>
                    <a:pt x="98545" y="75627"/>
                  </a:lnTo>
                  <a:lnTo>
                    <a:pt x="139796" y="71044"/>
                  </a:lnTo>
                  <a:lnTo>
                    <a:pt x="151255" y="93961"/>
                  </a:lnTo>
                  <a:lnTo>
                    <a:pt x="176464" y="153546"/>
                  </a:lnTo>
                  <a:close/>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2" name="Freeform 21"/>
            <p:cNvSpPr/>
            <p:nvPr/>
          </p:nvSpPr>
          <p:spPr bwMode="auto">
            <a:xfrm>
              <a:off x="3608993" y="4420680"/>
              <a:ext cx="325366" cy="432031"/>
            </a:xfrm>
            <a:custGeom>
              <a:avLst/>
              <a:gdLst>
                <a:gd name="connsiteX0" fmla="*/ 110484 w 325366"/>
                <a:gd name="connsiteY0" fmla="*/ 22983 h 432031"/>
                <a:gd name="connsiteX1" fmla="*/ 48607 w 325366"/>
                <a:gd name="connsiteY1" fmla="*/ 112361 h 432031"/>
                <a:gd name="connsiteX2" fmla="*/ 16523 w 325366"/>
                <a:gd name="connsiteY2" fmla="*/ 190279 h 432031"/>
                <a:gd name="connsiteX3" fmla="*/ 7356 w 325366"/>
                <a:gd name="connsiteY3" fmla="*/ 259031 h 432031"/>
                <a:gd name="connsiteX4" fmla="*/ 481 w 325366"/>
                <a:gd name="connsiteY4" fmla="*/ 346117 h 432031"/>
                <a:gd name="connsiteX5" fmla="*/ 21106 w 325366"/>
                <a:gd name="connsiteY5" fmla="*/ 428619 h 432031"/>
                <a:gd name="connsiteX6" fmla="*/ 55482 w 325366"/>
                <a:gd name="connsiteY6" fmla="*/ 405702 h 432031"/>
                <a:gd name="connsiteX7" fmla="*/ 121942 w 325366"/>
                <a:gd name="connsiteY7" fmla="*/ 309449 h 432031"/>
                <a:gd name="connsiteX8" fmla="*/ 179236 w 325366"/>
                <a:gd name="connsiteY8" fmla="*/ 254448 h 432031"/>
                <a:gd name="connsiteX9" fmla="*/ 247987 w 325366"/>
                <a:gd name="connsiteY9" fmla="*/ 185696 h 432031"/>
                <a:gd name="connsiteX10" fmla="*/ 282363 w 325366"/>
                <a:gd name="connsiteY10" fmla="*/ 144445 h 432031"/>
                <a:gd name="connsiteX11" fmla="*/ 323615 w 325366"/>
                <a:gd name="connsiteY11" fmla="*/ 68818 h 432031"/>
                <a:gd name="connsiteX12" fmla="*/ 316739 w 325366"/>
                <a:gd name="connsiteY12" fmla="*/ 11525 h 432031"/>
                <a:gd name="connsiteX13" fmla="*/ 307572 w 325366"/>
                <a:gd name="connsiteY13" fmla="*/ 4649 h 432031"/>
                <a:gd name="connsiteX14" fmla="*/ 252571 w 325366"/>
                <a:gd name="connsiteY14" fmla="*/ 66 h 432031"/>
                <a:gd name="connsiteX15" fmla="*/ 190694 w 325366"/>
                <a:gd name="connsiteY15" fmla="*/ 2358 h 43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25366" h="432031">
                  <a:moveTo>
                    <a:pt x="110484" y="22983"/>
                  </a:moveTo>
                  <a:cubicBezTo>
                    <a:pt x="87375" y="53730"/>
                    <a:pt x="64267" y="84478"/>
                    <a:pt x="48607" y="112361"/>
                  </a:cubicBezTo>
                  <a:cubicBezTo>
                    <a:pt x="32947" y="140244"/>
                    <a:pt x="23398" y="165834"/>
                    <a:pt x="16523" y="190279"/>
                  </a:cubicBezTo>
                  <a:cubicBezTo>
                    <a:pt x="9648" y="214724"/>
                    <a:pt x="10030" y="233058"/>
                    <a:pt x="7356" y="259031"/>
                  </a:cubicBezTo>
                  <a:cubicBezTo>
                    <a:pt x="4682" y="285004"/>
                    <a:pt x="-1811" y="317852"/>
                    <a:pt x="481" y="346117"/>
                  </a:cubicBezTo>
                  <a:cubicBezTo>
                    <a:pt x="2773" y="374382"/>
                    <a:pt x="11939" y="418688"/>
                    <a:pt x="21106" y="428619"/>
                  </a:cubicBezTo>
                  <a:cubicBezTo>
                    <a:pt x="30273" y="438550"/>
                    <a:pt x="38676" y="425564"/>
                    <a:pt x="55482" y="405702"/>
                  </a:cubicBezTo>
                  <a:cubicBezTo>
                    <a:pt x="72288" y="385840"/>
                    <a:pt x="101316" y="334658"/>
                    <a:pt x="121942" y="309449"/>
                  </a:cubicBezTo>
                  <a:cubicBezTo>
                    <a:pt x="142568" y="284240"/>
                    <a:pt x="158229" y="275073"/>
                    <a:pt x="179236" y="254448"/>
                  </a:cubicBezTo>
                  <a:cubicBezTo>
                    <a:pt x="200243" y="233823"/>
                    <a:pt x="230799" y="204030"/>
                    <a:pt x="247987" y="185696"/>
                  </a:cubicBezTo>
                  <a:cubicBezTo>
                    <a:pt x="265175" y="167362"/>
                    <a:pt x="269758" y="163925"/>
                    <a:pt x="282363" y="144445"/>
                  </a:cubicBezTo>
                  <a:cubicBezTo>
                    <a:pt x="294968" y="124965"/>
                    <a:pt x="317886" y="90971"/>
                    <a:pt x="323615" y="68818"/>
                  </a:cubicBezTo>
                  <a:cubicBezTo>
                    <a:pt x="329344" y="46665"/>
                    <a:pt x="319413" y="22220"/>
                    <a:pt x="316739" y="11525"/>
                  </a:cubicBezTo>
                  <a:cubicBezTo>
                    <a:pt x="314065" y="830"/>
                    <a:pt x="318267" y="6559"/>
                    <a:pt x="307572" y="4649"/>
                  </a:cubicBezTo>
                  <a:cubicBezTo>
                    <a:pt x="296877" y="2739"/>
                    <a:pt x="272051" y="448"/>
                    <a:pt x="252571" y="66"/>
                  </a:cubicBezTo>
                  <a:cubicBezTo>
                    <a:pt x="233091" y="-316"/>
                    <a:pt x="211892" y="1021"/>
                    <a:pt x="190694" y="2358"/>
                  </a:cubicBezTo>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3" name="Freeform 22"/>
            <p:cNvSpPr/>
            <p:nvPr/>
          </p:nvSpPr>
          <p:spPr bwMode="auto">
            <a:xfrm>
              <a:off x="3515513" y="4322202"/>
              <a:ext cx="533973" cy="673768"/>
            </a:xfrm>
            <a:custGeom>
              <a:avLst/>
              <a:gdLst>
                <a:gd name="connsiteX0" fmla="*/ 167296 w 533973"/>
                <a:gd name="connsiteY0" fmla="*/ 9166 h 673768"/>
                <a:gd name="connsiteX1" fmla="*/ 112295 w 533973"/>
                <a:gd name="connsiteY1" fmla="*/ 57293 h 673768"/>
                <a:gd name="connsiteX2" fmla="*/ 64168 w 533973"/>
                <a:gd name="connsiteY2" fmla="*/ 128336 h 673768"/>
                <a:gd name="connsiteX3" fmla="*/ 43543 w 533973"/>
                <a:gd name="connsiteY3" fmla="*/ 220006 h 673768"/>
                <a:gd name="connsiteX4" fmla="*/ 34376 w 533973"/>
                <a:gd name="connsiteY4" fmla="*/ 252090 h 673768"/>
                <a:gd name="connsiteX5" fmla="*/ 11458 w 533973"/>
                <a:gd name="connsiteY5" fmla="*/ 295633 h 673768"/>
                <a:gd name="connsiteX6" fmla="*/ 0 w 533973"/>
                <a:gd name="connsiteY6" fmla="*/ 334592 h 673768"/>
                <a:gd name="connsiteX7" fmla="*/ 4583 w 533973"/>
                <a:gd name="connsiteY7" fmla="*/ 380427 h 673768"/>
                <a:gd name="connsiteX8" fmla="*/ 13750 w 533973"/>
                <a:gd name="connsiteY8" fmla="*/ 421678 h 673768"/>
                <a:gd name="connsiteX9" fmla="*/ 22917 w 533973"/>
                <a:gd name="connsiteY9" fmla="*/ 451470 h 673768"/>
                <a:gd name="connsiteX10" fmla="*/ 27501 w 533973"/>
                <a:gd name="connsiteY10" fmla="*/ 520222 h 673768"/>
                <a:gd name="connsiteX11" fmla="*/ 27501 w 533973"/>
                <a:gd name="connsiteY11" fmla="*/ 543139 h 673768"/>
                <a:gd name="connsiteX12" fmla="*/ 29792 w 533973"/>
                <a:gd name="connsiteY12" fmla="*/ 561473 h 673768"/>
                <a:gd name="connsiteX13" fmla="*/ 45834 w 533973"/>
                <a:gd name="connsiteY13" fmla="*/ 602724 h 673768"/>
                <a:gd name="connsiteX14" fmla="*/ 73335 w 533973"/>
                <a:gd name="connsiteY14" fmla="*/ 650851 h 673768"/>
                <a:gd name="connsiteX15" fmla="*/ 103128 w 533973"/>
                <a:gd name="connsiteY15" fmla="*/ 673768 h 673768"/>
                <a:gd name="connsiteX16" fmla="*/ 151254 w 533973"/>
                <a:gd name="connsiteY16" fmla="*/ 666893 h 673768"/>
                <a:gd name="connsiteX17" fmla="*/ 201672 w 533973"/>
                <a:gd name="connsiteY17" fmla="*/ 618766 h 673768"/>
                <a:gd name="connsiteX18" fmla="*/ 236048 w 533973"/>
                <a:gd name="connsiteY18" fmla="*/ 559181 h 673768"/>
                <a:gd name="connsiteX19" fmla="*/ 242923 w 533973"/>
                <a:gd name="connsiteY19" fmla="*/ 524806 h 673768"/>
                <a:gd name="connsiteX20" fmla="*/ 258965 w 533973"/>
                <a:gd name="connsiteY20" fmla="*/ 485846 h 673768"/>
                <a:gd name="connsiteX21" fmla="*/ 279591 w 533973"/>
                <a:gd name="connsiteY21" fmla="*/ 460637 h 673768"/>
                <a:gd name="connsiteX22" fmla="*/ 332301 w 533973"/>
                <a:gd name="connsiteY22" fmla="*/ 435428 h 673768"/>
                <a:gd name="connsiteX23" fmla="*/ 387302 w 533973"/>
                <a:gd name="connsiteY23" fmla="*/ 421678 h 673768"/>
                <a:gd name="connsiteX24" fmla="*/ 401052 w 533973"/>
                <a:gd name="connsiteY24" fmla="*/ 401052 h 673768"/>
                <a:gd name="connsiteX25" fmla="*/ 492722 w 533973"/>
                <a:gd name="connsiteY25" fmla="*/ 297924 h 673768"/>
                <a:gd name="connsiteX26" fmla="*/ 499597 w 533973"/>
                <a:gd name="connsiteY26" fmla="*/ 279590 h 673768"/>
                <a:gd name="connsiteX27" fmla="*/ 531681 w 533973"/>
                <a:gd name="connsiteY27" fmla="*/ 215422 h 673768"/>
                <a:gd name="connsiteX28" fmla="*/ 533973 w 533973"/>
                <a:gd name="connsiteY28" fmla="*/ 144378 h 673768"/>
                <a:gd name="connsiteX29" fmla="*/ 417095 w 533973"/>
                <a:gd name="connsiteY29" fmla="*/ 137503 h 673768"/>
                <a:gd name="connsiteX30" fmla="*/ 407928 w 533973"/>
                <a:gd name="connsiteY30" fmla="*/ 190213 h 673768"/>
                <a:gd name="connsiteX31" fmla="*/ 375843 w 533973"/>
                <a:gd name="connsiteY31" fmla="*/ 238339 h 673768"/>
                <a:gd name="connsiteX32" fmla="*/ 297925 w 533973"/>
                <a:gd name="connsiteY32" fmla="*/ 320842 h 673768"/>
                <a:gd name="connsiteX33" fmla="*/ 226881 w 533973"/>
                <a:gd name="connsiteY33" fmla="*/ 391885 h 673768"/>
                <a:gd name="connsiteX34" fmla="*/ 192505 w 533973"/>
                <a:gd name="connsiteY34" fmla="*/ 446887 h 673768"/>
                <a:gd name="connsiteX35" fmla="*/ 151254 w 533973"/>
                <a:gd name="connsiteY35" fmla="*/ 499596 h 673768"/>
                <a:gd name="connsiteX36" fmla="*/ 123753 w 533973"/>
                <a:gd name="connsiteY36" fmla="*/ 527097 h 673768"/>
                <a:gd name="connsiteX37" fmla="*/ 103128 w 533973"/>
                <a:gd name="connsiteY37" fmla="*/ 490430 h 673768"/>
                <a:gd name="connsiteX38" fmla="*/ 91669 w 533973"/>
                <a:gd name="connsiteY38" fmla="*/ 412511 h 673768"/>
                <a:gd name="connsiteX39" fmla="*/ 96252 w 533973"/>
                <a:gd name="connsiteY39" fmla="*/ 389593 h 673768"/>
                <a:gd name="connsiteX40" fmla="*/ 98544 w 533973"/>
                <a:gd name="connsiteY40" fmla="*/ 380427 h 673768"/>
                <a:gd name="connsiteX41" fmla="*/ 103128 w 533973"/>
                <a:gd name="connsiteY41" fmla="*/ 371260 h 673768"/>
                <a:gd name="connsiteX42" fmla="*/ 123753 w 533973"/>
                <a:gd name="connsiteY42" fmla="*/ 242923 h 673768"/>
                <a:gd name="connsiteX43" fmla="*/ 155837 w 533973"/>
                <a:gd name="connsiteY43" fmla="*/ 169587 h 673768"/>
                <a:gd name="connsiteX44" fmla="*/ 206255 w 533973"/>
                <a:gd name="connsiteY44" fmla="*/ 132920 h 673768"/>
                <a:gd name="connsiteX45" fmla="*/ 277299 w 533973"/>
                <a:gd name="connsiteY45" fmla="*/ 93960 h 673768"/>
                <a:gd name="connsiteX46" fmla="*/ 352926 w 533973"/>
                <a:gd name="connsiteY46" fmla="*/ 91669 h 673768"/>
                <a:gd name="connsiteX47" fmla="*/ 343759 w 533973"/>
                <a:gd name="connsiteY47" fmla="*/ 4583 h 673768"/>
                <a:gd name="connsiteX48" fmla="*/ 261257 w 533973"/>
                <a:gd name="connsiteY48" fmla="*/ 0 h 673768"/>
                <a:gd name="connsiteX49" fmla="*/ 167296 w 533973"/>
                <a:gd name="connsiteY49" fmla="*/ 9166 h 673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33973" h="673768">
                  <a:moveTo>
                    <a:pt x="167296" y="9166"/>
                  </a:moveTo>
                  <a:lnTo>
                    <a:pt x="112295" y="57293"/>
                  </a:lnTo>
                  <a:lnTo>
                    <a:pt x="64168" y="128336"/>
                  </a:lnTo>
                  <a:lnTo>
                    <a:pt x="43543" y="220006"/>
                  </a:lnTo>
                  <a:lnTo>
                    <a:pt x="34376" y="252090"/>
                  </a:lnTo>
                  <a:lnTo>
                    <a:pt x="11458" y="295633"/>
                  </a:lnTo>
                  <a:lnTo>
                    <a:pt x="0" y="334592"/>
                  </a:lnTo>
                  <a:lnTo>
                    <a:pt x="4583" y="380427"/>
                  </a:lnTo>
                  <a:lnTo>
                    <a:pt x="13750" y="421678"/>
                  </a:lnTo>
                  <a:lnTo>
                    <a:pt x="22917" y="451470"/>
                  </a:lnTo>
                  <a:lnTo>
                    <a:pt x="27501" y="520222"/>
                  </a:lnTo>
                  <a:lnTo>
                    <a:pt x="27501" y="543139"/>
                  </a:lnTo>
                  <a:lnTo>
                    <a:pt x="29792" y="561473"/>
                  </a:lnTo>
                  <a:lnTo>
                    <a:pt x="45834" y="602724"/>
                  </a:lnTo>
                  <a:lnTo>
                    <a:pt x="73335" y="650851"/>
                  </a:lnTo>
                  <a:lnTo>
                    <a:pt x="103128" y="673768"/>
                  </a:lnTo>
                  <a:lnTo>
                    <a:pt x="151254" y="666893"/>
                  </a:lnTo>
                  <a:lnTo>
                    <a:pt x="201672" y="618766"/>
                  </a:lnTo>
                  <a:lnTo>
                    <a:pt x="236048" y="559181"/>
                  </a:lnTo>
                  <a:lnTo>
                    <a:pt x="242923" y="524806"/>
                  </a:lnTo>
                  <a:lnTo>
                    <a:pt x="258965" y="485846"/>
                  </a:lnTo>
                  <a:lnTo>
                    <a:pt x="279591" y="460637"/>
                  </a:lnTo>
                  <a:lnTo>
                    <a:pt x="332301" y="435428"/>
                  </a:lnTo>
                  <a:lnTo>
                    <a:pt x="387302" y="421678"/>
                  </a:lnTo>
                  <a:lnTo>
                    <a:pt x="401052" y="401052"/>
                  </a:lnTo>
                  <a:lnTo>
                    <a:pt x="492722" y="297924"/>
                  </a:lnTo>
                  <a:lnTo>
                    <a:pt x="499597" y="279590"/>
                  </a:lnTo>
                  <a:lnTo>
                    <a:pt x="531681" y="215422"/>
                  </a:lnTo>
                  <a:lnTo>
                    <a:pt x="533973" y="144378"/>
                  </a:lnTo>
                  <a:lnTo>
                    <a:pt x="417095" y="137503"/>
                  </a:lnTo>
                  <a:lnTo>
                    <a:pt x="407928" y="190213"/>
                  </a:lnTo>
                  <a:lnTo>
                    <a:pt x="375843" y="238339"/>
                  </a:lnTo>
                  <a:lnTo>
                    <a:pt x="297925" y="320842"/>
                  </a:lnTo>
                  <a:lnTo>
                    <a:pt x="226881" y="391885"/>
                  </a:lnTo>
                  <a:lnTo>
                    <a:pt x="192505" y="446887"/>
                  </a:lnTo>
                  <a:lnTo>
                    <a:pt x="151254" y="499596"/>
                  </a:lnTo>
                  <a:lnTo>
                    <a:pt x="123753" y="527097"/>
                  </a:lnTo>
                  <a:lnTo>
                    <a:pt x="103128" y="490430"/>
                  </a:lnTo>
                  <a:lnTo>
                    <a:pt x="91669" y="412511"/>
                  </a:lnTo>
                  <a:cubicBezTo>
                    <a:pt x="93197" y="404872"/>
                    <a:pt x="94620" y="397211"/>
                    <a:pt x="96252" y="389593"/>
                  </a:cubicBezTo>
                  <a:cubicBezTo>
                    <a:pt x="96912" y="386514"/>
                    <a:pt x="97438" y="383376"/>
                    <a:pt x="98544" y="380427"/>
                  </a:cubicBezTo>
                  <a:cubicBezTo>
                    <a:pt x="99744" y="377228"/>
                    <a:pt x="103128" y="371260"/>
                    <a:pt x="103128" y="371260"/>
                  </a:cubicBezTo>
                  <a:lnTo>
                    <a:pt x="123753" y="242923"/>
                  </a:lnTo>
                  <a:lnTo>
                    <a:pt x="155837" y="169587"/>
                  </a:lnTo>
                  <a:lnTo>
                    <a:pt x="206255" y="132920"/>
                  </a:lnTo>
                  <a:lnTo>
                    <a:pt x="277299" y="93960"/>
                  </a:lnTo>
                  <a:lnTo>
                    <a:pt x="352926" y="91669"/>
                  </a:lnTo>
                  <a:lnTo>
                    <a:pt x="343759" y="4583"/>
                  </a:lnTo>
                  <a:lnTo>
                    <a:pt x="261257" y="0"/>
                  </a:lnTo>
                  <a:lnTo>
                    <a:pt x="167296" y="9166"/>
                  </a:lnTo>
                  <a:close/>
                </a:path>
              </a:pathLst>
            </a:custGeom>
            <a:solidFill>
              <a:srgbClr val="00B0F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4" name="Freeform 23"/>
            <p:cNvSpPr/>
            <p:nvPr/>
          </p:nvSpPr>
          <p:spPr bwMode="auto">
            <a:xfrm>
              <a:off x="3843230" y="4315326"/>
              <a:ext cx="199381" cy="151254"/>
            </a:xfrm>
            <a:custGeom>
              <a:avLst/>
              <a:gdLst>
                <a:gd name="connsiteX0" fmla="*/ 0 w 199381"/>
                <a:gd name="connsiteY0" fmla="*/ 100836 h 151254"/>
                <a:gd name="connsiteX1" fmla="*/ 75627 w 199381"/>
                <a:gd name="connsiteY1" fmla="*/ 110003 h 151254"/>
                <a:gd name="connsiteX2" fmla="*/ 96253 w 199381"/>
                <a:gd name="connsiteY2" fmla="*/ 130629 h 151254"/>
                <a:gd name="connsiteX3" fmla="*/ 105420 w 199381"/>
                <a:gd name="connsiteY3" fmla="*/ 151254 h 151254"/>
                <a:gd name="connsiteX4" fmla="*/ 199381 w 199381"/>
                <a:gd name="connsiteY4" fmla="*/ 148963 h 151254"/>
                <a:gd name="connsiteX5" fmla="*/ 146671 w 199381"/>
                <a:gd name="connsiteY5" fmla="*/ 61877 h 151254"/>
                <a:gd name="connsiteX6" fmla="*/ 114587 w 199381"/>
                <a:gd name="connsiteY6" fmla="*/ 36668 h 151254"/>
                <a:gd name="connsiteX7" fmla="*/ 68752 w 199381"/>
                <a:gd name="connsiteY7" fmla="*/ 16042 h 151254"/>
                <a:gd name="connsiteX8" fmla="*/ 45835 w 199381"/>
                <a:gd name="connsiteY8" fmla="*/ 4584 h 151254"/>
                <a:gd name="connsiteX9" fmla="*/ 13750 w 199381"/>
                <a:gd name="connsiteY9" fmla="*/ 0 h 15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81" h="151254">
                  <a:moveTo>
                    <a:pt x="0" y="100836"/>
                  </a:moveTo>
                  <a:lnTo>
                    <a:pt x="75627" y="110003"/>
                  </a:lnTo>
                  <a:lnTo>
                    <a:pt x="96253" y="130629"/>
                  </a:lnTo>
                  <a:lnTo>
                    <a:pt x="105420" y="151254"/>
                  </a:lnTo>
                  <a:lnTo>
                    <a:pt x="199381" y="148963"/>
                  </a:lnTo>
                  <a:lnTo>
                    <a:pt x="146671" y="61877"/>
                  </a:lnTo>
                  <a:lnTo>
                    <a:pt x="114587" y="36668"/>
                  </a:lnTo>
                  <a:lnTo>
                    <a:pt x="68752" y="16042"/>
                  </a:lnTo>
                  <a:cubicBezTo>
                    <a:pt x="48395" y="8408"/>
                    <a:pt x="55033" y="13782"/>
                    <a:pt x="45835" y="4584"/>
                  </a:cubicBezTo>
                  <a:lnTo>
                    <a:pt x="13750" y="0"/>
                  </a:lnTo>
                </a:path>
              </a:pathLst>
            </a:custGeom>
            <a:solidFill>
              <a:srgbClr val="00B0F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5" name="Freeform 24"/>
            <p:cNvSpPr/>
            <p:nvPr/>
          </p:nvSpPr>
          <p:spPr bwMode="auto">
            <a:xfrm>
              <a:off x="2754923" y="2672862"/>
              <a:ext cx="281354" cy="105507"/>
            </a:xfrm>
            <a:custGeom>
              <a:avLst/>
              <a:gdLst>
                <a:gd name="connsiteX0" fmla="*/ 0 w 281354"/>
                <a:gd name="connsiteY0" fmla="*/ 0 h 105507"/>
                <a:gd name="connsiteX1" fmla="*/ 87923 w 281354"/>
                <a:gd name="connsiteY1" fmla="*/ 29307 h 105507"/>
                <a:gd name="connsiteX2" fmla="*/ 199292 w 281354"/>
                <a:gd name="connsiteY2" fmla="*/ 70338 h 105507"/>
                <a:gd name="connsiteX3" fmla="*/ 281354 w 281354"/>
                <a:gd name="connsiteY3" fmla="*/ 105507 h 105507"/>
              </a:gdLst>
              <a:ahLst/>
              <a:cxnLst>
                <a:cxn ang="0">
                  <a:pos x="connsiteX0" y="connsiteY0"/>
                </a:cxn>
                <a:cxn ang="0">
                  <a:pos x="connsiteX1" y="connsiteY1"/>
                </a:cxn>
                <a:cxn ang="0">
                  <a:pos x="connsiteX2" y="connsiteY2"/>
                </a:cxn>
                <a:cxn ang="0">
                  <a:pos x="connsiteX3" y="connsiteY3"/>
                </a:cxn>
              </a:cxnLst>
              <a:rect l="l" t="t" r="r" b="b"/>
              <a:pathLst>
                <a:path w="281354" h="105507">
                  <a:moveTo>
                    <a:pt x="0" y="0"/>
                  </a:moveTo>
                  <a:cubicBezTo>
                    <a:pt x="27354" y="8792"/>
                    <a:pt x="54708" y="17584"/>
                    <a:pt x="87923" y="29307"/>
                  </a:cubicBezTo>
                  <a:cubicBezTo>
                    <a:pt x="121138" y="41030"/>
                    <a:pt x="167054" y="57638"/>
                    <a:pt x="199292" y="70338"/>
                  </a:cubicBezTo>
                  <a:cubicBezTo>
                    <a:pt x="231531" y="83038"/>
                    <a:pt x="256442" y="94272"/>
                    <a:pt x="281354" y="105507"/>
                  </a:cubicBezTo>
                </a:path>
              </a:pathLst>
            </a:custGeom>
            <a:noFill/>
            <a:ln w="57150" cap="flat" cmpd="sng" algn="ctr">
              <a:solidFill>
                <a:srgbClr val="FF33CC"/>
              </a:solidFill>
              <a:prstDash val="solid"/>
              <a:round/>
              <a:headEnd type="none" w="med" len="med"/>
              <a:tailEnd type="triangl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8" name="Freeform 27"/>
            <p:cNvSpPr/>
            <p:nvPr/>
          </p:nvSpPr>
          <p:spPr bwMode="auto">
            <a:xfrm>
              <a:off x="3405554" y="3311769"/>
              <a:ext cx="140677" cy="322385"/>
            </a:xfrm>
            <a:custGeom>
              <a:avLst/>
              <a:gdLst>
                <a:gd name="connsiteX0" fmla="*/ 0 w 140677"/>
                <a:gd name="connsiteY0" fmla="*/ 0 h 322385"/>
                <a:gd name="connsiteX1" fmla="*/ 82061 w 140677"/>
                <a:gd name="connsiteY1" fmla="*/ 146539 h 322385"/>
                <a:gd name="connsiteX2" fmla="*/ 140677 w 140677"/>
                <a:gd name="connsiteY2" fmla="*/ 322385 h 322385"/>
              </a:gdLst>
              <a:ahLst/>
              <a:cxnLst>
                <a:cxn ang="0">
                  <a:pos x="connsiteX0" y="connsiteY0"/>
                </a:cxn>
                <a:cxn ang="0">
                  <a:pos x="connsiteX1" y="connsiteY1"/>
                </a:cxn>
                <a:cxn ang="0">
                  <a:pos x="connsiteX2" y="connsiteY2"/>
                </a:cxn>
              </a:cxnLst>
              <a:rect l="l" t="t" r="r" b="b"/>
              <a:pathLst>
                <a:path w="140677" h="322385">
                  <a:moveTo>
                    <a:pt x="0" y="0"/>
                  </a:moveTo>
                  <a:cubicBezTo>
                    <a:pt x="29307" y="46404"/>
                    <a:pt x="58615" y="92808"/>
                    <a:pt x="82061" y="146539"/>
                  </a:cubicBezTo>
                  <a:cubicBezTo>
                    <a:pt x="105507" y="200270"/>
                    <a:pt x="123092" y="261327"/>
                    <a:pt x="140677" y="322385"/>
                  </a:cubicBezTo>
                </a:path>
              </a:pathLst>
            </a:custGeom>
            <a:noFill/>
            <a:ln w="57150" cap="flat" cmpd="sng" algn="ctr">
              <a:solidFill>
                <a:srgbClr val="FF33CC"/>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0" name="Freeform 29"/>
            <p:cNvSpPr/>
            <p:nvPr/>
          </p:nvSpPr>
          <p:spPr bwMode="auto">
            <a:xfrm>
              <a:off x="2831123" y="4062046"/>
              <a:ext cx="293077" cy="216877"/>
            </a:xfrm>
            <a:custGeom>
              <a:avLst/>
              <a:gdLst>
                <a:gd name="connsiteX0" fmla="*/ 0 w 293077"/>
                <a:gd name="connsiteY0" fmla="*/ 0 h 216877"/>
                <a:gd name="connsiteX1" fmla="*/ 140677 w 293077"/>
                <a:gd name="connsiteY1" fmla="*/ 140677 h 216877"/>
                <a:gd name="connsiteX2" fmla="*/ 293077 w 293077"/>
                <a:gd name="connsiteY2" fmla="*/ 216877 h 216877"/>
              </a:gdLst>
              <a:ahLst/>
              <a:cxnLst>
                <a:cxn ang="0">
                  <a:pos x="connsiteX0" y="connsiteY0"/>
                </a:cxn>
                <a:cxn ang="0">
                  <a:pos x="connsiteX1" y="connsiteY1"/>
                </a:cxn>
                <a:cxn ang="0">
                  <a:pos x="connsiteX2" y="connsiteY2"/>
                </a:cxn>
              </a:cxnLst>
              <a:rect l="l" t="t" r="r" b="b"/>
              <a:pathLst>
                <a:path w="293077" h="216877">
                  <a:moveTo>
                    <a:pt x="0" y="0"/>
                  </a:moveTo>
                  <a:cubicBezTo>
                    <a:pt x="45915" y="52265"/>
                    <a:pt x="91831" y="104531"/>
                    <a:pt x="140677" y="140677"/>
                  </a:cubicBezTo>
                  <a:cubicBezTo>
                    <a:pt x="189523" y="176823"/>
                    <a:pt x="241300" y="196850"/>
                    <a:pt x="293077" y="216877"/>
                  </a:cubicBezTo>
                </a:path>
              </a:pathLst>
            </a:custGeom>
            <a:noFill/>
            <a:ln w="57150" cap="flat" cmpd="sng" algn="ctr">
              <a:solidFill>
                <a:srgbClr val="FF33CC"/>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1" name="Freeform 30"/>
            <p:cNvSpPr/>
            <p:nvPr/>
          </p:nvSpPr>
          <p:spPr bwMode="auto">
            <a:xfrm>
              <a:off x="3099013" y="2718331"/>
              <a:ext cx="334769" cy="602586"/>
            </a:xfrm>
            <a:custGeom>
              <a:avLst/>
              <a:gdLst>
                <a:gd name="connsiteX0" fmla="*/ 32520 w 334769"/>
                <a:gd name="connsiteY0" fmla="*/ 34434 h 602586"/>
                <a:gd name="connsiteX1" fmla="*/ 0 w 334769"/>
                <a:gd name="connsiteY1" fmla="*/ 139647 h 602586"/>
                <a:gd name="connsiteX2" fmla="*/ 0 w 334769"/>
                <a:gd name="connsiteY2" fmla="*/ 156864 h 602586"/>
                <a:gd name="connsiteX3" fmla="*/ 7651 w 334769"/>
                <a:gd name="connsiteY3" fmla="*/ 262077 h 602586"/>
                <a:gd name="connsiteX4" fmla="*/ 59302 w 334769"/>
                <a:gd name="connsiteY4" fmla="*/ 378769 h 602586"/>
                <a:gd name="connsiteX5" fmla="*/ 116691 w 334769"/>
                <a:gd name="connsiteY5" fmla="*/ 503112 h 602586"/>
                <a:gd name="connsiteX6" fmla="*/ 177906 w 334769"/>
                <a:gd name="connsiteY6" fmla="*/ 552849 h 602586"/>
                <a:gd name="connsiteX7" fmla="*/ 195123 w 334769"/>
                <a:gd name="connsiteY7" fmla="*/ 560501 h 602586"/>
                <a:gd name="connsiteX8" fmla="*/ 200861 w 334769"/>
                <a:gd name="connsiteY8" fmla="*/ 562414 h 602586"/>
                <a:gd name="connsiteX9" fmla="*/ 262077 w 334769"/>
                <a:gd name="connsiteY9" fmla="*/ 591108 h 602586"/>
                <a:gd name="connsiteX10" fmla="*/ 300336 w 334769"/>
                <a:gd name="connsiteY10" fmla="*/ 602586 h 602586"/>
                <a:gd name="connsiteX11" fmla="*/ 323292 w 334769"/>
                <a:gd name="connsiteY11" fmla="*/ 549023 h 602586"/>
                <a:gd name="connsiteX12" fmla="*/ 319466 w 334769"/>
                <a:gd name="connsiteY12" fmla="*/ 432332 h 602586"/>
                <a:gd name="connsiteX13" fmla="*/ 319466 w 334769"/>
                <a:gd name="connsiteY13" fmla="*/ 403637 h 602586"/>
                <a:gd name="connsiteX14" fmla="*/ 300336 w 334769"/>
                <a:gd name="connsiteY14" fmla="*/ 321379 h 602586"/>
                <a:gd name="connsiteX15" fmla="*/ 292684 w 334769"/>
                <a:gd name="connsiteY15" fmla="*/ 256338 h 602586"/>
                <a:gd name="connsiteX16" fmla="*/ 319466 w 334769"/>
                <a:gd name="connsiteY16" fmla="*/ 164516 h 602586"/>
                <a:gd name="connsiteX17" fmla="*/ 334769 w 334769"/>
                <a:gd name="connsiteY17" fmla="*/ 78432 h 602586"/>
                <a:gd name="connsiteX18" fmla="*/ 323292 w 334769"/>
                <a:gd name="connsiteY18" fmla="*/ 30608 h 602586"/>
                <a:gd name="connsiteX19" fmla="*/ 273554 w 334769"/>
                <a:gd name="connsiteY19" fmla="*/ 0 h 602586"/>
                <a:gd name="connsiteX20" fmla="*/ 219991 w 334769"/>
                <a:gd name="connsiteY20" fmla="*/ 15304 h 602586"/>
                <a:gd name="connsiteX21" fmla="*/ 225730 w 334769"/>
                <a:gd name="connsiteY21" fmla="*/ 133908 h 602586"/>
                <a:gd name="connsiteX22" fmla="*/ 193210 w 334769"/>
                <a:gd name="connsiteY22" fmla="*/ 248687 h 602586"/>
                <a:gd name="connsiteX23" fmla="*/ 181732 w 334769"/>
                <a:gd name="connsiteY23" fmla="*/ 350074 h 602586"/>
                <a:gd name="connsiteX24" fmla="*/ 145385 w 334769"/>
                <a:gd name="connsiteY24" fmla="*/ 374943 h 602586"/>
                <a:gd name="connsiteX25" fmla="*/ 95648 w 334769"/>
                <a:gd name="connsiteY25" fmla="*/ 338596 h 602586"/>
                <a:gd name="connsiteX26" fmla="*/ 87996 w 334769"/>
                <a:gd name="connsiteY26" fmla="*/ 323292 h 602586"/>
                <a:gd name="connsiteX27" fmla="*/ 84170 w 334769"/>
                <a:gd name="connsiteY27" fmla="*/ 311815 h 602586"/>
                <a:gd name="connsiteX28" fmla="*/ 61215 w 334769"/>
                <a:gd name="connsiteY28" fmla="*/ 214253 h 602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4769" h="602586">
                  <a:moveTo>
                    <a:pt x="32520" y="34434"/>
                  </a:moveTo>
                  <a:lnTo>
                    <a:pt x="0" y="139647"/>
                  </a:lnTo>
                  <a:lnTo>
                    <a:pt x="0" y="156864"/>
                  </a:lnTo>
                  <a:lnTo>
                    <a:pt x="7651" y="262077"/>
                  </a:lnTo>
                  <a:lnTo>
                    <a:pt x="59302" y="378769"/>
                  </a:lnTo>
                  <a:lnTo>
                    <a:pt x="116691" y="503112"/>
                  </a:lnTo>
                  <a:lnTo>
                    <a:pt x="177906" y="552849"/>
                  </a:lnTo>
                  <a:cubicBezTo>
                    <a:pt x="183645" y="555400"/>
                    <a:pt x="189326" y="558085"/>
                    <a:pt x="195123" y="560501"/>
                  </a:cubicBezTo>
                  <a:cubicBezTo>
                    <a:pt x="196984" y="561276"/>
                    <a:pt x="200861" y="562414"/>
                    <a:pt x="200861" y="562414"/>
                  </a:cubicBezTo>
                  <a:lnTo>
                    <a:pt x="262077" y="591108"/>
                  </a:lnTo>
                  <a:lnTo>
                    <a:pt x="300336" y="602586"/>
                  </a:lnTo>
                  <a:lnTo>
                    <a:pt x="323292" y="549023"/>
                  </a:lnTo>
                  <a:lnTo>
                    <a:pt x="319466" y="432332"/>
                  </a:lnTo>
                  <a:lnTo>
                    <a:pt x="319466" y="403637"/>
                  </a:lnTo>
                  <a:lnTo>
                    <a:pt x="300336" y="321379"/>
                  </a:lnTo>
                  <a:lnTo>
                    <a:pt x="292684" y="256338"/>
                  </a:lnTo>
                  <a:lnTo>
                    <a:pt x="319466" y="164516"/>
                  </a:lnTo>
                  <a:lnTo>
                    <a:pt x="334769" y="78432"/>
                  </a:lnTo>
                  <a:lnTo>
                    <a:pt x="323292" y="30608"/>
                  </a:lnTo>
                  <a:lnTo>
                    <a:pt x="273554" y="0"/>
                  </a:lnTo>
                  <a:lnTo>
                    <a:pt x="219991" y="15304"/>
                  </a:lnTo>
                  <a:lnTo>
                    <a:pt x="225730" y="133908"/>
                  </a:lnTo>
                  <a:lnTo>
                    <a:pt x="193210" y="248687"/>
                  </a:lnTo>
                  <a:lnTo>
                    <a:pt x="181732" y="350074"/>
                  </a:lnTo>
                  <a:lnTo>
                    <a:pt x="145385" y="374943"/>
                  </a:lnTo>
                  <a:lnTo>
                    <a:pt x="95648" y="338596"/>
                  </a:lnTo>
                  <a:cubicBezTo>
                    <a:pt x="93097" y="333495"/>
                    <a:pt x="90243" y="328534"/>
                    <a:pt x="87996" y="323292"/>
                  </a:cubicBezTo>
                  <a:cubicBezTo>
                    <a:pt x="86407" y="319585"/>
                    <a:pt x="84170" y="311815"/>
                    <a:pt x="84170" y="311815"/>
                  </a:cubicBezTo>
                  <a:lnTo>
                    <a:pt x="61215" y="214253"/>
                  </a:lnTo>
                </a:path>
              </a:pathLst>
            </a:cu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35" name="Rectangle 34"/>
          <p:cNvSpPr/>
          <p:nvPr/>
        </p:nvSpPr>
        <p:spPr>
          <a:xfrm>
            <a:off x="4805680" y="1379197"/>
            <a:ext cx="3923541" cy="5176802"/>
          </a:xfrm>
          <a:prstGeom prst="rect">
            <a:avLst/>
          </a:prstGeom>
        </p:spPr>
        <p:txBody>
          <a:bodyPr wrap="square">
            <a:spAutoFit/>
          </a:bodyPr>
          <a:lstStyle/>
          <a:p>
            <a:pPr>
              <a:lnSpc>
                <a:spcPct val="90000"/>
              </a:lnSpc>
              <a:spcBef>
                <a:spcPts val="1000"/>
              </a:spcBef>
            </a:pPr>
            <a:r>
              <a:rPr lang="en-US" sz="2200" b="1" dirty="0" smtClean="0">
                <a:latin typeface="Arial" panose="020B0604020202020204" pitchFamily="34" charset="0"/>
                <a:cs typeface="Arial" panose="020B0604020202020204" pitchFamily="34" charset="0"/>
              </a:rPr>
              <a:t>HC Spillage:</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HC charge to trap</a:t>
            </a:r>
          </a:p>
          <a:p>
            <a:pPr marL="974725" lvl="2" indent="-34290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Previously stored</a:t>
            </a:r>
          </a:p>
          <a:p>
            <a:pPr marL="974725" lvl="2" indent="-34290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Incremental drainage</a:t>
            </a:r>
          </a:p>
          <a:p>
            <a:pPr marL="974725" lvl="2" indent="-34290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Spill into drainage</a:t>
            </a: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Gas </a:t>
            </a:r>
            <a:r>
              <a:rPr lang="en-US" sz="2000" dirty="0" err="1" smtClean="0">
                <a:latin typeface="Arial" panose="020B0604020202020204" pitchFamily="34" charset="0"/>
                <a:cs typeface="Arial" panose="020B0604020202020204" pitchFamily="34" charset="0"/>
              </a:rPr>
              <a:t>volumetrics</a:t>
            </a:r>
            <a:endParaRPr lang="en-US" sz="2000" dirty="0" smtClean="0">
              <a:latin typeface="Arial" panose="020B0604020202020204" pitchFamily="34" charset="0"/>
              <a:cs typeface="Arial" panose="020B0604020202020204" pitchFamily="34" charset="0"/>
            </a:endParaRPr>
          </a:p>
          <a:p>
            <a:pPr marL="917575" lvl="2" indent="-28575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In-situ gas density</a:t>
            </a:r>
          </a:p>
          <a:p>
            <a:pPr marL="917575" lvl="2" indent="-28575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Gas in solution</a:t>
            </a:r>
          </a:p>
          <a:p>
            <a:pPr marL="917575" lvl="2" indent="-28575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Gas leakage through cap</a:t>
            </a:r>
            <a:endParaRPr lang="en-US" sz="1800" dirty="0">
              <a:latin typeface="Arial" panose="020B0604020202020204" pitchFamily="34" charset="0"/>
              <a:cs typeface="Arial" panose="020B0604020202020204" pitchFamily="34" charset="0"/>
            </a:endParaRPr>
          </a:p>
          <a:p>
            <a:pPr marL="339725" lvl="1" indent="-165100">
              <a:lnSpc>
                <a:spcPct val="90000"/>
              </a:lnSpc>
              <a:spcBef>
                <a:spcPts val="1000"/>
              </a:spcBef>
              <a:buFont typeface="Arial" panose="020B0604020202020204" pitchFamily="34" charset="0"/>
              <a:buChar char="•"/>
              <a:tabLst>
                <a:tab pos="574675" algn="l"/>
              </a:tabLst>
            </a:pPr>
            <a:r>
              <a:rPr lang="en-US" sz="2000" dirty="0" smtClean="0">
                <a:latin typeface="Arial" panose="020B0604020202020204" pitchFamily="34" charset="0"/>
                <a:cs typeface="Arial" panose="020B0604020202020204" pitchFamily="34" charset="0"/>
              </a:rPr>
              <a:t>Spillage out of trap</a:t>
            </a:r>
          </a:p>
          <a:p>
            <a:pPr marL="917575" lvl="2" indent="-28575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Excess volume</a:t>
            </a:r>
          </a:p>
          <a:p>
            <a:pPr marL="917575" lvl="2" indent="-28575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Spill direction</a:t>
            </a:r>
          </a:p>
          <a:p>
            <a:pPr marL="917575" lvl="2" indent="-285750">
              <a:lnSpc>
                <a:spcPct val="90000"/>
              </a:lnSpc>
              <a:spcBef>
                <a:spcPts val="1000"/>
              </a:spcBef>
              <a:buFont typeface="Arial" panose="020B0604020202020204" pitchFamily="34" charset="0"/>
              <a:buChar char="–"/>
              <a:tabLst>
                <a:tab pos="574675" algn="l"/>
              </a:tabLst>
            </a:pPr>
            <a:r>
              <a:rPr lang="en-US" sz="1800" dirty="0" smtClean="0">
                <a:latin typeface="Arial" panose="020B0604020202020204" pitchFamily="34" charset="0"/>
                <a:cs typeface="Arial" panose="020B0604020202020204" pitchFamily="34" charset="0"/>
              </a:rPr>
              <a:t>Oil flushed by gas</a:t>
            </a:r>
            <a:endParaRPr lang="en-US" sz="1800" dirty="0">
              <a:latin typeface="Arial" panose="020B0604020202020204" pitchFamily="34" charset="0"/>
              <a:cs typeface="Arial" panose="020B0604020202020204" pitchFamily="34" charset="0"/>
            </a:endParaRPr>
          </a:p>
        </p:txBody>
      </p:sp>
      <p:grpSp>
        <p:nvGrpSpPr>
          <p:cNvPr id="3073" name="Group 3072"/>
          <p:cNvGrpSpPr/>
          <p:nvPr/>
        </p:nvGrpSpPr>
        <p:grpSpPr>
          <a:xfrm>
            <a:off x="328997" y="4924553"/>
            <a:ext cx="1450805" cy="1130285"/>
            <a:chOff x="5053690" y="1333645"/>
            <a:chExt cx="1450805" cy="1130285"/>
          </a:xfrm>
        </p:grpSpPr>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73582" b="58836"/>
            <a:stretch/>
          </p:blipFill>
          <p:spPr bwMode="auto">
            <a:xfrm>
              <a:off x="5053690" y="1333645"/>
              <a:ext cx="1450805" cy="113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Freeform 9"/>
            <p:cNvSpPr/>
            <p:nvPr/>
          </p:nvSpPr>
          <p:spPr bwMode="auto">
            <a:xfrm>
              <a:off x="5344160" y="2123440"/>
              <a:ext cx="228600" cy="157480"/>
            </a:xfrm>
            <a:custGeom>
              <a:avLst/>
              <a:gdLst>
                <a:gd name="connsiteX0" fmla="*/ 0 w 228600"/>
                <a:gd name="connsiteY0" fmla="*/ 0 h 157480"/>
                <a:gd name="connsiteX1" fmla="*/ 0 w 228600"/>
                <a:gd name="connsiteY1" fmla="*/ 132080 h 157480"/>
                <a:gd name="connsiteX2" fmla="*/ 116840 w 228600"/>
                <a:gd name="connsiteY2" fmla="*/ 132080 h 157480"/>
                <a:gd name="connsiteX3" fmla="*/ 116840 w 228600"/>
                <a:gd name="connsiteY3" fmla="*/ 45720 h 157480"/>
                <a:gd name="connsiteX4" fmla="*/ 228600 w 228600"/>
                <a:gd name="connsiteY4" fmla="*/ 45720 h 157480"/>
                <a:gd name="connsiteX5" fmla="*/ 228600 w 228600"/>
                <a:gd name="connsiteY5" fmla="*/ 157480 h 157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00" h="157480">
                  <a:moveTo>
                    <a:pt x="0" y="0"/>
                  </a:moveTo>
                  <a:lnTo>
                    <a:pt x="0" y="132080"/>
                  </a:lnTo>
                  <a:lnTo>
                    <a:pt x="116840" y="132080"/>
                  </a:lnTo>
                  <a:lnTo>
                    <a:pt x="116840" y="45720"/>
                  </a:lnTo>
                  <a:lnTo>
                    <a:pt x="228600" y="45720"/>
                  </a:lnTo>
                  <a:lnTo>
                    <a:pt x="228600" y="157480"/>
                  </a:lnTo>
                </a:path>
              </a:pathLst>
            </a:custGeom>
            <a:noFill/>
            <a:ln w="57150" cap="flat" cmpd="sng" algn="ctr">
              <a:solidFill>
                <a:srgbClr val="0070C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Rectangle 10"/>
            <p:cNvSpPr/>
            <p:nvPr/>
          </p:nvSpPr>
          <p:spPr bwMode="auto">
            <a:xfrm>
              <a:off x="5344160" y="1422400"/>
              <a:ext cx="264160" cy="147320"/>
            </a:xfrm>
            <a:prstGeom prst="rect">
              <a:avLst/>
            </a:prstGeom>
            <a:solidFill>
              <a:srgbClr val="FF000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6" name="Rectangle 25"/>
            <p:cNvSpPr/>
            <p:nvPr/>
          </p:nvSpPr>
          <p:spPr bwMode="auto">
            <a:xfrm>
              <a:off x="5344160" y="1635760"/>
              <a:ext cx="264160" cy="147320"/>
            </a:xfrm>
            <a:prstGeom prst="rect">
              <a:avLst/>
            </a:prstGeom>
            <a:solidFill>
              <a:srgbClr val="00B05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7" name="Rectangle 26"/>
            <p:cNvSpPr/>
            <p:nvPr/>
          </p:nvSpPr>
          <p:spPr bwMode="auto">
            <a:xfrm>
              <a:off x="5344160" y="1849120"/>
              <a:ext cx="264160" cy="147320"/>
            </a:xfrm>
            <a:prstGeom prst="rect">
              <a:avLst/>
            </a:prstGeom>
            <a:solidFill>
              <a:srgbClr val="00B0F0">
                <a:alpha val="6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34" name="TextBox 33"/>
          <p:cNvSpPr txBox="1"/>
          <p:nvPr/>
        </p:nvSpPr>
        <p:spPr>
          <a:xfrm>
            <a:off x="1930091" y="5495794"/>
            <a:ext cx="185240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Sylta, 1993</a:t>
            </a:r>
            <a:endParaRPr lang="en-US" sz="1200" dirty="0">
              <a:solidFill>
                <a:schemeClr val="accent6"/>
              </a:solidFill>
              <a:latin typeface="Arial" panose="020B0604020202020204" pitchFamily="34" charset="0"/>
              <a:cs typeface="Arial" panose="020B0604020202020204" pitchFamily="34"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Modeled Trap HC Fill</a:t>
            </a:r>
            <a:endParaRPr lang="en-US" b="1" dirty="0"/>
          </a:p>
        </p:txBody>
      </p:sp>
      <p:sp>
        <p:nvSpPr>
          <p:cNvPr id="4" name="TextBox 3"/>
          <p:cNvSpPr txBox="1"/>
          <p:nvPr/>
        </p:nvSpPr>
        <p:spPr>
          <a:xfrm>
            <a:off x="374052" y="1449872"/>
            <a:ext cx="3378419" cy="1323439"/>
          </a:xfrm>
          <a:prstGeom prst="rect">
            <a:avLst/>
          </a:prstGeom>
          <a:solidFill>
            <a:schemeClr val="bg1"/>
          </a:solidFill>
          <a:ln w="38100">
            <a:solidFill>
              <a:srgbClr val="FF00FF"/>
            </a:solidFill>
          </a:ln>
        </p:spPr>
        <p:txBody>
          <a:bodyPr wrap="square" rtlCol="0">
            <a:spAutoFit/>
          </a:bodyPr>
          <a:lstStyle/>
          <a:p>
            <a:pPr marL="227013" indent="-227013">
              <a:spcBef>
                <a:spcPts val="1800"/>
              </a:spcBef>
              <a:buFont typeface="Arial" panose="020B0604020202020204" pitchFamily="34" charset="0"/>
              <a:buChar char="•"/>
              <a:tabLst>
                <a:tab pos="519113" algn="l"/>
              </a:tabLst>
            </a:pPr>
            <a:r>
              <a:rPr lang="en-US" sz="2000" b="1" dirty="0" err="1" smtClean="0">
                <a:latin typeface="Arial" panose="020B0604020202020204" pitchFamily="34" charset="0"/>
                <a:cs typeface="Arial" panose="020B0604020202020204" pitchFamily="34" charset="0"/>
              </a:rPr>
              <a:t>Brage</a:t>
            </a:r>
            <a:r>
              <a:rPr lang="en-US" sz="2000" b="1" dirty="0" smtClean="0">
                <a:latin typeface="Arial" panose="020B0604020202020204" pitchFamily="34" charset="0"/>
                <a:cs typeface="Arial" panose="020B0604020202020204" pitchFamily="34" charset="0"/>
              </a:rPr>
              <a:t> – no local HC 	drainage, only spilled 	oil with dissolved 	gas.</a:t>
            </a:r>
          </a:p>
        </p:txBody>
      </p:sp>
      <p:grpSp>
        <p:nvGrpSpPr>
          <p:cNvPr id="3" name="Group 2"/>
          <p:cNvGrpSpPr/>
          <p:nvPr/>
        </p:nvGrpSpPr>
        <p:grpSpPr>
          <a:xfrm>
            <a:off x="5729441" y="1042527"/>
            <a:ext cx="3167694" cy="5198018"/>
            <a:chOff x="603314" y="1023673"/>
            <a:chExt cx="3028407" cy="5496010"/>
          </a:xfrm>
        </p:grpSpPr>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341"/>
            <a:stretch/>
          </p:blipFill>
          <p:spPr bwMode="auto">
            <a:xfrm>
              <a:off x="603314" y="1023673"/>
              <a:ext cx="3028407" cy="5496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reeform 4"/>
            <p:cNvSpPr/>
            <p:nvPr/>
          </p:nvSpPr>
          <p:spPr>
            <a:xfrm>
              <a:off x="1310326" y="3487918"/>
              <a:ext cx="2125744" cy="697583"/>
            </a:xfrm>
            <a:custGeom>
              <a:avLst/>
              <a:gdLst>
                <a:gd name="connsiteX0" fmla="*/ 0 w 2125744"/>
                <a:gd name="connsiteY0" fmla="*/ 697583 h 697583"/>
                <a:gd name="connsiteX1" fmla="*/ 608029 w 2125744"/>
                <a:gd name="connsiteY1" fmla="*/ 240383 h 697583"/>
                <a:gd name="connsiteX2" fmla="*/ 933253 w 2125744"/>
                <a:gd name="connsiteY2" fmla="*/ 391212 h 697583"/>
                <a:gd name="connsiteX3" fmla="*/ 1498862 w 2125744"/>
                <a:gd name="connsiteY3" fmla="*/ 358218 h 697583"/>
                <a:gd name="connsiteX4" fmla="*/ 1918354 w 2125744"/>
                <a:gd name="connsiteY4" fmla="*/ 108408 h 697583"/>
                <a:gd name="connsiteX5" fmla="*/ 2055043 w 2125744"/>
                <a:gd name="connsiteY5" fmla="*/ 28280 h 697583"/>
                <a:gd name="connsiteX6" fmla="*/ 2125744 w 2125744"/>
                <a:gd name="connsiteY6" fmla="*/ 0 h 697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25744" h="697583">
                  <a:moveTo>
                    <a:pt x="0" y="697583"/>
                  </a:moveTo>
                  <a:lnTo>
                    <a:pt x="608029" y="240383"/>
                  </a:lnTo>
                  <a:lnTo>
                    <a:pt x="933253" y="391212"/>
                  </a:lnTo>
                  <a:lnTo>
                    <a:pt x="1498862" y="358218"/>
                  </a:lnTo>
                  <a:lnTo>
                    <a:pt x="1918354" y="108408"/>
                  </a:lnTo>
                  <a:lnTo>
                    <a:pt x="2055043" y="28280"/>
                  </a:lnTo>
                  <a:lnTo>
                    <a:pt x="2125744" y="0"/>
                  </a:lnTo>
                </a:path>
              </a:pathLst>
            </a:cu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Freeform 5"/>
            <p:cNvSpPr/>
            <p:nvPr/>
          </p:nvSpPr>
          <p:spPr>
            <a:xfrm>
              <a:off x="1371600" y="2154025"/>
              <a:ext cx="2083324" cy="372359"/>
            </a:xfrm>
            <a:custGeom>
              <a:avLst/>
              <a:gdLst>
                <a:gd name="connsiteX0" fmla="*/ 0 w 2083324"/>
                <a:gd name="connsiteY0" fmla="*/ 372359 h 372359"/>
                <a:gd name="connsiteX1" fmla="*/ 900260 w 2083324"/>
                <a:gd name="connsiteY1" fmla="*/ 108408 h 372359"/>
                <a:gd name="connsiteX2" fmla="*/ 1272619 w 2083324"/>
                <a:gd name="connsiteY2" fmla="*/ 103695 h 372359"/>
                <a:gd name="connsiteX3" fmla="*/ 1423447 w 2083324"/>
                <a:gd name="connsiteY3" fmla="*/ 4713 h 372359"/>
                <a:gd name="connsiteX4" fmla="*/ 1583703 w 2083324"/>
                <a:gd name="connsiteY4" fmla="*/ 0 h 372359"/>
                <a:gd name="connsiteX5" fmla="*/ 1941922 w 2083324"/>
                <a:gd name="connsiteY5" fmla="*/ 103695 h 372359"/>
                <a:gd name="connsiteX6" fmla="*/ 2083324 w 2083324"/>
                <a:gd name="connsiteY6" fmla="*/ 202676 h 3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3324" h="372359">
                  <a:moveTo>
                    <a:pt x="0" y="372359"/>
                  </a:moveTo>
                  <a:lnTo>
                    <a:pt x="900260" y="108408"/>
                  </a:lnTo>
                  <a:lnTo>
                    <a:pt x="1272619" y="103695"/>
                  </a:lnTo>
                  <a:lnTo>
                    <a:pt x="1423447" y="4713"/>
                  </a:lnTo>
                  <a:lnTo>
                    <a:pt x="1583703" y="0"/>
                  </a:lnTo>
                  <a:lnTo>
                    <a:pt x="1941922" y="103695"/>
                  </a:lnTo>
                  <a:lnTo>
                    <a:pt x="2083324" y="202676"/>
                  </a:lnTo>
                </a:path>
              </a:pathLst>
            </a:cu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Freeform 6"/>
            <p:cNvSpPr/>
            <p:nvPr/>
          </p:nvSpPr>
          <p:spPr>
            <a:xfrm>
              <a:off x="1329179" y="5505254"/>
              <a:ext cx="2121031" cy="617455"/>
            </a:xfrm>
            <a:custGeom>
              <a:avLst/>
              <a:gdLst>
                <a:gd name="connsiteX0" fmla="*/ 0 w 2121031"/>
                <a:gd name="connsiteY0" fmla="*/ 504334 h 617455"/>
                <a:gd name="connsiteX1" fmla="*/ 603316 w 2121031"/>
                <a:gd name="connsiteY1" fmla="*/ 268664 h 617455"/>
                <a:gd name="connsiteX2" fmla="*/ 928541 w 2121031"/>
                <a:gd name="connsiteY2" fmla="*/ 509047 h 617455"/>
                <a:gd name="connsiteX3" fmla="*/ 1315040 w 2121031"/>
                <a:gd name="connsiteY3" fmla="*/ 518474 h 617455"/>
                <a:gd name="connsiteX4" fmla="*/ 1484722 w 2121031"/>
                <a:gd name="connsiteY4" fmla="*/ 617455 h 617455"/>
                <a:gd name="connsiteX5" fmla="*/ 1640264 w 2121031"/>
                <a:gd name="connsiteY5" fmla="*/ 551468 h 617455"/>
                <a:gd name="connsiteX6" fmla="*/ 1937209 w 2121031"/>
                <a:gd name="connsiteY6" fmla="*/ 245097 h 617455"/>
                <a:gd name="connsiteX7" fmla="*/ 2050330 w 2121031"/>
                <a:gd name="connsiteY7" fmla="*/ 108408 h 617455"/>
                <a:gd name="connsiteX8" fmla="*/ 2121031 w 2121031"/>
                <a:gd name="connsiteY8" fmla="*/ 0 h 61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1031" h="617455">
                  <a:moveTo>
                    <a:pt x="0" y="504334"/>
                  </a:moveTo>
                  <a:lnTo>
                    <a:pt x="603316" y="268664"/>
                  </a:lnTo>
                  <a:lnTo>
                    <a:pt x="928541" y="509047"/>
                  </a:lnTo>
                  <a:lnTo>
                    <a:pt x="1315040" y="518474"/>
                  </a:lnTo>
                  <a:lnTo>
                    <a:pt x="1484722" y="617455"/>
                  </a:lnTo>
                  <a:lnTo>
                    <a:pt x="1640264" y="551468"/>
                  </a:lnTo>
                  <a:lnTo>
                    <a:pt x="1937209" y="245097"/>
                  </a:lnTo>
                  <a:lnTo>
                    <a:pt x="2050330" y="108408"/>
                  </a:lnTo>
                  <a:lnTo>
                    <a:pt x="2121031" y="0"/>
                  </a:lnTo>
                </a:path>
              </a:pathLst>
            </a:cu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1399880" y="1352746"/>
              <a:ext cx="2040904" cy="1145357"/>
            </a:xfrm>
            <a:custGeom>
              <a:avLst/>
              <a:gdLst>
                <a:gd name="connsiteX0" fmla="*/ 0 w 2040904"/>
                <a:gd name="connsiteY0" fmla="*/ 1145357 h 1145357"/>
                <a:gd name="connsiteX1" fmla="*/ 777712 w 2040904"/>
                <a:gd name="connsiteY1" fmla="*/ 688157 h 1145357"/>
                <a:gd name="connsiteX2" fmla="*/ 848413 w 2040904"/>
                <a:gd name="connsiteY2" fmla="*/ 650450 h 1145357"/>
                <a:gd name="connsiteX3" fmla="*/ 1437588 w 2040904"/>
                <a:gd name="connsiteY3" fmla="*/ 410066 h 1145357"/>
                <a:gd name="connsiteX4" fmla="*/ 1668545 w 2040904"/>
                <a:gd name="connsiteY4" fmla="*/ 216817 h 1145357"/>
                <a:gd name="connsiteX5" fmla="*/ 1927782 w 2040904"/>
                <a:gd name="connsiteY5" fmla="*/ 9427 h 1145357"/>
                <a:gd name="connsiteX6" fmla="*/ 2040904 w 2040904"/>
                <a:gd name="connsiteY6" fmla="*/ 0 h 114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0904" h="1145357">
                  <a:moveTo>
                    <a:pt x="0" y="1145357"/>
                  </a:moveTo>
                  <a:lnTo>
                    <a:pt x="777712" y="688157"/>
                  </a:lnTo>
                  <a:lnTo>
                    <a:pt x="848413" y="650450"/>
                  </a:lnTo>
                  <a:lnTo>
                    <a:pt x="1437588" y="410066"/>
                  </a:lnTo>
                  <a:lnTo>
                    <a:pt x="1668545" y="216817"/>
                  </a:lnTo>
                  <a:lnTo>
                    <a:pt x="1927782" y="9427"/>
                  </a:lnTo>
                  <a:lnTo>
                    <a:pt x="2040904" y="0"/>
                  </a:lnTo>
                </a:path>
              </a:pathLst>
            </a:custGeom>
            <a:ln w="38100">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Freeform 8"/>
            <p:cNvSpPr/>
            <p:nvPr/>
          </p:nvSpPr>
          <p:spPr>
            <a:xfrm>
              <a:off x="1329179" y="3233394"/>
              <a:ext cx="2135172" cy="1065229"/>
            </a:xfrm>
            <a:custGeom>
              <a:avLst/>
              <a:gdLst>
                <a:gd name="connsiteX0" fmla="*/ 0 w 2135172"/>
                <a:gd name="connsiteY0" fmla="*/ 1065229 h 1065229"/>
                <a:gd name="connsiteX1" fmla="*/ 598602 w 2135172"/>
                <a:gd name="connsiteY1" fmla="*/ 212103 h 1065229"/>
                <a:gd name="connsiteX2" fmla="*/ 904974 w 2135172"/>
                <a:gd name="connsiteY2" fmla="*/ 367645 h 1065229"/>
                <a:gd name="connsiteX3" fmla="*/ 1324466 w 2135172"/>
                <a:gd name="connsiteY3" fmla="*/ 235670 h 1065229"/>
                <a:gd name="connsiteX4" fmla="*/ 1489435 w 2135172"/>
                <a:gd name="connsiteY4" fmla="*/ 268664 h 1065229"/>
                <a:gd name="connsiteX5" fmla="*/ 1635551 w 2135172"/>
                <a:gd name="connsiteY5" fmla="*/ 240383 h 1065229"/>
                <a:gd name="connsiteX6" fmla="*/ 1989056 w 2135172"/>
                <a:gd name="connsiteY6" fmla="*/ 0 h 1065229"/>
                <a:gd name="connsiteX7" fmla="*/ 2135172 w 2135172"/>
                <a:gd name="connsiteY7" fmla="*/ 42420 h 1065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35172" h="1065229">
                  <a:moveTo>
                    <a:pt x="0" y="1065229"/>
                  </a:moveTo>
                  <a:lnTo>
                    <a:pt x="598602" y="212103"/>
                  </a:lnTo>
                  <a:lnTo>
                    <a:pt x="904974" y="367645"/>
                  </a:lnTo>
                  <a:lnTo>
                    <a:pt x="1324466" y="235670"/>
                  </a:lnTo>
                  <a:lnTo>
                    <a:pt x="1489435" y="268664"/>
                  </a:lnTo>
                  <a:lnTo>
                    <a:pt x="1635551" y="240383"/>
                  </a:lnTo>
                  <a:lnTo>
                    <a:pt x="1989056" y="0"/>
                  </a:lnTo>
                  <a:lnTo>
                    <a:pt x="2135172" y="42420"/>
                  </a:lnTo>
                </a:path>
              </a:pathLst>
            </a:custGeom>
            <a:ln w="38100">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reeform 9"/>
            <p:cNvSpPr/>
            <p:nvPr/>
          </p:nvSpPr>
          <p:spPr>
            <a:xfrm>
              <a:off x="1338606" y="5472260"/>
              <a:ext cx="2106891" cy="678730"/>
            </a:xfrm>
            <a:custGeom>
              <a:avLst/>
              <a:gdLst>
                <a:gd name="connsiteX0" fmla="*/ 0 w 2106891"/>
                <a:gd name="connsiteY0" fmla="*/ 645736 h 678730"/>
                <a:gd name="connsiteX1" fmla="*/ 598602 w 2106891"/>
                <a:gd name="connsiteY1" fmla="*/ 0 h 678730"/>
                <a:gd name="connsiteX2" fmla="*/ 904973 w 2106891"/>
                <a:gd name="connsiteY2" fmla="*/ 358218 h 678730"/>
                <a:gd name="connsiteX3" fmla="*/ 1319753 w 2106891"/>
                <a:gd name="connsiteY3" fmla="*/ 471340 h 678730"/>
                <a:gd name="connsiteX4" fmla="*/ 1503575 w 2106891"/>
                <a:gd name="connsiteY4" fmla="*/ 669303 h 678730"/>
                <a:gd name="connsiteX5" fmla="*/ 1729819 w 2106891"/>
                <a:gd name="connsiteY5" fmla="*/ 678730 h 678730"/>
                <a:gd name="connsiteX6" fmla="*/ 2106891 w 2106891"/>
                <a:gd name="connsiteY6" fmla="*/ 669303 h 678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6891" h="678730">
                  <a:moveTo>
                    <a:pt x="0" y="645736"/>
                  </a:moveTo>
                  <a:lnTo>
                    <a:pt x="598602" y="0"/>
                  </a:lnTo>
                  <a:lnTo>
                    <a:pt x="904973" y="358218"/>
                  </a:lnTo>
                  <a:lnTo>
                    <a:pt x="1319753" y="471340"/>
                  </a:lnTo>
                  <a:lnTo>
                    <a:pt x="1503575" y="669303"/>
                  </a:lnTo>
                  <a:lnTo>
                    <a:pt x="1729819" y="678730"/>
                  </a:lnTo>
                  <a:lnTo>
                    <a:pt x="2106891" y="669303"/>
                  </a:lnTo>
                </a:path>
              </a:pathLst>
            </a:custGeom>
            <a:ln w="38100">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Freeform 11"/>
            <p:cNvSpPr/>
            <p:nvPr/>
          </p:nvSpPr>
          <p:spPr>
            <a:xfrm>
              <a:off x="1376313" y="6089715"/>
              <a:ext cx="2073897" cy="56561"/>
            </a:xfrm>
            <a:custGeom>
              <a:avLst/>
              <a:gdLst>
                <a:gd name="connsiteX0" fmla="*/ 2073897 w 2073897"/>
                <a:gd name="connsiteY0" fmla="*/ 47134 h 56561"/>
                <a:gd name="connsiteX1" fmla="*/ 1946635 w 2073897"/>
                <a:gd name="connsiteY1" fmla="*/ 0 h 56561"/>
                <a:gd name="connsiteX2" fmla="*/ 1480009 w 2073897"/>
                <a:gd name="connsiteY2" fmla="*/ 56561 h 56561"/>
                <a:gd name="connsiteX3" fmla="*/ 1126503 w 2073897"/>
                <a:gd name="connsiteY3" fmla="*/ 42421 h 56561"/>
                <a:gd name="connsiteX4" fmla="*/ 0 w 2073897"/>
                <a:gd name="connsiteY4" fmla="*/ 47134 h 56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3897" h="56561">
                  <a:moveTo>
                    <a:pt x="2073897" y="47134"/>
                  </a:moveTo>
                  <a:lnTo>
                    <a:pt x="1946635" y="0"/>
                  </a:lnTo>
                  <a:lnTo>
                    <a:pt x="1480009" y="56561"/>
                  </a:lnTo>
                  <a:lnTo>
                    <a:pt x="1126503" y="42421"/>
                  </a:lnTo>
                  <a:lnTo>
                    <a:pt x="0" y="47134"/>
                  </a:lnTo>
                </a:path>
              </a:pathLst>
            </a:custGeom>
            <a:ln w="381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Freeform 12"/>
            <p:cNvSpPr/>
            <p:nvPr/>
          </p:nvSpPr>
          <p:spPr>
            <a:xfrm>
              <a:off x="1343320" y="3846136"/>
              <a:ext cx="2106890" cy="476054"/>
            </a:xfrm>
            <a:custGeom>
              <a:avLst/>
              <a:gdLst>
                <a:gd name="connsiteX0" fmla="*/ 0 w 2106890"/>
                <a:gd name="connsiteY0" fmla="*/ 476054 h 476054"/>
                <a:gd name="connsiteX1" fmla="*/ 1621410 w 2106890"/>
                <a:gd name="connsiteY1" fmla="*/ 457200 h 476054"/>
                <a:gd name="connsiteX2" fmla="*/ 1814659 w 2106890"/>
                <a:gd name="connsiteY2" fmla="*/ 235670 h 476054"/>
                <a:gd name="connsiteX3" fmla="*/ 1970202 w 2106890"/>
                <a:gd name="connsiteY3" fmla="*/ 42421 h 476054"/>
                <a:gd name="connsiteX4" fmla="*/ 2106890 w 2106890"/>
                <a:gd name="connsiteY4" fmla="*/ 0 h 476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890" h="476054">
                  <a:moveTo>
                    <a:pt x="0" y="476054"/>
                  </a:moveTo>
                  <a:lnTo>
                    <a:pt x="1621410" y="457200"/>
                  </a:lnTo>
                  <a:lnTo>
                    <a:pt x="1814659" y="235670"/>
                  </a:lnTo>
                  <a:lnTo>
                    <a:pt x="1970202" y="42421"/>
                  </a:lnTo>
                  <a:lnTo>
                    <a:pt x="2106890" y="0"/>
                  </a:lnTo>
                </a:path>
              </a:pathLst>
            </a:custGeom>
            <a:ln w="381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Freeform 13"/>
            <p:cNvSpPr/>
            <p:nvPr/>
          </p:nvSpPr>
          <p:spPr>
            <a:xfrm>
              <a:off x="1376313" y="2106891"/>
              <a:ext cx="2064471" cy="443060"/>
            </a:xfrm>
            <a:custGeom>
              <a:avLst/>
              <a:gdLst>
                <a:gd name="connsiteX0" fmla="*/ 0 w 2064471"/>
                <a:gd name="connsiteY0" fmla="*/ 428919 h 443060"/>
                <a:gd name="connsiteX1" fmla="*/ 1578990 w 2064471"/>
                <a:gd name="connsiteY1" fmla="*/ 443060 h 443060"/>
                <a:gd name="connsiteX2" fmla="*/ 1786380 w 2064471"/>
                <a:gd name="connsiteY2" fmla="*/ 221530 h 443060"/>
                <a:gd name="connsiteX3" fmla="*/ 1932495 w 2064471"/>
                <a:gd name="connsiteY3" fmla="*/ 70701 h 443060"/>
                <a:gd name="connsiteX4" fmla="*/ 2064471 w 2064471"/>
                <a:gd name="connsiteY4" fmla="*/ 0 h 44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471" h="443060">
                  <a:moveTo>
                    <a:pt x="0" y="428919"/>
                  </a:moveTo>
                  <a:lnTo>
                    <a:pt x="1578990" y="443060"/>
                  </a:lnTo>
                  <a:lnTo>
                    <a:pt x="1786380" y="221530"/>
                  </a:lnTo>
                  <a:lnTo>
                    <a:pt x="1932495" y="70701"/>
                  </a:lnTo>
                  <a:lnTo>
                    <a:pt x="2064471" y="0"/>
                  </a:lnTo>
                </a:path>
              </a:pathLst>
            </a:custGeom>
            <a:ln w="38100">
              <a:solidFill>
                <a:srgbClr val="FF00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16" name="TextBox 15"/>
          <p:cNvSpPr txBox="1"/>
          <p:nvPr/>
        </p:nvSpPr>
        <p:spPr>
          <a:xfrm>
            <a:off x="374052" y="4949065"/>
            <a:ext cx="3378419" cy="1323439"/>
          </a:xfrm>
          <a:prstGeom prst="rect">
            <a:avLst/>
          </a:prstGeom>
          <a:solidFill>
            <a:schemeClr val="bg1"/>
          </a:solidFill>
          <a:ln w="38100">
            <a:solidFill>
              <a:srgbClr val="0066FF"/>
            </a:solidFill>
          </a:ln>
        </p:spPr>
        <p:txBody>
          <a:bodyPr wrap="square" rtlCol="0">
            <a:spAutoFit/>
          </a:bodyPr>
          <a:lstStyle/>
          <a:p>
            <a:pPr marL="227013" indent="-227013">
              <a:spcBef>
                <a:spcPts val="1800"/>
              </a:spcBef>
              <a:buFont typeface="Arial" panose="020B0604020202020204" pitchFamily="34" charset="0"/>
              <a:buChar char="•"/>
              <a:tabLst>
                <a:tab pos="519113" algn="l"/>
              </a:tabLst>
            </a:pPr>
            <a:r>
              <a:rPr lang="en-US" sz="2000" b="1" dirty="0" err="1" smtClean="0">
                <a:latin typeface="Arial" panose="020B0604020202020204" pitchFamily="34" charset="0"/>
                <a:cs typeface="Arial" panose="020B0604020202020204" pitchFamily="34" charset="0"/>
              </a:rPr>
              <a:t>Huldra</a:t>
            </a:r>
            <a:r>
              <a:rPr lang="en-US" sz="2000" b="1" dirty="0" smtClean="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 post maximum </a:t>
            </a:r>
            <a:r>
              <a:rPr lang="en-US" sz="2000" b="1" dirty="0" smtClean="0">
                <a:latin typeface="Arial" panose="020B0604020202020204" pitchFamily="34" charset="0"/>
                <a:cs typeface="Arial" panose="020B0604020202020204" pitchFamily="34" charset="0"/>
              </a:rPr>
              <a:t>	oil content due </a:t>
            </a:r>
            <a:r>
              <a:rPr lang="en-US" sz="2000" b="1" dirty="0">
                <a:latin typeface="Arial" panose="020B0604020202020204" pitchFamily="34" charset="0"/>
                <a:cs typeface="Arial" panose="020B0604020202020204" pitchFamily="34" charset="0"/>
              </a:rPr>
              <a:t>to </a:t>
            </a:r>
            <a:r>
              <a:rPr lang="en-US" sz="2000" b="1" dirty="0" smtClean="0">
                <a:latin typeface="Arial" panose="020B0604020202020204" pitchFamily="34" charset="0"/>
                <a:cs typeface="Arial" panose="020B0604020202020204" pitchFamily="34" charset="0"/>
              </a:rPr>
              <a:t>	excessive gas 	flushing its oil </a:t>
            </a:r>
            <a:r>
              <a:rPr lang="en-US" sz="2000" b="1" dirty="0" err="1" smtClean="0">
                <a:latin typeface="Arial" panose="020B0604020202020204" pitchFamily="34" charset="0"/>
                <a:cs typeface="Arial" panose="020B0604020202020204" pitchFamily="34" charset="0"/>
              </a:rPr>
              <a:t>updip</a:t>
            </a:r>
            <a:r>
              <a:rPr lang="en-US" sz="2000" b="1" dirty="0" smtClean="0">
                <a:latin typeface="Arial" panose="020B0604020202020204" pitchFamily="34" charset="0"/>
                <a:cs typeface="Arial" panose="020B0604020202020204" pitchFamily="34" charset="0"/>
              </a:rPr>
              <a:t>.</a:t>
            </a:r>
            <a:endParaRPr lang="en-US" sz="2000" b="1" dirty="0">
              <a:latin typeface="Arial" panose="020B0604020202020204" pitchFamily="34" charset="0"/>
              <a:cs typeface="Arial" panose="020B0604020202020204" pitchFamily="34" charset="0"/>
            </a:endParaRPr>
          </a:p>
        </p:txBody>
      </p:sp>
      <p:sp>
        <p:nvSpPr>
          <p:cNvPr id="17" name="TextBox 16"/>
          <p:cNvSpPr txBox="1"/>
          <p:nvPr/>
        </p:nvSpPr>
        <p:spPr>
          <a:xfrm>
            <a:off x="374052" y="2891692"/>
            <a:ext cx="3378419" cy="1938992"/>
          </a:xfrm>
          <a:prstGeom prst="rect">
            <a:avLst/>
          </a:prstGeom>
          <a:solidFill>
            <a:schemeClr val="bg1"/>
          </a:solidFill>
          <a:ln w="38100">
            <a:solidFill>
              <a:srgbClr val="FF6600"/>
            </a:solidFill>
          </a:ln>
        </p:spPr>
        <p:txBody>
          <a:bodyPr wrap="square" rtlCol="0">
            <a:spAutoFit/>
          </a:bodyPr>
          <a:lstStyle/>
          <a:p>
            <a:pPr marL="227013" indent="-227013">
              <a:spcBef>
                <a:spcPts val="1800"/>
              </a:spcBef>
              <a:buFont typeface="Arial" panose="020B0604020202020204" pitchFamily="34" charset="0"/>
              <a:buChar char="•"/>
              <a:tabLst>
                <a:tab pos="519113" algn="l"/>
              </a:tabLst>
            </a:pPr>
            <a:r>
              <a:rPr lang="en-US" sz="2000" b="1" dirty="0" err="1" smtClean="0">
                <a:latin typeface="Arial" panose="020B0604020202020204" pitchFamily="34" charset="0"/>
                <a:cs typeface="Arial" panose="020B0604020202020204" pitchFamily="34" charset="0"/>
              </a:rPr>
              <a:t>Oseberg</a:t>
            </a:r>
            <a:r>
              <a:rPr lang="en-US" sz="2000" b="1" dirty="0" smtClean="0">
                <a:latin typeface="Arial" panose="020B0604020202020204" pitchFamily="34" charset="0"/>
                <a:cs typeface="Arial" panose="020B0604020202020204" pitchFamily="34" charset="0"/>
              </a:rPr>
              <a:t> – near 	maximum </a:t>
            </a:r>
            <a:r>
              <a:rPr lang="en-US" sz="2000" b="1" dirty="0">
                <a:latin typeface="Arial" panose="020B0604020202020204" pitchFamily="34" charset="0"/>
                <a:cs typeface="Arial" panose="020B0604020202020204" pitchFamily="34" charset="0"/>
              </a:rPr>
              <a:t>oil </a:t>
            </a:r>
            <a:r>
              <a:rPr lang="en-US" sz="2000" b="1" dirty="0" smtClean="0">
                <a:latin typeface="Arial" panose="020B0604020202020204" pitchFamily="34" charset="0"/>
                <a:cs typeface="Arial" panose="020B0604020202020204" pitchFamily="34" charset="0"/>
              </a:rPr>
              <a:t>content 	due </a:t>
            </a:r>
            <a:r>
              <a:rPr lang="en-US" sz="2000" b="1" dirty="0">
                <a:latin typeface="Arial" panose="020B0604020202020204" pitchFamily="34" charset="0"/>
                <a:cs typeface="Arial" panose="020B0604020202020204" pitchFamily="34" charset="0"/>
              </a:rPr>
              <a:t>to </a:t>
            </a:r>
            <a:r>
              <a:rPr lang="en-US" sz="2000" b="1" dirty="0" smtClean="0">
                <a:latin typeface="Arial" panose="020B0604020202020204" pitchFamily="34" charset="0"/>
                <a:cs typeface="Arial" panose="020B0604020202020204" pitchFamily="34" charset="0"/>
              </a:rPr>
              <a:t>local </a:t>
            </a:r>
            <a:r>
              <a:rPr lang="en-US" sz="2000" b="1" dirty="0">
                <a:latin typeface="Arial" panose="020B0604020202020204" pitchFamily="34" charset="0"/>
                <a:cs typeface="Arial" panose="020B0604020202020204" pitchFamily="34" charset="0"/>
              </a:rPr>
              <a:t>oil </a:t>
            </a:r>
            <a:r>
              <a:rPr lang="en-US" sz="2000" b="1" dirty="0" smtClean="0">
                <a:latin typeface="Arial" panose="020B0604020202020204" pitchFamily="34" charset="0"/>
                <a:cs typeface="Arial" panose="020B0604020202020204" pitchFamily="34" charset="0"/>
              </a:rPr>
              <a:t>	drainage and </a:t>
            </a:r>
            <a:r>
              <a:rPr lang="en-US" sz="2000" b="1" dirty="0">
                <a:latin typeface="Arial" panose="020B0604020202020204" pitchFamily="34" charset="0"/>
                <a:cs typeface="Arial" panose="020B0604020202020204" pitchFamily="34" charset="0"/>
              </a:rPr>
              <a:t>oil </a:t>
            </a:r>
            <a:r>
              <a:rPr lang="en-US" sz="2000" b="1" dirty="0" smtClean="0">
                <a:latin typeface="Arial" panose="020B0604020202020204" pitchFamily="34" charset="0"/>
                <a:cs typeface="Arial" panose="020B0604020202020204" pitchFamily="34" charset="0"/>
              </a:rPr>
              <a:t>	spilled from </a:t>
            </a:r>
            <a:r>
              <a:rPr lang="en-US" sz="2000" b="1" dirty="0">
                <a:latin typeface="Arial" panose="020B0604020202020204" pitchFamily="34" charset="0"/>
                <a:cs typeface="Arial" panose="020B0604020202020204" pitchFamily="34" charset="0"/>
              </a:rPr>
              <a:t>downdip </a:t>
            </a:r>
            <a:r>
              <a:rPr lang="en-US" sz="2000" b="1" dirty="0" smtClean="0">
                <a:latin typeface="Arial" panose="020B0604020202020204" pitchFamily="34" charset="0"/>
                <a:cs typeface="Arial" panose="020B0604020202020204" pitchFamily="34" charset="0"/>
              </a:rPr>
              <a:t>	traps.</a:t>
            </a:r>
            <a:endParaRPr lang="en-US" sz="2000" dirty="0"/>
          </a:p>
        </p:txBody>
      </p:sp>
      <p:sp>
        <p:nvSpPr>
          <p:cNvPr id="15" name="Rectangle 14"/>
          <p:cNvSpPr/>
          <p:nvPr/>
        </p:nvSpPr>
        <p:spPr>
          <a:xfrm>
            <a:off x="1351527" y="840694"/>
            <a:ext cx="1144288" cy="523220"/>
          </a:xfrm>
          <a:prstGeom prst="rect">
            <a:avLst/>
          </a:prstGeom>
          <a:noFill/>
        </p:spPr>
        <p:txBody>
          <a:bodyPr wrap="none" lIns="91440" tIns="45720" rIns="91440" bIns="45720">
            <a:spAutoFit/>
          </a:bodyPr>
          <a:lstStyle/>
          <a:p>
            <a:pPr algn="ctr"/>
            <a:r>
              <a:rPr lang="en-US" sz="2800" b="1" cap="none" spc="0" dirty="0" smtClean="0">
                <a:ln w="19050">
                  <a:solidFill>
                    <a:srgbClr val="C00000"/>
                  </a:solidFill>
                  <a:prstDash val="solid"/>
                </a:ln>
                <a:solidFill>
                  <a:srgbClr val="FFFF00"/>
                </a:solidFill>
                <a:effectLst>
                  <a:outerShdw dist="38100" dir="2700000" algn="bl" rotWithShape="0">
                    <a:schemeClr val="accent5"/>
                  </a:outerShdw>
                </a:effectLst>
                <a:latin typeface="Arial" panose="020B0604020202020204" pitchFamily="34" charset="0"/>
                <a:cs typeface="Arial" panose="020B0604020202020204" pitchFamily="34" charset="0"/>
              </a:rPr>
              <a:t>Traps</a:t>
            </a:r>
            <a:endParaRPr lang="en-US" sz="2800" b="1" cap="none" spc="0" dirty="0">
              <a:ln w="19050">
                <a:solidFill>
                  <a:srgbClr val="C00000"/>
                </a:solidFill>
                <a:prstDash val="solid"/>
              </a:ln>
              <a:solidFill>
                <a:srgbClr val="FFFF00"/>
              </a:solidFill>
              <a:effectLst>
                <a:outerShdw dist="38100" dir="2700000" algn="bl" rotWithShape="0">
                  <a:schemeClr val="accent5"/>
                </a:outerShdw>
              </a:effectLst>
              <a:latin typeface="Arial" panose="020B0604020202020204" pitchFamily="34" charset="0"/>
              <a:cs typeface="Arial" panose="020B0604020202020204" pitchFamily="34" charset="0"/>
            </a:endParaRPr>
          </a:p>
        </p:txBody>
      </p:sp>
      <p:sp>
        <p:nvSpPr>
          <p:cNvPr id="18" name="TextBox 17"/>
          <p:cNvSpPr txBox="1"/>
          <p:nvPr/>
        </p:nvSpPr>
        <p:spPr>
          <a:xfrm>
            <a:off x="4038741" y="5833890"/>
            <a:ext cx="1269899" cy="369332"/>
          </a:xfrm>
          <a:prstGeom prst="rect">
            <a:avLst/>
          </a:prstGeom>
          <a:noFill/>
        </p:spPr>
        <p:txBody>
          <a:bodyPr wrap="none" rtlCol="0">
            <a:spAutoFit/>
          </a:bodyPr>
          <a:lstStyle/>
          <a:p>
            <a:r>
              <a:rPr lang="en-US" sz="1800" dirty="0" smtClean="0">
                <a:latin typeface="Arial Rounded MT Bold" panose="020F0704030504030204" pitchFamily="34" charset="0"/>
              </a:rPr>
              <a:t>DEEPEST</a:t>
            </a:r>
            <a:endParaRPr lang="en-US" sz="1800" dirty="0">
              <a:latin typeface="Arial Rounded MT Bold" panose="020F0704030504030204" pitchFamily="34" charset="0"/>
            </a:endParaRPr>
          </a:p>
        </p:txBody>
      </p:sp>
      <p:sp>
        <p:nvSpPr>
          <p:cNvPr id="20" name="TextBox 19"/>
          <p:cNvSpPr txBox="1"/>
          <p:nvPr/>
        </p:nvSpPr>
        <p:spPr>
          <a:xfrm>
            <a:off x="4270013" y="1363914"/>
            <a:ext cx="1801455" cy="369332"/>
          </a:xfrm>
          <a:prstGeom prst="rect">
            <a:avLst/>
          </a:prstGeom>
          <a:noFill/>
        </p:spPr>
        <p:txBody>
          <a:bodyPr wrap="none" rtlCol="0">
            <a:spAutoFit/>
          </a:bodyPr>
          <a:lstStyle/>
          <a:p>
            <a:r>
              <a:rPr lang="en-US" sz="1800" dirty="0" smtClean="0">
                <a:latin typeface="Arial Rounded MT Bold" panose="020F0704030504030204" pitchFamily="34" charset="0"/>
              </a:rPr>
              <a:t>SHALLOWEST</a:t>
            </a:r>
            <a:endParaRPr lang="en-US" sz="1800" dirty="0">
              <a:latin typeface="Arial Rounded MT Bold" panose="020F0704030504030204" pitchFamily="34" charset="0"/>
            </a:endParaRPr>
          </a:p>
        </p:txBody>
      </p:sp>
      <p:cxnSp>
        <p:nvCxnSpPr>
          <p:cNvPr id="21" name="Straight Arrow Connector 20"/>
          <p:cNvCxnSpPr/>
          <p:nvPr/>
        </p:nvCxnSpPr>
        <p:spPr bwMode="auto">
          <a:xfrm flipH="1">
            <a:off x="4302553" y="1733246"/>
            <a:ext cx="763602" cy="4100644"/>
          </a:xfrm>
          <a:prstGeom prst="straightConnector1">
            <a:avLst/>
          </a:prstGeom>
          <a:solidFill>
            <a:schemeClr val="accent1"/>
          </a:solidFill>
          <a:ln w="76200" cap="flat" cmpd="sng" algn="ctr">
            <a:solidFill>
              <a:srgbClr val="7030A0"/>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23"/>
          <p:cNvSpPr txBox="1"/>
          <p:nvPr/>
        </p:nvSpPr>
        <p:spPr>
          <a:xfrm>
            <a:off x="300535" y="6225055"/>
            <a:ext cx="1852408" cy="276999"/>
          </a:xfrm>
          <a:prstGeom prst="rect">
            <a:avLst/>
          </a:prstGeom>
          <a:noFill/>
        </p:spPr>
        <p:txBody>
          <a:bodyPr wrap="square" rtlCol="0">
            <a:spAutoFit/>
          </a:bodyPr>
          <a:lstStyle/>
          <a:p>
            <a:pPr marL="228600" indent="-228600"/>
            <a:r>
              <a:rPr lang="en-US" sz="1200" dirty="0" smtClean="0">
                <a:solidFill>
                  <a:schemeClr val="accent6"/>
                </a:solidFill>
                <a:latin typeface="Arial" panose="020B0604020202020204" pitchFamily="34" charset="0"/>
                <a:cs typeface="Arial" panose="020B0604020202020204" pitchFamily="34" charset="0"/>
              </a:rPr>
              <a:t>Schroeder &amp; Sylta, 1993</a:t>
            </a:r>
            <a:endParaRPr lang="en-US" sz="1200" dirty="0">
              <a:solidFill>
                <a:schemeClr val="accent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427435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9" name="Rectangle 8"/>
          <p:cNvSpPr/>
          <p:nvPr/>
        </p:nvSpPr>
        <p:spPr>
          <a:xfrm>
            <a:off x="504497" y="1150897"/>
            <a:ext cx="8423372" cy="4708981"/>
          </a:xfrm>
          <a:prstGeom prst="rect">
            <a:avLst/>
          </a:prstGeom>
        </p:spPr>
        <p:txBody>
          <a:bodyPr wrap="square">
            <a:spAutoFit/>
          </a:bodyPr>
          <a:lstStyle/>
          <a:p>
            <a:pPr marL="914400" indent="-914400">
              <a:spcBef>
                <a:spcPts val="1200"/>
              </a:spcBef>
            </a:pPr>
            <a:r>
              <a:rPr lang="en-US" sz="1400" dirty="0">
                <a:latin typeface="Arial" panose="020B0604020202020204" pitchFamily="34" charset="0"/>
                <a:cs typeface="Arial" panose="020B0604020202020204" pitchFamily="34" charset="0"/>
              </a:rPr>
              <a:t>Slide </a:t>
            </a:r>
            <a:r>
              <a:rPr lang="en-US" sz="1400" dirty="0" smtClean="0">
                <a:latin typeface="Arial" panose="020B0604020202020204" pitchFamily="34" charset="0"/>
                <a:cs typeface="Arial" panose="020B0604020202020204" pitchFamily="34" charset="0"/>
              </a:rPr>
              <a:t>3, 23:  http</a:t>
            </a:r>
            <a:r>
              <a:rPr lang="en-US" sz="1400" dirty="0">
                <a:latin typeface="Arial" panose="020B0604020202020204" pitchFamily="34" charset="0"/>
                <a:cs typeface="Arial" panose="020B0604020202020204" pitchFamily="34" charset="0"/>
              </a:rPr>
              <a:t>://</a:t>
            </a:r>
            <a:r>
              <a:rPr lang="en-US" sz="1400" dirty="0" smtClean="0">
                <a:latin typeface="Arial" panose="020B0604020202020204" pitchFamily="34" charset="0"/>
                <a:cs typeface="Arial" panose="020B0604020202020204" pitchFamily="34" charset="0"/>
              </a:rPr>
              <a:t>www.bing.com/images/search?q=hydrocarbon+seal&amp;FORM=HDRSC2#view=detail&amp;id =0668B0B3CA4D515146258369DD6124D80B9F0633&amp;selectedIndex=54</a:t>
            </a:r>
            <a:endParaRPr lang="en-US" sz="1400" dirty="0">
              <a:latin typeface="Arial" panose="020B0604020202020204" pitchFamily="34" charset="0"/>
              <a:cs typeface="Arial" panose="020B0604020202020204" pitchFamily="34" charset="0"/>
            </a:endParaRPr>
          </a:p>
          <a:p>
            <a:pPr>
              <a:spcBef>
                <a:spcPts val="1200"/>
              </a:spcBef>
            </a:pPr>
            <a:r>
              <a:rPr lang="en-US" sz="1400" dirty="0">
                <a:latin typeface="Arial" panose="020B0604020202020204" pitchFamily="34" charset="0"/>
                <a:cs typeface="Arial" panose="020B0604020202020204" pitchFamily="34" charset="0"/>
              </a:rPr>
              <a:t>Slide 4:  </a:t>
            </a:r>
            <a:r>
              <a:rPr lang="en-US" sz="1400" dirty="0" smtClean="0">
                <a:latin typeface="Arial" panose="020B0604020202020204" pitchFamily="34" charset="0"/>
                <a:cs typeface="Arial" panose="020B0604020202020204" pitchFamily="34" charset="0"/>
              </a:rPr>
              <a:t>http</a:t>
            </a:r>
            <a:r>
              <a:rPr lang="en-US" sz="1400" dirty="0">
                <a:latin typeface="Arial" panose="020B0604020202020204" pitchFamily="34" charset="0"/>
                <a:cs typeface="Arial" panose="020B0604020202020204" pitchFamily="34" charset="0"/>
              </a:rPr>
              <a:t>://www.bing.com/images/search?q=hydrocarbon+seal&amp;FORM=HDRSC2#view=detail&amp; </a:t>
            </a:r>
            <a:r>
              <a:rPr lang="en-US" sz="1400" dirty="0" smtClean="0">
                <a:latin typeface="Arial" panose="020B0604020202020204" pitchFamily="34" charset="0"/>
                <a:cs typeface="Arial" panose="020B0604020202020204" pitchFamily="34" charset="0"/>
              </a:rPr>
              <a:t>	id=7BD59D95C835A73BCA76D82D377228D7BB7B433F&amp;selectedIndex=15</a:t>
            </a:r>
          </a:p>
          <a:p>
            <a:pPr>
              <a:spcBef>
                <a:spcPts val="1200"/>
              </a:spcBef>
            </a:pPr>
            <a:r>
              <a:rPr lang="en-US" sz="1400" dirty="0">
                <a:latin typeface="Arial" panose="020B0604020202020204" pitchFamily="34" charset="0"/>
                <a:cs typeface="Arial" panose="020B0604020202020204" pitchFamily="34" charset="0"/>
              </a:rPr>
              <a:t>Slide 6:  </a:t>
            </a:r>
            <a:r>
              <a:rPr lang="en-US" sz="1400" dirty="0" smtClean="0">
                <a:latin typeface="Arial" panose="020B0604020202020204" pitchFamily="34" charset="0"/>
                <a:cs typeface="Arial" panose="020B0604020202020204" pitchFamily="34" charset="0"/>
              </a:rPr>
              <a:t>http://www.glossary.oilfield.slb.com/en/Terms.aspx?LookIn=term%20name&amp;filter=spill%20point</a:t>
            </a:r>
            <a:endParaRPr lang="en-US" sz="1400" dirty="0">
              <a:latin typeface="Arial" panose="020B0604020202020204" pitchFamily="34" charset="0"/>
              <a:cs typeface="Arial" panose="020B0604020202020204" pitchFamily="34" charset="0"/>
            </a:endParaRPr>
          </a:p>
          <a:p>
            <a:pPr>
              <a:spcBef>
                <a:spcPts val="1200"/>
              </a:spcBef>
            </a:pPr>
            <a:r>
              <a:rPr lang="en-US" sz="1400" dirty="0" smtClean="0">
                <a:latin typeface="Arial" panose="020B0604020202020204" pitchFamily="34" charset="0"/>
                <a:cs typeface="Arial" panose="020B0604020202020204" pitchFamily="34" charset="0"/>
              </a:rPr>
              <a:t>Slide 7</a:t>
            </a: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http</a:t>
            </a:r>
            <a:r>
              <a:rPr lang="en-US" sz="1400" dirty="0">
                <a:latin typeface="Arial" panose="020B0604020202020204" pitchFamily="34" charset="0"/>
                <a:cs typeface="Arial" panose="020B0604020202020204" pitchFamily="34" charset="0"/>
              </a:rPr>
              <a:t>://www.searchanddiscovery.com/documents/2008/08038putney/images/fig01.htm</a:t>
            </a:r>
          </a:p>
          <a:p>
            <a:pPr>
              <a:spcBef>
                <a:spcPts val="1200"/>
              </a:spcBef>
            </a:pPr>
            <a:r>
              <a:rPr lang="en-US" sz="1400" dirty="0">
                <a:latin typeface="Arial" panose="020B0604020202020204" pitchFamily="34" charset="0"/>
                <a:cs typeface="Arial" panose="020B0604020202020204" pitchFamily="34" charset="0"/>
              </a:rPr>
              <a:t>Slide 9</a:t>
            </a:r>
            <a:r>
              <a:rPr lang="en-US" sz="1400" dirty="0" smtClean="0">
                <a:latin typeface="Arial" panose="020B0604020202020204" pitchFamily="34" charset="0"/>
                <a:cs typeface="Arial" panose="020B0604020202020204" pitchFamily="34" charset="0"/>
              </a:rPr>
              <a:t>:  http://</a:t>
            </a:r>
            <a:r>
              <a:rPr lang="en-US" sz="1400" dirty="0">
                <a:latin typeface="Arial" panose="020B0604020202020204" pitchFamily="34" charset="0"/>
                <a:cs typeface="Arial" panose="020B0604020202020204" pitchFamily="34" charset="0"/>
              </a:rPr>
              <a:t>www.pgs.com/Geophysical-Services/Seismic-Techniques/HD3D/Applications</a:t>
            </a:r>
            <a:r>
              <a:rPr lang="en-US" sz="1400" dirty="0" smtClean="0">
                <a:latin typeface="Arial" panose="020B0604020202020204" pitchFamily="34" charset="0"/>
                <a:cs typeface="Arial" panose="020B0604020202020204" pitchFamily="34" charset="0"/>
              </a:rPr>
              <a:t>/</a:t>
            </a:r>
          </a:p>
          <a:p>
            <a:pPr>
              <a:spcBef>
                <a:spcPts val="1200"/>
              </a:spcBef>
            </a:pPr>
            <a:r>
              <a:rPr lang="en-US" sz="1400" dirty="0" smtClean="0">
                <a:latin typeface="Arial" panose="020B0604020202020204" pitchFamily="34" charset="0"/>
                <a:cs typeface="Arial" panose="020B0604020202020204" pitchFamily="34" charset="0"/>
              </a:rPr>
              <a:t>Slide 10:  http://www.callforbids.cnsopb.ns.ca/2012/01/sites/default/files/images/inline /figure_44.jpg</a:t>
            </a:r>
          </a:p>
          <a:p>
            <a:pPr>
              <a:spcBef>
                <a:spcPts val="1200"/>
              </a:spcBef>
            </a:pPr>
            <a:r>
              <a:rPr lang="en-US" sz="1400" dirty="0">
                <a:latin typeface="Arial" panose="020B0604020202020204" pitchFamily="34" charset="0"/>
                <a:cs typeface="Arial" panose="020B0604020202020204" pitchFamily="34" charset="0"/>
              </a:rPr>
              <a:t>Slide 16:  </a:t>
            </a:r>
            <a:r>
              <a:rPr lang="en-US" sz="1400" dirty="0" smtClean="0">
                <a:latin typeface="Arial" panose="020B0604020202020204" pitchFamily="34" charset="0"/>
                <a:cs typeface="Arial" panose="020B0604020202020204" pitchFamily="34" charset="0"/>
              </a:rPr>
              <a:t>http</a:t>
            </a:r>
            <a:r>
              <a:rPr lang="en-US" sz="1400" dirty="0">
                <a:latin typeface="Arial" panose="020B0604020202020204" pitchFamily="34" charset="0"/>
                <a:cs typeface="Arial" panose="020B0604020202020204" pitchFamily="34" charset="0"/>
              </a:rPr>
              <a:t>://en.allexperts.com/q/Geology-1359/2009/12/Petroleum-Geology-4.htm</a:t>
            </a:r>
          </a:p>
          <a:p>
            <a:pPr marL="914400" indent="-914400">
              <a:spcBef>
                <a:spcPts val="1200"/>
              </a:spcBef>
            </a:pPr>
            <a:r>
              <a:rPr lang="en-US" sz="1400" dirty="0" smtClean="0">
                <a:latin typeface="Arial" panose="020B0604020202020204" pitchFamily="34" charset="0"/>
                <a:cs typeface="Arial" panose="020B0604020202020204" pitchFamily="34" charset="0"/>
              </a:rPr>
              <a:t>Slide 19</a:t>
            </a:r>
            <a:r>
              <a:rPr lang="en-US" sz="1400" dirty="0">
                <a:latin typeface="Arial" panose="020B0604020202020204" pitchFamily="34" charset="0"/>
                <a:cs typeface="Arial" panose="020B0604020202020204" pitchFamily="34" charset="0"/>
              </a:rPr>
              <a:t>:  </a:t>
            </a:r>
            <a:r>
              <a:rPr lang="en-US" sz="1400" dirty="0" smtClean="0">
                <a:latin typeface="Arial" panose="020B0604020202020204" pitchFamily="34" charset="0"/>
                <a:cs typeface="Arial" panose="020B0604020202020204" pitchFamily="34" charset="0"/>
              </a:rPr>
              <a:t>http</a:t>
            </a:r>
            <a:r>
              <a:rPr lang="en-US" sz="1400" dirty="0">
                <a:latin typeface="Arial" panose="020B0604020202020204" pitchFamily="34" charset="0"/>
                <a:cs typeface="Arial" panose="020B0604020202020204" pitchFamily="34" charset="0"/>
              </a:rPr>
              <a:t>://wiki.aapg.org/Fault_seal_quantitative_prediction:_shale_smear_factor,_</a:t>
            </a:r>
            <a:r>
              <a:rPr lang="en-US" sz="1400" dirty="0" smtClean="0">
                <a:latin typeface="Arial" panose="020B0604020202020204" pitchFamily="34" charset="0"/>
                <a:cs typeface="Arial" panose="020B0604020202020204" pitchFamily="34" charset="0"/>
              </a:rPr>
              <a:t>shale_gouge _</a:t>
            </a:r>
            <a:r>
              <a:rPr lang="en-US" sz="1400" dirty="0">
                <a:latin typeface="Arial" panose="020B0604020202020204" pitchFamily="34" charset="0"/>
                <a:cs typeface="Arial" panose="020B0604020202020204" pitchFamily="34" charset="0"/>
              </a:rPr>
              <a:t>ratio,_</a:t>
            </a:r>
            <a:r>
              <a:rPr lang="en-US" sz="1400" dirty="0" err="1" smtClean="0">
                <a:latin typeface="Arial" panose="020B0604020202020204" pitchFamily="34" charset="0"/>
                <a:cs typeface="Arial" panose="020B0604020202020204" pitchFamily="34" charset="0"/>
              </a:rPr>
              <a:t>and_smear_gouge_ratio</a:t>
            </a:r>
            <a:endParaRPr lang="en-US" sz="1400" dirty="0" smtClean="0">
              <a:latin typeface="Arial" panose="020B0604020202020204" pitchFamily="34" charset="0"/>
              <a:cs typeface="Arial" panose="020B0604020202020204" pitchFamily="34" charset="0"/>
            </a:endParaRPr>
          </a:p>
          <a:p>
            <a:pPr marL="914400" indent="-914400">
              <a:spcBef>
                <a:spcPts val="1200"/>
              </a:spcBef>
            </a:pPr>
            <a:r>
              <a:rPr lang="en-US" sz="1400" dirty="0">
                <a:latin typeface="Arial" panose="020B0604020202020204" pitchFamily="34" charset="0"/>
                <a:cs typeface="Arial" panose="020B0604020202020204" pitchFamily="34" charset="0"/>
              </a:rPr>
              <a:t>Slide 21:  </a:t>
            </a:r>
            <a:r>
              <a:rPr lang="en-US" sz="1400" dirty="0" smtClean="0">
                <a:latin typeface="Arial" panose="020B0604020202020204" pitchFamily="34" charset="0"/>
                <a:cs typeface="Arial" panose="020B0604020202020204" pitchFamily="34" charset="0"/>
              </a:rPr>
              <a:t>http</a:t>
            </a:r>
            <a:r>
              <a:rPr lang="en-US" sz="1400" dirty="0">
                <a:latin typeface="Arial" panose="020B0604020202020204" pitchFamily="34" charset="0"/>
                <a:cs typeface="Arial" panose="020B0604020202020204" pitchFamily="34" charset="0"/>
              </a:rPr>
              <a:t>://www.premierminerals.net/projects.php?proj=12</a:t>
            </a:r>
          </a:p>
          <a:p>
            <a:pPr>
              <a:spcBef>
                <a:spcPts val="1200"/>
              </a:spcBef>
            </a:pPr>
            <a:r>
              <a:rPr lang="en-US" sz="1400" dirty="0" smtClean="0">
                <a:latin typeface="Arial" panose="020B0604020202020204" pitchFamily="34" charset="0"/>
                <a:cs typeface="Arial" panose="020B0604020202020204" pitchFamily="34" charset="0"/>
              </a:rPr>
              <a:t>Slides 27, 32-35: Schroeder &amp; Sylta, 1993, Modelling the hydrocarbon system of the North Viking 	</a:t>
            </a:r>
            <a:r>
              <a:rPr lang="en-US" sz="1400" dirty="0" err="1" smtClean="0">
                <a:latin typeface="Arial" panose="020B0604020202020204" pitchFamily="34" charset="0"/>
                <a:cs typeface="Arial" panose="020B0604020202020204" pitchFamily="34" charset="0"/>
              </a:rPr>
              <a:t>Graben</a:t>
            </a:r>
            <a:r>
              <a:rPr lang="en-US" sz="1400" dirty="0" smtClean="0">
                <a:latin typeface="Arial" panose="020B0604020202020204" pitchFamily="34" charset="0"/>
                <a:cs typeface="Arial" panose="020B0604020202020204" pitchFamily="34" charset="0"/>
              </a:rPr>
              <a:t>: a 	case study, in Dore et al (ed.), Basin Modelling: Advances and Applications, NPF 	Special Publication 3, Elsevier, pp. 469-484.</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855663"/>
            <a:ext cx="9144000" cy="5603875"/>
          </a:xfrm>
          <a:prstGeom prst="rect">
            <a:avLst/>
          </a:prstGeom>
          <a:solidFill>
            <a:schemeClr val="accent2"/>
          </a:solidFill>
          <a:ln w="9525" cap="flat" cmpd="sng" algn="ctr">
            <a:solidFill>
              <a:schemeClr val="tx1"/>
            </a:solidFill>
            <a:prstDash val="solid"/>
            <a:round/>
            <a:headEnd type="none" w="med" len="med"/>
            <a:tailEnd type="none" w="med" len="med"/>
          </a:ln>
          <a:effectLst/>
          <a:extLst/>
        </p:spPr>
        <p:txBody>
          <a:bodyPr/>
          <a:lstStyle/>
          <a:p>
            <a:pPr>
              <a:defRPr/>
            </a:pPr>
            <a:endParaRPr lang="en-US" dirty="0"/>
          </a:p>
        </p:txBody>
      </p:sp>
      <p:sp>
        <p:nvSpPr>
          <p:cNvPr id="38915" name="Title 1"/>
          <p:cNvSpPr>
            <a:spLocks noGrp="1"/>
          </p:cNvSpPr>
          <p:nvPr>
            <p:ph type="title"/>
          </p:nvPr>
        </p:nvSpPr>
        <p:spPr/>
        <p:txBody>
          <a:bodyPr/>
          <a:lstStyle/>
          <a:p>
            <a:endParaRPr lang="en-US" altLang="en-US" dirty="0" smtClean="0"/>
          </a:p>
        </p:txBody>
      </p:sp>
      <p:sp>
        <p:nvSpPr>
          <p:cNvPr id="38916"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Examples of Traps &amp; Seals</a:t>
            </a:r>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713" t="1322" r="1277" b="8150"/>
          <a:stretch/>
        </p:blipFill>
        <p:spPr>
          <a:xfrm>
            <a:off x="1301674" y="1103946"/>
            <a:ext cx="6548718" cy="4632569"/>
          </a:xfrm>
          <a:prstGeom prst="rect">
            <a:avLst/>
          </a:prstGeom>
        </p:spPr>
      </p:pic>
      <p:sp>
        <p:nvSpPr>
          <p:cNvPr id="5" name="TextBox 4"/>
          <p:cNvSpPr txBox="1"/>
          <p:nvPr/>
        </p:nvSpPr>
        <p:spPr>
          <a:xfrm>
            <a:off x="1321971" y="5813535"/>
            <a:ext cx="6261624" cy="461665"/>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http://www.bing.com/images/search?q=hydrocarbon+seal&amp;FORM=HDRSC2#view=detail&amp;id=7BD59D95C835A73BCA76D82D377228D7BB7B433F&amp;selectedIndex=15</a:t>
            </a:r>
          </a:p>
        </p:txBody>
      </p:sp>
      <p:grpSp>
        <p:nvGrpSpPr>
          <p:cNvPr id="11" name="Group 10"/>
          <p:cNvGrpSpPr/>
          <p:nvPr/>
        </p:nvGrpSpPr>
        <p:grpSpPr>
          <a:xfrm>
            <a:off x="4653515" y="3911296"/>
            <a:ext cx="2475620" cy="1702695"/>
            <a:chOff x="4653515" y="3911296"/>
            <a:chExt cx="2475620" cy="1702695"/>
          </a:xfrm>
        </p:grpSpPr>
        <p:sp>
          <p:nvSpPr>
            <p:cNvPr id="8" name="Freeform 7"/>
            <p:cNvSpPr/>
            <p:nvPr/>
          </p:nvSpPr>
          <p:spPr bwMode="auto">
            <a:xfrm>
              <a:off x="4683642" y="4774019"/>
              <a:ext cx="446567" cy="196702"/>
            </a:xfrm>
            <a:custGeom>
              <a:avLst/>
              <a:gdLst>
                <a:gd name="connsiteX0" fmla="*/ 0 w 446567"/>
                <a:gd name="connsiteY0" fmla="*/ 196702 h 196702"/>
                <a:gd name="connsiteX1" fmla="*/ 217967 w 446567"/>
                <a:gd name="connsiteY1" fmla="*/ 196702 h 196702"/>
                <a:gd name="connsiteX2" fmla="*/ 446567 w 446567"/>
                <a:gd name="connsiteY2" fmla="*/ 31897 h 196702"/>
                <a:gd name="connsiteX3" fmla="*/ 366823 w 446567"/>
                <a:gd name="connsiteY3" fmla="*/ 0 h 196702"/>
                <a:gd name="connsiteX4" fmla="*/ 15949 w 446567"/>
                <a:gd name="connsiteY4" fmla="*/ 21265 h 196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567" h="196702">
                  <a:moveTo>
                    <a:pt x="0" y="196702"/>
                  </a:moveTo>
                  <a:lnTo>
                    <a:pt x="217967" y="196702"/>
                  </a:lnTo>
                  <a:lnTo>
                    <a:pt x="446567" y="31897"/>
                  </a:lnTo>
                  <a:lnTo>
                    <a:pt x="366823" y="0"/>
                  </a:lnTo>
                  <a:lnTo>
                    <a:pt x="15949" y="21265"/>
                  </a:lnTo>
                </a:path>
              </a:pathLst>
            </a:custGeom>
            <a:solidFill>
              <a:srgbClr val="00FF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Freeform 6"/>
            <p:cNvSpPr/>
            <p:nvPr/>
          </p:nvSpPr>
          <p:spPr bwMode="auto">
            <a:xfrm>
              <a:off x="4715540" y="4662377"/>
              <a:ext cx="382772" cy="138223"/>
            </a:xfrm>
            <a:custGeom>
              <a:avLst/>
              <a:gdLst>
                <a:gd name="connsiteX0" fmla="*/ 345558 w 345558"/>
                <a:gd name="connsiteY0" fmla="*/ 101009 h 116958"/>
                <a:gd name="connsiteX1" fmla="*/ 0 w 345558"/>
                <a:gd name="connsiteY1" fmla="*/ 116958 h 116958"/>
                <a:gd name="connsiteX2" fmla="*/ 85060 w 345558"/>
                <a:gd name="connsiteY2" fmla="*/ 69111 h 116958"/>
                <a:gd name="connsiteX3" fmla="*/ 186069 w 345558"/>
                <a:gd name="connsiteY3" fmla="*/ 0 h 116958"/>
                <a:gd name="connsiteX4" fmla="*/ 228600 w 345558"/>
                <a:gd name="connsiteY4" fmla="*/ 26581 h 116958"/>
                <a:gd name="connsiteX5" fmla="*/ 265813 w 345558"/>
                <a:gd name="connsiteY5" fmla="*/ 63795 h 116958"/>
                <a:gd name="connsiteX6" fmla="*/ 345558 w 345558"/>
                <a:gd name="connsiteY6" fmla="*/ 101009 h 1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558" h="116958">
                  <a:moveTo>
                    <a:pt x="345558" y="101009"/>
                  </a:moveTo>
                  <a:lnTo>
                    <a:pt x="0" y="116958"/>
                  </a:lnTo>
                  <a:lnTo>
                    <a:pt x="85060" y="69111"/>
                  </a:lnTo>
                  <a:lnTo>
                    <a:pt x="186069" y="0"/>
                  </a:lnTo>
                  <a:lnTo>
                    <a:pt x="228600" y="26581"/>
                  </a:lnTo>
                  <a:lnTo>
                    <a:pt x="265813" y="63795"/>
                  </a:lnTo>
                  <a:lnTo>
                    <a:pt x="345558" y="101009"/>
                  </a:lnTo>
                  <a:close/>
                </a:path>
              </a:pathLst>
            </a:cu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 name="Freeform 2"/>
            <p:cNvSpPr/>
            <p:nvPr/>
          </p:nvSpPr>
          <p:spPr bwMode="auto">
            <a:xfrm>
              <a:off x="4813883" y="3911296"/>
              <a:ext cx="2315252" cy="1702695"/>
            </a:xfrm>
            <a:custGeom>
              <a:avLst/>
              <a:gdLst>
                <a:gd name="connsiteX0" fmla="*/ 1023391 w 2315252"/>
                <a:gd name="connsiteY0" fmla="*/ 1702695 h 1702695"/>
                <a:gd name="connsiteX1" fmla="*/ 917066 w 2315252"/>
                <a:gd name="connsiteY1" fmla="*/ 1564471 h 1702695"/>
                <a:gd name="connsiteX2" fmla="*/ 927698 w 2315252"/>
                <a:gd name="connsiteY2" fmla="*/ 1378402 h 1702695"/>
                <a:gd name="connsiteX3" fmla="*/ 996810 w 2315252"/>
                <a:gd name="connsiteY3" fmla="*/ 1176383 h 1702695"/>
                <a:gd name="connsiteX4" fmla="*/ 1161615 w 2315252"/>
                <a:gd name="connsiteY4" fmla="*/ 1048792 h 1702695"/>
                <a:gd name="connsiteX5" fmla="*/ 1645396 w 2315252"/>
                <a:gd name="connsiteY5" fmla="*/ 761713 h 1702695"/>
                <a:gd name="connsiteX6" fmla="*/ 2102596 w 2315252"/>
                <a:gd name="connsiteY6" fmla="*/ 517164 h 1702695"/>
                <a:gd name="connsiteX7" fmla="*/ 2315247 w 2315252"/>
                <a:gd name="connsiteY7" fmla="*/ 277932 h 1702695"/>
                <a:gd name="connsiteX8" fmla="*/ 2097280 w 2315252"/>
                <a:gd name="connsiteY8" fmla="*/ 102495 h 1702695"/>
                <a:gd name="connsiteX9" fmla="*/ 1762354 w 2315252"/>
                <a:gd name="connsiteY9" fmla="*/ 49332 h 1702695"/>
                <a:gd name="connsiteX10" fmla="*/ 1273257 w 2315252"/>
                <a:gd name="connsiteY10" fmla="*/ 1485 h 1702695"/>
                <a:gd name="connsiteX11" fmla="*/ 826689 w 2315252"/>
                <a:gd name="connsiteY11" fmla="*/ 107811 h 1702695"/>
                <a:gd name="connsiteX12" fmla="*/ 268480 w 2315252"/>
                <a:gd name="connsiteY12" fmla="*/ 203504 h 1702695"/>
                <a:gd name="connsiteX13" fmla="*/ 45196 w 2315252"/>
                <a:gd name="connsiteY13" fmla="*/ 373625 h 1702695"/>
                <a:gd name="connsiteX14" fmla="*/ 7982 w 2315252"/>
                <a:gd name="connsiteY14" fmla="*/ 596909 h 1702695"/>
                <a:gd name="connsiteX15" fmla="*/ 151522 w 2315252"/>
                <a:gd name="connsiteY15" fmla="*/ 804244 h 1702695"/>
                <a:gd name="connsiteX16" fmla="*/ 332275 w 2315252"/>
                <a:gd name="connsiteY16" fmla="*/ 921202 h 1702695"/>
                <a:gd name="connsiteX17" fmla="*/ 443917 w 2315252"/>
                <a:gd name="connsiteY17" fmla="*/ 1117904 h 1702695"/>
                <a:gd name="connsiteX18" fmla="*/ 438601 w 2315252"/>
                <a:gd name="connsiteY18" fmla="*/ 1378402 h 1702695"/>
                <a:gd name="connsiteX19" fmla="*/ 326959 w 2315252"/>
                <a:gd name="connsiteY19" fmla="*/ 1692062 h 170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15252" h="1702695">
                  <a:moveTo>
                    <a:pt x="1023391" y="1702695"/>
                  </a:moveTo>
                  <a:cubicBezTo>
                    <a:pt x="978203" y="1660607"/>
                    <a:pt x="933015" y="1618520"/>
                    <a:pt x="917066" y="1564471"/>
                  </a:cubicBezTo>
                  <a:cubicBezTo>
                    <a:pt x="901117" y="1510422"/>
                    <a:pt x="914407" y="1443083"/>
                    <a:pt x="927698" y="1378402"/>
                  </a:cubicBezTo>
                  <a:cubicBezTo>
                    <a:pt x="940989" y="1313721"/>
                    <a:pt x="957824" y="1231318"/>
                    <a:pt x="996810" y="1176383"/>
                  </a:cubicBezTo>
                  <a:cubicBezTo>
                    <a:pt x="1035796" y="1121448"/>
                    <a:pt x="1053517" y="1117904"/>
                    <a:pt x="1161615" y="1048792"/>
                  </a:cubicBezTo>
                  <a:cubicBezTo>
                    <a:pt x="1269713" y="979680"/>
                    <a:pt x="1488566" y="850318"/>
                    <a:pt x="1645396" y="761713"/>
                  </a:cubicBezTo>
                  <a:cubicBezTo>
                    <a:pt x="1802226" y="673108"/>
                    <a:pt x="1990954" y="597794"/>
                    <a:pt x="2102596" y="517164"/>
                  </a:cubicBezTo>
                  <a:cubicBezTo>
                    <a:pt x="2214238" y="436534"/>
                    <a:pt x="2316133" y="347043"/>
                    <a:pt x="2315247" y="277932"/>
                  </a:cubicBezTo>
                  <a:cubicBezTo>
                    <a:pt x="2314361" y="208821"/>
                    <a:pt x="2189429" y="140595"/>
                    <a:pt x="2097280" y="102495"/>
                  </a:cubicBezTo>
                  <a:cubicBezTo>
                    <a:pt x="2005131" y="64395"/>
                    <a:pt x="1899691" y="66167"/>
                    <a:pt x="1762354" y="49332"/>
                  </a:cubicBezTo>
                  <a:cubicBezTo>
                    <a:pt x="1625017" y="32497"/>
                    <a:pt x="1429201" y="-8261"/>
                    <a:pt x="1273257" y="1485"/>
                  </a:cubicBezTo>
                  <a:cubicBezTo>
                    <a:pt x="1117313" y="11231"/>
                    <a:pt x="994152" y="74141"/>
                    <a:pt x="826689" y="107811"/>
                  </a:cubicBezTo>
                  <a:cubicBezTo>
                    <a:pt x="659226" y="141481"/>
                    <a:pt x="398729" y="159202"/>
                    <a:pt x="268480" y="203504"/>
                  </a:cubicBezTo>
                  <a:cubicBezTo>
                    <a:pt x="138231" y="247806"/>
                    <a:pt x="88612" y="308057"/>
                    <a:pt x="45196" y="373625"/>
                  </a:cubicBezTo>
                  <a:cubicBezTo>
                    <a:pt x="1780" y="439192"/>
                    <a:pt x="-9739" y="525139"/>
                    <a:pt x="7982" y="596909"/>
                  </a:cubicBezTo>
                  <a:cubicBezTo>
                    <a:pt x="25703" y="668679"/>
                    <a:pt x="97473" y="750195"/>
                    <a:pt x="151522" y="804244"/>
                  </a:cubicBezTo>
                  <a:cubicBezTo>
                    <a:pt x="205571" y="858293"/>
                    <a:pt x="283542" y="868925"/>
                    <a:pt x="332275" y="921202"/>
                  </a:cubicBezTo>
                  <a:cubicBezTo>
                    <a:pt x="381007" y="973479"/>
                    <a:pt x="426196" y="1041704"/>
                    <a:pt x="443917" y="1117904"/>
                  </a:cubicBezTo>
                  <a:cubicBezTo>
                    <a:pt x="461638" y="1194104"/>
                    <a:pt x="458094" y="1282709"/>
                    <a:pt x="438601" y="1378402"/>
                  </a:cubicBezTo>
                  <a:cubicBezTo>
                    <a:pt x="419108" y="1474095"/>
                    <a:pt x="373033" y="1583078"/>
                    <a:pt x="326959" y="1692062"/>
                  </a:cubicBezTo>
                </a:path>
              </a:pathLst>
            </a:custGeom>
            <a:solidFill>
              <a:srgbClr val="FFC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6" name="TextBox 5"/>
            <p:cNvSpPr txBox="1"/>
            <p:nvPr/>
          </p:nvSpPr>
          <p:spPr>
            <a:xfrm>
              <a:off x="5422603" y="4396563"/>
              <a:ext cx="765722" cy="338554"/>
            </a:xfrm>
            <a:prstGeom prst="rect">
              <a:avLst/>
            </a:prstGeom>
            <a:noFill/>
          </p:spPr>
          <p:txBody>
            <a:bodyPr wrap="none" rtlCol="0">
              <a:spAutoFit/>
            </a:bodyPr>
            <a:lstStyle/>
            <a:p>
              <a:r>
                <a:rPr lang="en-US" sz="1600" dirty="0" smtClean="0">
                  <a:latin typeface="Arial Black" panose="020B0A04020102020204" pitchFamily="34" charset="0"/>
                </a:rPr>
                <a:t>SALT</a:t>
              </a:r>
              <a:endParaRPr lang="en-US" sz="1600" dirty="0">
                <a:latin typeface="Arial Black" panose="020B0A04020102020204" pitchFamily="34" charset="0"/>
              </a:endParaRPr>
            </a:p>
          </p:txBody>
        </p:sp>
        <p:sp>
          <p:nvSpPr>
            <p:cNvPr id="9" name="TextBox 8"/>
            <p:cNvSpPr txBox="1"/>
            <p:nvPr/>
          </p:nvSpPr>
          <p:spPr>
            <a:xfrm>
              <a:off x="4782878" y="4623391"/>
              <a:ext cx="428322" cy="230832"/>
            </a:xfrm>
            <a:prstGeom prst="rect">
              <a:avLst/>
            </a:prstGeom>
            <a:noFill/>
          </p:spPr>
          <p:txBody>
            <a:bodyPr wrap="none" rtlCol="0">
              <a:spAutoFit/>
            </a:bodyPr>
            <a:lstStyle/>
            <a:p>
              <a:r>
                <a:rPr lang="en-US" sz="900" dirty="0" smtClean="0">
                  <a:latin typeface="Arial Black" panose="020B0A04020102020204" pitchFamily="34" charset="0"/>
                </a:rPr>
                <a:t>Gas</a:t>
              </a:r>
              <a:endParaRPr lang="en-US" sz="900" dirty="0">
                <a:latin typeface="Arial Black" panose="020B0A04020102020204" pitchFamily="34" charset="0"/>
              </a:endParaRPr>
            </a:p>
          </p:txBody>
        </p:sp>
        <p:sp>
          <p:nvSpPr>
            <p:cNvPr id="10" name="TextBox 9"/>
            <p:cNvSpPr txBox="1"/>
            <p:nvPr/>
          </p:nvSpPr>
          <p:spPr>
            <a:xfrm>
              <a:off x="4653515" y="4781107"/>
              <a:ext cx="357790" cy="230832"/>
            </a:xfrm>
            <a:prstGeom prst="rect">
              <a:avLst/>
            </a:prstGeom>
            <a:noFill/>
          </p:spPr>
          <p:txBody>
            <a:bodyPr wrap="none" rtlCol="0">
              <a:spAutoFit/>
            </a:bodyPr>
            <a:lstStyle/>
            <a:p>
              <a:r>
                <a:rPr lang="en-US" sz="900" dirty="0" smtClean="0">
                  <a:latin typeface="Arial Black" panose="020B0A04020102020204" pitchFamily="34" charset="0"/>
                </a:rPr>
                <a:t>Oil</a:t>
              </a:r>
              <a:endParaRPr lang="en-US" sz="900" dirty="0">
                <a:latin typeface="Arial Black" panose="020B0A04020102020204" pitchFamily="34" charset="0"/>
              </a:endParaRPr>
            </a:p>
          </p:txBody>
        </p:sp>
      </p:grpSp>
      <p:grpSp>
        <p:nvGrpSpPr>
          <p:cNvPr id="14" name="Group 13"/>
          <p:cNvGrpSpPr/>
          <p:nvPr/>
        </p:nvGrpSpPr>
        <p:grpSpPr>
          <a:xfrm>
            <a:off x="5617923" y="3319221"/>
            <a:ext cx="1120106" cy="276999"/>
            <a:chOff x="8235863" y="2555134"/>
            <a:chExt cx="1120106" cy="276999"/>
          </a:xfrm>
        </p:grpSpPr>
        <p:sp>
          <p:nvSpPr>
            <p:cNvPr id="13" name="Rectangle 12"/>
            <p:cNvSpPr/>
            <p:nvPr/>
          </p:nvSpPr>
          <p:spPr bwMode="auto">
            <a:xfrm>
              <a:off x="8441569" y="2668044"/>
              <a:ext cx="914400" cy="112734"/>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1" i="0" u="none" strike="noStrike" cap="none" normalizeH="0" baseline="0" smtClean="0">
                <a:ln>
                  <a:noFill/>
                </a:ln>
                <a:solidFill>
                  <a:schemeClr val="tx1"/>
                </a:solidFill>
                <a:effectLst/>
                <a:latin typeface="Arial" panose="020B0604020202020204" pitchFamily="34" charset="0"/>
                <a:cs typeface="Arial" panose="020B0604020202020204" pitchFamily="34" charset="0"/>
              </a:endParaRPr>
            </a:p>
          </p:txBody>
        </p:sp>
        <p:sp>
          <p:nvSpPr>
            <p:cNvPr id="12" name="TextBox 11"/>
            <p:cNvSpPr txBox="1"/>
            <p:nvPr/>
          </p:nvSpPr>
          <p:spPr>
            <a:xfrm>
              <a:off x="8235863" y="2555134"/>
              <a:ext cx="1116011" cy="276999"/>
            </a:xfrm>
            <a:prstGeom prst="rect">
              <a:avLst/>
            </a:prstGeom>
            <a:noFill/>
          </p:spPr>
          <p:txBody>
            <a:bodyPr wrap="none" rtlCol="0">
              <a:spAutoFit/>
            </a:bodyPr>
            <a:lstStyle/>
            <a:p>
              <a:r>
                <a:rPr lang="en-US" sz="1200" b="1" dirty="0" smtClean="0">
                  <a:latin typeface="Arial" panose="020B0604020202020204" pitchFamily="34" charset="0"/>
                  <a:ea typeface="Tahoma" panose="020B0604030504040204" pitchFamily="34" charset="0"/>
                  <a:cs typeface="Arial" panose="020B0604020202020204" pitchFamily="34" charset="0"/>
                </a:rPr>
                <a:t>Beneath Salt</a:t>
              </a:r>
              <a:endParaRPr lang="en-US" sz="1200" b="1" dirty="0">
                <a:latin typeface="Arial" panose="020B0604020202020204" pitchFamily="34" charset="0"/>
                <a:ea typeface="Tahoma" panose="020B0604030504040204" pitchFamily="34" charset="0"/>
                <a:cs typeface="Arial" panose="020B0604020202020204" pitchFamily="34" charset="0"/>
              </a:endParaRPr>
            </a:p>
          </p:txBody>
        </p:sp>
      </p:grpSp>
    </p:spTree>
    <p:extLst>
      <p:ext uri="{BB962C8B-B14F-4D97-AF65-F5344CB8AC3E}">
        <p14:creationId xmlns:p14="http://schemas.microsoft.com/office/powerpoint/2010/main" val="18136353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Critical Question</a:t>
            </a:r>
            <a:endParaRPr lang="en-US" dirty="0"/>
          </a:p>
        </p:txBody>
      </p:sp>
      <p:sp>
        <p:nvSpPr>
          <p:cNvPr id="3" name="Content Placeholder 2"/>
          <p:cNvSpPr>
            <a:spLocks noGrp="1"/>
          </p:cNvSpPr>
          <p:nvPr>
            <p:ph idx="1"/>
          </p:nvPr>
        </p:nvSpPr>
        <p:spPr>
          <a:xfrm>
            <a:off x="404140" y="1143000"/>
            <a:ext cx="7772400" cy="3694113"/>
          </a:xfrm>
        </p:spPr>
        <p:txBody>
          <a:bodyPr/>
          <a:lstStyle/>
          <a:p>
            <a:endParaRPr lang="en-US" dirty="0"/>
          </a:p>
          <a:p>
            <a:endParaRPr lang="en-US" dirty="0"/>
          </a:p>
        </p:txBody>
      </p:sp>
      <p:sp>
        <p:nvSpPr>
          <p:cNvPr id="5" name="Rectangle 3"/>
          <p:cNvSpPr txBox="1">
            <a:spLocks noChangeArrowheads="1"/>
          </p:cNvSpPr>
          <p:nvPr/>
        </p:nvSpPr>
        <p:spPr bwMode="auto">
          <a:xfrm>
            <a:off x="547256" y="1154435"/>
            <a:ext cx="8004419"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kern="0" dirty="0" smtClean="0">
                <a:latin typeface="+mn-lt"/>
              </a:rPr>
              <a:t>Given a particular trap, how much oil or gas can it hold?</a:t>
            </a:r>
          </a:p>
          <a:p>
            <a:pPr marL="225425" lvl="0" indent="-225425" eaLnBrk="1" hangingPunct="1">
              <a:lnSpc>
                <a:spcPct val="90000"/>
              </a:lnSpc>
              <a:spcBef>
                <a:spcPts val="2000"/>
              </a:spcBef>
              <a:defRPr/>
            </a:pPr>
            <a:r>
              <a:rPr lang="en-US" altLang="en-US" kern="0" dirty="0" smtClean="0">
                <a:latin typeface="+mn-lt"/>
              </a:rPr>
              <a:t>Another way of expressing this question is:  What is the controlling factor for HC fill in this trap?</a:t>
            </a:r>
          </a:p>
          <a:p>
            <a:pPr marL="225425" lvl="0" indent="-225425" eaLnBrk="1" hangingPunct="1">
              <a:lnSpc>
                <a:spcPct val="90000"/>
              </a:lnSpc>
              <a:spcBef>
                <a:spcPts val="2000"/>
              </a:spcBef>
              <a:defRPr/>
            </a:pPr>
            <a:r>
              <a:rPr lang="en-US" altLang="en-US" kern="0" dirty="0" smtClean="0">
                <a:latin typeface="+mn-lt"/>
              </a:rPr>
              <a:t>There are three general controls on the fill level:</a:t>
            </a:r>
            <a:endParaRPr lang="en-US" altLang="en-US" kern="0" dirty="0">
              <a:latin typeface="+mn-lt"/>
            </a:endParaRPr>
          </a:p>
        </p:txBody>
      </p:sp>
      <p:sp>
        <p:nvSpPr>
          <p:cNvPr id="6" name="Rectangle 3"/>
          <p:cNvSpPr txBox="1">
            <a:spLocks noChangeArrowheads="1"/>
          </p:cNvSpPr>
          <p:nvPr/>
        </p:nvSpPr>
        <p:spPr bwMode="auto">
          <a:xfrm>
            <a:off x="1114673" y="3300314"/>
            <a:ext cx="6119311"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lvl="0" indent="-457200" eaLnBrk="1" hangingPunct="1">
              <a:lnSpc>
                <a:spcPct val="90000"/>
              </a:lnSpc>
              <a:spcBef>
                <a:spcPts val="2000"/>
              </a:spcBef>
              <a:buFont typeface="+mj-lt"/>
              <a:buAutoNum type="arabicPeriod"/>
              <a:defRPr/>
            </a:pPr>
            <a:r>
              <a:rPr lang="en-US" altLang="en-US" kern="0" dirty="0" smtClean="0">
                <a:latin typeface="+mn-lt"/>
              </a:rPr>
              <a:t>A synclinal spill point</a:t>
            </a:r>
          </a:p>
          <a:p>
            <a:pPr marL="457200" lvl="0" indent="-457200" eaLnBrk="1" hangingPunct="1">
              <a:lnSpc>
                <a:spcPct val="90000"/>
              </a:lnSpc>
              <a:spcBef>
                <a:spcPts val="2000"/>
              </a:spcBef>
              <a:buFont typeface="+mj-lt"/>
              <a:buAutoNum type="arabicPeriod"/>
              <a:defRPr/>
            </a:pPr>
            <a:r>
              <a:rPr lang="en-US" altLang="en-US" kern="0" dirty="0" smtClean="0">
                <a:latin typeface="+mn-lt"/>
              </a:rPr>
              <a:t>A fault leak point</a:t>
            </a:r>
          </a:p>
          <a:p>
            <a:pPr marL="457200" lvl="0" indent="-457200" eaLnBrk="1" hangingPunct="1">
              <a:lnSpc>
                <a:spcPct val="90000"/>
              </a:lnSpc>
              <a:spcBef>
                <a:spcPts val="2000"/>
              </a:spcBef>
              <a:buFont typeface="+mj-lt"/>
              <a:buAutoNum type="arabicPeriod"/>
              <a:defRPr/>
            </a:pPr>
            <a:r>
              <a:rPr lang="en-US" altLang="en-US" kern="0" dirty="0" smtClean="0">
                <a:latin typeface="+mn-lt"/>
              </a:rPr>
              <a:t>The sealing capacity of the seal rocks</a:t>
            </a:r>
            <a:endParaRPr lang="en-US" altLang="en-US" kern="0" dirty="0">
              <a:latin typeface="+mn-lt"/>
            </a:endParaRPr>
          </a:p>
        </p:txBody>
      </p:sp>
    </p:spTree>
    <p:extLst>
      <p:ext uri="{BB962C8B-B14F-4D97-AF65-F5344CB8AC3E}">
        <p14:creationId xmlns:p14="http://schemas.microsoft.com/office/powerpoint/2010/main" val="110587795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Synclinal Spill Point</a:t>
            </a:r>
            <a:endParaRPr lang="en-US" dirty="0"/>
          </a:p>
        </p:txBody>
      </p:sp>
      <p:sp>
        <p:nvSpPr>
          <p:cNvPr id="4" name="Rectangle 3"/>
          <p:cNvSpPr txBox="1">
            <a:spLocks noChangeArrowheads="1"/>
          </p:cNvSpPr>
          <p:nvPr/>
        </p:nvSpPr>
        <p:spPr bwMode="auto">
          <a:xfrm>
            <a:off x="547256" y="1154435"/>
            <a:ext cx="8004419"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A synclinal spill point is the structurally lowest point in a hydrocarbon trap that can retain hydrocarbons. Once a trap has been filled to its spill point, further storage or retention of hydrocarbons will not occur for lack of reservoir space within that trap. The hydrocarbons spill and they continue to migrate until they are trapped elsewhere.</a:t>
            </a:r>
            <a:endParaRPr lang="en-US" altLang="en-US" sz="2000" kern="0" dirty="0">
              <a:latin typeface="+mn-lt"/>
            </a:endParaRPr>
          </a:p>
        </p:txBody>
      </p:sp>
      <p:pic>
        <p:nvPicPr>
          <p:cNvPr id="6" name="Picture 5"/>
          <p:cNvPicPr>
            <a:picLocks noChangeAspect="1"/>
          </p:cNvPicPr>
          <p:nvPr/>
        </p:nvPicPr>
        <p:blipFill>
          <a:blip r:embed="rId3" cstate="print"/>
          <a:stretch>
            <a:fillRect/>
          </a:stretch>
        </p:blipFill>
        <p:spPr>
          <a:xfrm>
            <a:off x="2315707" y="3070604"/>
            <a:ext cx="5080974" cy="3143250"/>
          </a:xfrm>
          <a:prstGeom prst="rect">
            <a:avLst/>
          </a:prstGeom>
        </p:spPr>
      </p:pic>
      <p:sp>
        <p:nvSpPr>
          <p:cNvPr id="7" name="TextBox 6"/>
          <p:cNvSpPr txBox="1"/>
          <p:nvPr/>
        </p:nvSpPr>
        <p:spPr>
          <a:xfrm>
            <a:off x="708725" y="4347057"/>
            <a:ext cx="1810176" cy="369332"/>
          </a:xfrm>
          <a:prstGeom prst="rect">
            <a:avLst/>
          </a:prstGeom>
          <a:solidFill>
            <a:schemeClr val="bg1"/>
          </a:solidFill>
        </p:spPr>
        <p:txBody>
          <a:bodyPr wrap="none" rtlCol="0">
            <a:spAutoFit/>
          </a:bodyPr>
          <a:lstStyle/>
          <a:p>
            <a:r>
              <a:rPr lang="en-US" sz="1800" dirty="0" smtClean="0">
                <a:latin typeface="Arial Rounded MT Bold" panose="020F0704030504030204" pitchFamily="34" charset="0"/>
              </a:rPr>
              <a:t>From Lesson 2</a:t>
            </a:r>
            <a:endParaRPr lang="en-US" sz="1800" dirty="0">
              <a:latin typeface="Arial Rounded MT Bold" panose="020F0704030504030204" pitchFamily="34" charset="0"/>
            </a:endParaRPr>
          </a:p>
        </p:txBody>
      </p:sp>
      <p:sp>
        <p:nvSpPr>
          <p:cNvPr id="8" name="TextBox 7"/>
          <p:cNvSpPr txBox="1"/>
          <p:nvPr/>
        </p:nvSpPr>
        <p:spPr>
          <a:xfrm>
            <a:off x="2207980" y="2636795"/>
            <a:ext cx="6672724"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http://www.glossary.oilfield.slb.com/en/Terms.aspx?LookIn=term%20name&amp;filter=spill%20point</a:t>
            </a:r>
          </a:p>
        </p:txBody>
      </p:sp>
    </p:spTree>
    <p:extLst>
      <p:ext uri="{BB962C8B-B14F-4D97-AF65-F5344CB8AC3E}">
        <p14:creationId xmlns:p14="http://schemas.microsoft.com/office/powerpoint/2010/main" val="238901035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Synclinal Spill: Example</a:t>
            </a:r>
            <a:endParaRPr lang="en-US" dirty="0"/>
          </a:p>
        </p:txBody>
      </p:sp>
      <p:sp>
        <p:nvSpPr>
          <p:cNvPr id="7" name="TextBox 6"/>
          <p:cNvSpPr txBox="1"/>
          <p:nvPr/>
        </p:nvSpPr>
        <p:spPr>
          <a:xfrm>
            <a:off x="3127140" y="6127097"/>
            <a:ext cx="6261624"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a:t>
            </a:r>
            <a:r>
              <a:rPr lang="en-US" sz="1200" dirty="0" smtClean="0">
                <a:solidFill>
                  <a:schemeClr val="accent6"/>
                </a:solidFill>
                <a:latin typeface="Arial" panose="020B0604020202020204" pitchFamily="34" charset="0"/>
                <a:cs typeface="Arial" panose="020B0604020202020204" pitchFamily="34" charset="0"/>
              </a:rPr>
              <a:t>www.searchanddiscovery.com/documents/2008/08038putney/images/fig01.htm</a:t>
            </a:r>
            <a:endParaRPr lang="en-US" sz="1200" dirty="0">
              <a:solidFill>
                <a:schemeClr val="accent6"/>
              </a:solidFill>
              <a:latin typeface="Arial" panose="020B0604020202020204" pitchFamily="34" charset="0"/>
              <a:cs typeface="Arial" panose="020B0604020202020204" pitchFamily="34" charset="0"/>
            </a:endParaRPr>
          </a:p>
        </p:txBody>
      </p:sp>
      <p:grpSp>
        <p:nvGrpSpPr>
          <p:cNvPr id="6" name="Group 5"/>
          <p:cNvGrpSpPr/>
          <p:nvPr/>
        </p:nvGrpSpPr>
        <p:grpSpPr>
          <a:xfrm>
            <a:off x="3322095" y="2683117"/>
            <a:ext cx="5560636" cy="3378303"/>
            <a:chOff x="1703196" y="1773534"/>
            <a:chExt cx="5521569" cy="3354568"/>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2932" t="23225"/>
            <a:stretch/>
          </p:blipFill>
          <p:spPr>
            <a:xfrm>
              <a:off x="1704788" y="1781907"/>
              <a:ext cx="5515350" cy="3346195"/>
            </a:xfrm>
            <a:prstGeom prst="rect">
              <a:avLst/>
            </a:prstGeom>
          </p:spPr>
        </p:pic>
        <p:sp>
          <p:nvSpPr>
            <p:cNvPr id="5" name="Freeform 4"/>
            <p:cNvSpPr/>
            <p:nvPr/>
          </p:nvSpPr>
          <p:spPr bwMode="auto">
            <a:xfrm>
              <a:off x="1703196" y="1773534"/>
              <a:ext cx="5521569" cy="1180681"/>
            </a:xfrm>
            <a:custGeom>
              <a:avLst/>
              <a:gdLst>
                <a:gd name="connsiteX0" fmla="*/ 5521569 w 5521569"/>
                <a:gd name="connsiteY0" fmla="*/ 638070 h 1180681"/>
                <a:gd name="connsiteX1" fmla="*/ 5521569 w 5521569"/>
                <a:gd name="connsiteY1" fmla="*/ 0 h 1180681"/>
                <a:gd name="connsiteX2" fmla="*/ 0 w 5521569"/>
                <a:gd name="connsiteY2" fmla="*/ 0 h 1180681"/>
                <a:gd name="connsiteX3" fmla="*/ 0 w 5521569"/>
                <a:gd name="connsiteY3" fmla="*/ 1180681 h 1180681"/>
                <a:gd name="connsiteX4" fmla="*/ 276329 w 5521569"/>
                <a:gd name="connsiteY4" fmla="*/ 1060101 h 1180681"/>
                <a:gd name="connsiteX5" fmla="*/ 577780 w 5521569"/>
                <a:gd name="connsiteY5" fmla="*/ 828989 h 1180681"/>
                <a:gd name="connsiteX6" fmla="*/ 617973 w 5521569"/>
                <a:gd name="connsiteY6" fmla="*/ 798844 h 1180681"/>
                <a:gd name="connsiteX7" fmla="*/ 788795 w 5521569"/>
                <a:gd name="connsiteY7" fmla="*/ 668215 h 1180681"/>
                <a:gd name="connsiteX8" fmla="*/ 959617 w 5521569"/>
                <a:gd name="connsiteY8" fmla="*/ 592853 h 1180681"/>
                <a:gd name="connsiteX9" fmla="*/ 1165608 w 5521569"/>
                <a:gd name="connsiteY9" fmla="*/ 507442 h 1180681"/>
                <a:gd name="connsiteX10" fmla="*/ 1396720 w 5521569"/>
                <a:gd name="connsiteY10" fmla="*/ 462224 h 1180681"/>
                <a:gd name="connsiteX11" fmla="*/ 1441938 w 5521569"/>
                <a:gd name="connsiteY11" fmla="*/ 452176 h 1180681"/>
                <a:gd name="connsiteX12" fmla="*/ 1698171 w 5521569"/>
                <a:gd name="connsiteY12" fmla="*/ 442128 h 1180681"/>
                <a:gd name="connsiteX13" fmla="*/ 1758461 w 5521569"/>
                <a:gd name="connsiteY13" fmla="*/ 442128 h 1180681"/>
                <a:gd name="connsiteX14" fmla="*/ 1868993 w 5521569"/>
                <a:gd name="connsiteY14" fmla="*/ 447152 h 1180681"/>
                <a:gd name="connsiteX15" fmla="*/ 2019718 w 5521569"/>
                <a:gd name="connsiteY15" fmla="*/ 447152 h 1180681"/>
                <a:gd name="connsiteX16" fmla="*/ 2165419 w 5521569"/>
                <a:gd name="connsiteY16" fmla="*/ 457200 h 1180681"/>
                <a:gd name="connsiteX17" fmla="*/ 2225709 w 5521569"/>
                <a:gd name="connsiteY17" fmla="*/ 457200 h 1180681"/>
                <a:gd name="connsiteX18" fmla="*/ 2502039 w 5521569"/>
                <a:gd name="connsiteY18" fmla="*/ 457200 h 1180681"/>
                <a:gd name="connsiteX19" fmla="*/ 2607547 w 5521569"/>
                <a:gd name="connsiteY19" fmla="*/ 462224 h 1180681"/>
                <a:gd name="connsiteX20" fmla="*/ 2768320 w 5521569"/>
                <a:gd name="connsiteY20" fmla="*/ 467248 h 1180681"/>
                <a:gd name="connsiteX21" fmla="*/ 2893925 w 5521569"/>
                <a:gd name="connsiteY21" fmla="*/ 457200 h 1180681"/>
                <a:gd name="connsiteX22" fmla="*/ 2939142 w 5521569"/>
                <a:gd name="connsiteY22" fmla="*/ 452176 h 1180681"/>
                <a:gd name="connsiteX23" fmla="*/ 3180303 w 5521569"/>
                <a:gd name="connsiteY23" fmla="*/ 411982 h 1180681"/>
                <a:gd name="connsiteX24" fmla="*/ 3230545 w 5521569"/>
                <a:gd name="connsiteY24" fmla="*/ 396910 h 1180681"/>
                <a:gd name="connsiteX25" fmla="*/ 3255666 w 5521569"/>
                <a:gd name="connsiteY25" fmla="*/ 386862 h 1180681"/>
                <a:gd name="connsiteX26" fmla="*/ 3270738 w 5521569"/>
                <a:gd name="connsiteY26" fmla="*/ 381837 h 1180681"/>
                <a:gd name="connsiteX27" fmla="*/ 3466681 w 5521569"/>
                <a:gd name="connsiteY27" fmla="*/ 306475 h 1180681"/>
                <a:gd name="connsiteX28" fmla="*/ 3758083 w 5521569"/>
                <a:gd name="connsiteY28" fmla="*/ 271306 h 1180681"/>
                <a:gd name="connsiteX29" fmla="*/ 4315767 w 5521569"/>
                <a:gd name="connsiteY29" fmla="*/ 216040 h 1180681"/>
                <a:gd name="connsiteX30" fmla="*/ 4391129 w 5521569"/>
                <a:gd name="connsiteY30" fmla="*/ 211015 h 1180681"/>
                <a:gd name="connsiteX31" fmla="*/ 4989006 w 5521569"/>
                <a:gd name="connsiteY31" fmla="*/ 95459 h 1180681"/>
                <a:gd name="connsiteX32" fmla="*/ 5134707 w 5521569"/>
                <a:gd name="connsiteY32" fmla="*/ 80387 h 1180681"/>
                <a:gd name="connsiteX33" fmla="*/ 5149780 w 5521569"/>
                <a:gd name="connsiteY33" fmla="*/ 211015 h 1180681"/>
                <a:gd name="connsiteX34" fmla="*/ 4923692 w 5521569"/>
                <a:gd name="connsiteY34" fmla="*/ 607925 h 1180681"/>
                <a:gd name="connsiteX35" fmla="*/ 5154804 w 5521569"/>
                <a:gd name="connsiteY35" fmla="*/ 597877 h 1180681"/>
                <a:gd name="connsiteX36" fmla="*/ 5360795 w 5521569"/>
                <a:gd name="connsiteY36" fmla="*/ 587829 h 1180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21569" h="1180681">
                  <a:moveTo>
                    <a:pt x="5521569" y="638070"/>
                  </a:moveTo>
                  <a:lnTo>
                    <a:pt x="5521569" y="0"/>
                  </a:lnTo>
                  <a:lnTo>
                    <a:pt x="0" y="0"/>
                  </a:lnTo>
                  <a:lnTo>
                    <a:pt x="0" y="1180681"/>
                  </a:lnTo>
                  <a:lnTo>
                    <a:pt x="276329" y="1060101"/>
                  </a:lnTo>
                  <a:lnTo>
                    <a:pt x="577780" y="828989"/>
                  </a:lnTo>
                  <a:lnTo>
                    <a:pt x="617973" y="798844"/>
                  </a:lnTo>
                  <a:lnTo>
                    <a:pt x="788795" y="668215"/>
                  </a:lnTo>
                  <a:lnTo>
                    <a:pt x="959617" y="592853"/>
                  </a:lnTo>
                  <a:lnTo>
                    <a:pt x="1165608" y="507442"/>
                  </a:lnTo>
                  <a:lnTo>
                    <a:pt x="1396720" y="462224"/>
                  </a:lnTo>
                  <a:lnTo>
                    <a:pt x="1441938" y="452176"/>
                  </a:lnTo>
                  <a:lnTo>
                    <a:pt x="1698171" y="442128"/>
                  </a:lnTo>
                  <a:lnTo>
                    <a:pt x="1758461" y="442128"/>
                  </a:lnTo>
                  <a:lnTo>
                    <a:pt x="1868993" y="447152"/>
                  </a:lnTo>
                  <a:lnTo>
                    <a:pt x="2019718" y="447152"/>
                  </a:lnTo>
                  <a:lnTo>
                    <a:pt x="2165419" y="457200"/>
                  </a:lnTo>
                  <a:lnTo>
                    <a:pt x="2225709" y="457200"/>
                  </a:lnTo>
                  <a:lnTo>
                    <a:pt x="2502039" y="457200"/>
                  </a:lnTo>
                  <a:cubicBezTo>
                    <a:pt x="2570612" y="464057"/>
                    <a:pt x="2535450" y="462224"/>
                    <a:pt x="2607547" y="462224"/>
                  </a:cubicBezTo>
                  <a:lnTo>
                    <a:pt x="2768320" y="467248"/>
                  </a:lnTo>
                  <a:cubicBezTo>
                    <a:pt x="2845116" y="462128"/>
                    <a:pt x="2828900" y="464045"/>
                    <a:pt x="2893925" y="457200"/>
                  </a:cubicBezTo>
                  <a:lnTo>
                    <a:pt x="2939142" y="452176"/>
                  </a:lnTo>
                  <a:lnTo>
                    <a:pt x="3180303" y="411982"/>
                  </a:lnTo>
                  <a:cubicBezTo>
                    <a:pt x="3197050" y="406958"/>
                    <a:pt x="3213958" y="402439"/>
                    <a:pt x="3230545" y="396910"/>
                  </a:cubicBezTo>
                  <a:cubicBezTo>
                    <a:pt x="3239101" y="394058"/>
                    <a:pt x="3247222" y="390029"/>
                    <a:pt x="3255666" y="386862"/>
                  </a:cubicBezTo>
                  <a:cubicBezTo>
                    <a:pt x="3260625" y="385002"/>
                    <a:pt x="3270738" y="381837"/>
                    <a:pt x="3270738" y="381837"/>
                  </a:cubicBezTo>
                  <a:lnTo>
                    <a:pt x="3466681" y="306475"/>
                  </a:lnTo>
                  <a:lnTo>
                    <a:pt x="3758083" y="271306"/>
                  </a:lnTo>
                  <a:lnTo>
                    <a:pt x="4315767" y="216040"/>
                  </a:lnTo>
                  <a:cubicBezTo>
                    <a:pt x="4374340" y="210182"/>
                    <a:pt x="4349177" y="211015"/>
                    <a:pt x="4391129" y="211015"/>
                  </a:cubicBezTo>
                  <a:lnTo>
                    <a:pt x="4989006" y="95459"/>
                  </a:lnTo>
                  <a:lnTo>
                    <a:pt x="5134707" y="80387"/>
                  </a:lnTo>
                  <a:lnTo>
                    <a:pt x="5149780" y="211015"/>
                  </a:lnTo>
                  <a:lnTo>
                    <a:pt x="4923692" y="607925"/>
                  </a:lnTo>
                  <a:lnTo>
                    <a:pt x="5154804" y="597877"/>
                  </a:lnTo>
                  <a:lnTo>
                    <a:pt x="5360795" y="587829"/>
                  </a:lnTo>
                </a:path>
              </a:pathLst>
            </a:cu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8" name="Freeform 7"/>
          <p:cNvSpPr/>
          <p:nvPr/>
        </p:nvSpPr>
        <p:spPr bwMode="auto">
          <a:xfrm>
            <a:off x="6102908" y="3371415"/>
            <a:ext cx="1191067" cy="416466"/>
          </a:xfrm>
          <a:custGeom>
            <a:avLst/>
            <a:gdLst>
              <a:gd name="connsiteX0" fmla="*/ 0 w 1348966"/>
              <a:gd name="connsiteY0" fmla="*/ 90534 h 471676"/>
              <a:gd name="connsiteX1" fmla="*/ 425512 w 1348966"/>
              <a:gd name="connsiteY1" fmla="*/ 389299 h 471676"/>
              <a:gd name="connsiteX2" fmla="*/ 787651 w 1348966"/>
              <a:gd name="connsiteY2" fmla="*/ 470780 h 471676"/>
              <a:gd name="connsiteX3" fmla="*/ 1004934 w 1348966"/>
              <a:gd name="connsiteY3" fmla="*/ 353085 h 471676"/>
              <a:gd name="connsiteX4" fmla="*/ 1167897 w 1348966"/>
              <a:gd name="connsiteY4" fmla="*/ 235390 h 471676"/>
              <a:gd name="connsiteX5" fmla="*/ 1348966 w 1348966"/>
              <a:gd name="connsiteY5" fmla="*/ 0 h 471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8966" h="471676">
                <a:moveTo>
                  <a:pt x="0" y="90534"/>
                </a:moveTo>
                <a:cubicBezTo>
                  <a:pt x="147118" y="208229"/>
                  <a:pt x="294237" y="325925"/>
                  <a:pt x="425512" y="389299"/>
                </a:cubicBezTo>
                <a:cubicBezTo>
                  <a:pt x="556787" y="452673"/>
                  <a:pt x="691081" y="476816"/>
                  <a:pt x="787651" y="470780"/>
                </a:cubicBezTo>
                <a:cubicBezTo>
                  <a:pt x="884221" y="464744"/>
                  <a:pt x="941560" y="392317"/>
                  <a:pt x="1004934" y="353085"/>
                </a:cubicBezTo>
                <a:cubicBezTo>
                  <a:pt x="1068308" y="313853"/>
                  <a:pt x="1110558" y="294237"/>
                  <a:pt x="1167897" y="235390"/>
                </a:cubicBezTo>
                <a:cubicBezTo>
                  <a:pt x="1225236" y="176543"/>
                  <a:pt x="1287101" y="88271"/>
                  <a:pt x="1348966" y="0"/>
                </a:cubicBezTo>
              </a:path>
            </a:pathLst>
          </a:custGeom>
          <a:noFill/>
          <a:ln w="571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TextBox 8"/>
          <p:cNvSpPr txBox="1"/>
          <p:nvPr/>
        </p:nvSpPr>
        <p:spPr>
          <a:xfrm>
            <a:off x="4737137" y="1587812"/>
            <a:ext cx="1539355" cy="815253"/>
          </a:xfrm>
          <a:prstGeom prst="rect">
            <a:avLst/>
          </a:prstGeom>
          <a:noFill/>
        </p:spPr>
        <p:txBody>
          <a:bodyPr wrap="none" rtlCol="0">
            <a:spAutoFit/>
          </a:bodyPr>
          <a:lstStyle/>
          <a:p>
            <a:r>
              <a:rPr lang="en-US" sz="1800" dirty="0" smtClean="0">
                <a:latin typeface="Arial Rounded MT Bold" panose="020F0704030504030204" pitchFamily="34" charset="0"/>
              </a:rPr>
              <a:t>Low Point, or</a:t>
            </a:r>
          </a:p>
          <a:p>
            <a:r>
              <a:rPr lang="en-US" sz="1800" dirty="0" smtClean="0">
                <a:latin typeface="Arial Rounded MT Bold" panose="020F0704030504030204" pitchFamily="34" charset="0"/>
              </a:rPr>
              <a:t>Saddle, or</a:t>
            </a:r>
          </a:p>
          <a:p>
            <a:r>
              <a:rPr lang="en-US" sz="1800" dirty="0" smtClean="0">
                <a:latin typeface="Arial Rounded MT Bold" panose="020F0704030504030204" pitchFamily="34" charset="0"/>
              </a:rPr>
              <a:t>Synclinal Spill</a:t>
            </a:r>
            <a:endParaRPr lang="en-US" sz="1800" dirty="0">
              <a:latin typeface="Arial Rounded MT Bold" panose="020F0704030504030204" pitchFamily="34" charset="0"/>
            </a:endParaRPr>
          </a:p>
        </p:txBody>
      </p:sp>
      <p:sp>
        <p:nvSpPr>
          <p:cNvPr id="10" name="Freeform 9"/>
          <p:cNvSpPr/>
          <p:nvPr/>
        </p:nvSpPr>
        <p:spPr bwMode="auto">
          <a:xfrm flipH="1" flipV="1">
            <a:off x="6060670" y="2062701"/>
            <a:ext cx="700115" cy="1676673"/>
          </a:xfrm>
          <a:custGeom>
            <a:avLst/>
            <a:gdLst>
              <a:gd name="connsiteX0" fmla="*/ 0 w 1883121"/>
              <a:gd name="connsiteY0" fmla="*/ 0 h 1893134"/>
              <a:gd name="connsiteX1" fmla="*/ 688063 w 1883121"/>
              <a:gd name="connsiteY1" fmla="*/ 1874068 h 1893134"/>
              <a:gd name="connsiteX2" fmla="*/ 1158844 w 1883121"/>
              <a:gd name="connsiteY2" fmla="*/ 995881 h 1893134"/>
              <a:gd name="connsiteX3" fmla="*/ 1883121 w 1883121"/>
              <a:gd name="connsiteY3" fmla="*/ 1430448 h 1893134"/>
            </a:gdLst>
            <a:ahLst/>
            <a:cxnLst>
              <a:cxn ang="0">
                <a:pos x="connsiteX0" y="connsiteY0"/>
              </a:cxn>
              <a:cxn ang="0">
                <a:pos x="connsiteX1" y="connsiteY1"/>
              </a:cxn>
              <a:cxn ang="0">
                <a:pos x="connsiteX2" y="connsiteY2"/>
              </a:cxn>
              <a:cxn ang="0">
                <a:pos x="connsiteX3" y="connsiteY3"/>
              </a:cxn>
            </a:cxnLst>
            <a:rect l="l" t="t" r="r" b="b"/>
            <a:pathLst>
              <a:path w="1883121" h="1893134">
                <a:moveTo>
                  <a:pt x="0" y="0"/>
                </a:moveTo>
                <a:cubicBezTo>
                  <a:pt x="247461" y="854044"/>
                  <a:pt x="494922" y="1708088"/>
                  <a:pt x="688063" y="1874068"/>
                </a:cubicBezTo>
                <a:cubicBezTo>
                  <a:pt x="881204" y="2040048"/>
                  <a:pt x="959668" y="1069818"/>
                  <a:pt x="1158844" y="995881"/>
                </a:cubicBezTo>
                <a:cubicBezTo>
                  <a:pt x="1358020" y="921944"/>
                  <a:pt x="1620570" y="1176196"/>
                  <a:pt x="1883121" y="1430448"/>
                </a:cubicBezTo>
              </a:path>
            </a:pathLst>
          </a:custGeom>
          <a:noFill/>
          <a:ln w="57150" cap="flat" cmpd="sng" algn="ctr">
            <a:solidFill>
              <a:srgbClr val="FF00FF"/>
            </a:solidFill>
            <a:prstDash val="solid"/>
            <a:round/>
            <a:headEnd type="arrow"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1" name="Down Arrow 10"/>
          <p:cNvSpPr/>
          <p:nvPr/>
        </p:nvSpPr>
        <p:spPr bwMode="auto">
          <a:xfrm flipV="1">
            <a:off x="7877519" y="5671918"/>
            <a:ext cx="127899" cy="216181"/>
          </a:xfrm>
          <a:prstGeom prst="downArrow">
            <a:avLst/>
          </a:prstGeom>
          <a:solidFill>
            <a:srgbClr val="FFFF00"/>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2" name="Rectangle 11"/>
          <p:cNvSpPr/>
          <p:nvPr/>
        </p:nvSpPr>
        <p:spPr>
          <a:xfrm>
            <a:off x="7739637" y="5267609"/>
            <a:ext cx="403663" cy="461976"/>
          </a:xfrm>
          <a:prstGeom prst="rect">
            <a:avLst/>
          </a:prstGeom>
          <a:noFill/>
        </p:spPr>
        <p:txBody>
          <a:bodyPr wrap="none" lIns="91440" tIns="45720" rIns="91440" bIns="45720">
            <a:spAutoFit/>
          </a:bodyPr>
          <a:lstStyle/>
          <a:p>
            <a:pPr algn="ctr"/>
            <a:r>
              <a:rPr lang="en-US" sz="2800" b="1" cap="none" spc="0"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Arial Rounded MT Bold" panose="020F0704030504030204" pitchFamily="34" charset="0"/>
              </a:rPr>
              <a:t>N</a:t>
            </a:r>
            <a:endParaRPr lang="en-US" sz="28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Arial Rounded MT Bold" panose="020F0704030504030204" pitchFamily="34" charset="0"/>
            </a:endParaRPr>
          </a:p>
        </p:txBody>
      </p:sp>
      <p:sp>
        <p:nvSpPr>
          <p:cNvPr id="13" name="Right Arrow 12"/>
          <p:cNvSpPr/>
          <p:nvPr/>
        </p:nvSpPr>
        <p:spPr bwMode="auto">
          <a:xfrm rot="20700000">
            <a:off x="3099210" y="4457967"/>
            <a:ext cx="439656" cy="223825"/>
          </a:xfrm>
          <a:prstGeom prst="rightArrow">
            <a:avLst/>
          </a:prstGeom>
          <a:solidFill>
            <a:srgbClr val="00FF00"/>
          </a:solid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4" name="TextBox 13"/>
          <p:cNvSpPr txBox="1"/>
          <p:nvPr/>
        </p:nvSpPr>
        <p:spPr>
          <a:xfrm>
            <a:off x="2184064" y="4442310"/>
            <a:ext cx="926501" cy="570677"/>
          </a:xfrm>
          <a:prstGeom prst="rect">
            <a:avLst/>
          </a:prstGeom>
          <a:noFill/>
        </p:spPr>
        <p:txBody>
          <a:bodyPr wrap="none" rtlCol="0">
            <a:spAutoFit/>
          </a:bodyPr>
          <a:lstStyle/>
          <a:p>
            <a:pPr algn="ctr"/>
            <a:r>
              <a:rPr lang="en-US" sz="1800" dirty="0" smtClean="0">
                <a:latin typeface="Arial Rounded MT Bold" panose="020F0704030504030204" pitchFamily="34" charset="0"/>
              </a:rPr>
              <a:t>HC</a:t>
            </a:r>
          </a:p>
          <a:p>
            <a:pPr algn="ctr"/>
            <a:r>
              <a:rPr lang="en-US" sz="1800" dirty="0" smtClean="0">
                <a:latin typeface="Arial Rounded MT Bold" panose="020F0704030504030204" pitchFamily="34" charset="0"/>
              </a:rPr>
              <a:t>Kitchen</a:t>
            </a:r>
            <a:endParaRPr lang="en-US" sz="1800" dirty="0">
              <a:latin typeface="Arial Rounded MT Bold" panose="020F0704030504030204" pitchFamily="34" charset="0"/>
            </a:endParaRPr>
          </a:p>
        </p:txBody>
      </p:sp>
      <p:sp>
        <p:nvSpPr>
          <p:cNvPr id="17" name="Rectangle 16"/>
          <p:cNvSpPr/>
          <p:nvPr/>
        </p:nvSpPr>
        <p:spPr bwMode="auto">
          <a:xfrm>
            <a:off x="2752259" y="1950556"/>
            <a:ext cx="1149790" cy="1417331"/>
          </a:xfrm>
          <a:prstGeom prst="rect">
            <a:avLst/>
          </a:prstGeom>
          <a:solidFill>
            <a:srgbClr val="CFEFF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6" name="Rectangle 3"/>
          <p:cNvSpPr txBox="1">
            <a:spLocks noChangeArrowheads="1"/>
          </p:cNvSpPr>
          <p:nvPr/>
        </p:nvSpPr>
        <p:spPr bwMode="auto">
          <a:xfrm>
            <a:off x="329974" y="984055"/>
            <a:ext cx="4051113"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1200"/>
              </a:spcBef>
              <a:defRPr/>
            </a:pPr>
            <a:r>
              <a:rPr lang="en-US" altLang="en-US" sz="1600" b="1" kern="0" dirty="0" smtClean="0">
                <a:solidFill>
                  <a:srgbClr val="C00000"/>
                </a:solidFill>
                <a:latin typeface="+mn-lt"/>
              </a:rPr>
              <a:t>If</a:t>
            </a:r>
            <a:r>
              <a:rPr lang="en-US" altLang="en-US" sz="1600" kern="0" dirty="0" smtClean="0">
                <a:latin typeface="+mn-lt"/>
              </a:rPr>
              <a:t> HC generation and migration were from the west of </a:t>
            </a:r>
            <a:r>
              <a:rPr lang="en-US" altLang="en-US" sz="1600" kern="0" dirty="0" err="1" smtClean="0">
                <a:latin typeface="+mn-lt"/>
              </a:rPr>
              <a:t>Tengiz</a:t>
            </a:r>
            <a:r>
              <a:rPr lang="en-US" altLang="en-US" sz="1600" kern="0" dirty="0" smtClean="0">
                <a:latin typeface="+mn-lt"/>
              </a:rPr>
              <a:t> and of infinite quantity, then </a:t>
            </a:r>
            <a:r>
              <a:rPr lang="en-US" altLang="en-US" sz="1600" kern="0" dirty="0" err="1" smtClean="0">
                <a:latin typeface="+mn-lt"/>
              </a:rPr>
              <a:t>Tengiz</a:t>
            </a:r>
            <a:r>
              <a:rPr lang="en-US" altLang="en-US" sz="1600" kern="0" dirty="0" smtClean="0">
                <a:latin typeface="+mn-lt"/>
              </a:rPr>
              <a:t> would fill before </a:t>
            </a:r>
            <a:r>
              <a:rPr lang="en-US" altLang="en-US" sz="1600" kern="0" dirty="0" err="1" smtClean="0">
                <a:latin typeface="+mn-lt"/>
              </a:rPr>
              <a:t>Korolev</a:t>
            </a:r>
            <a:r>
              <a:rPr lang="en-US" altLang="en-US" sz="1600" kern="0" dirty="0" smtClean="0">
                <a:latin typeface="+mn-lt"/>
              </a:rPr>
              <a:t>.</a:t>
            </a:r>
          </a:p>
          <a:p>
            <a:pPr marL="225425" lvl="0" indent="-225425" eaLnBrk="1" hangingPunct="1">
              <a:lnSpc>
                <a:spcPct val="90000"/>
              </a:lnSpc>
              <a:spcBef>
                <a:spcPts val="1200"/>
              </a:spcBef>
              <a:defRPr/>
            </a:pPr>
            <a:r>
              <a:rPr lang="en-US" altLang="en-US" sz="1600" kern="0" dirty="0" err="1" smtClean="0">
                <a:latin typeface="+mn-lt"/>
              </a:rPr>
              <a:t>Tengiz</a:t>
            </a:r>
            <a:r>
              <a:rPr lang="en-US" altLang="en-US" sz="1600" kern="0" dirty="0" smtClean="0">
                <a:latin typeface="+mn-lt"/>
              </a:rPr>
              <a:t> would fill down to the lowest closing contour (medium green).</a:t>
            </a:r>
          </a:p>
          <a:p>
            <a:pPr marL="225425" lvl="0" indent="-225425" eaLnBrk="1" hangingPunct="1">
              <a:lnSpc>
                <a:spcPct val="90000"/>
              </a:lnSpc>
              <a:spcBef>
                <a:spcPts val="1200"/>
              </a:spcBef>
              <a:defRPr/>
            </a:pPr>
            <a:r>
              <a:rPr lang="en-US" altLang="en-US" sz="1600" kern="0" dirty="0" smtClean="0">
                <a:latin typeface="+mn-lt"/>
              </a:rPr>
              <a:t>As more HC migrates into </a:t>
            </a:r>
            <a:r>
              <a:rPr lang="en-US" altLang="en-US" sz="1600" kern="0" dirty="0" err="1" smtClean="0">
                <a:latin typeface="+mn-lt"/>
              </a:rPr>
              <a:t>Tengiz</a:t>
            </a:r>
            <a:r>
              <a:rPr lang="en-US" altLang="en-US" sz="1600" kern="0" dirty="0" smtClean="0">
                <a:latin typeface="+mn-lt"/>
              </a:rPr>
              <a:t>, the excess HCs would spill through the synclinal spill point and start to fill </a:t>
            </a:r>
            <a:r>
              <a:rPr lang="en-US" altLang="en-US" sz="1600" kern="0" dirty="0" err="1" smtClean="0">
                <a:latin typeface="+mn-lt"/>
              </a:rPr>
              <a:t>Korolev</a:t>
            </a:r>
            <a:r>
              <a:rPr lang="en-US" altLang="en-US" sz="1600" kern="0" dirty="0" smtClean="0">
                <a:latin typeface="+mn-lt"/>
              </a:rPr>
              <a:t>.</a:t>
            </a:r>
            <a:endParaRPr lang="en-US" altLang="en-US" sz="1600" kern="0" dirty="0">
              <a:latin typeface="+mn-lt"/>
            </a:endParaRPr>
          </a:p>
        </p:txBody>
      </p:sp>
    </p:spTree>
    <p:extLst>
      <p:ext uri="{BB962C8B-B14F-4D97-AF65-F5344CB8AC3E}">
        <p14:creationId xmlns:p14="http://schemas.microsoft.com/office/powerpoint/2010/main" val="204300135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Fault Leak Point</a:t>
            </a:r>
            <a:endParaRPr lang="en-US" dirty="0"/>
          </a:p>
        </p:txBody>
      </p:sp>
      <p:sp>
        <p:nvSpPr>
          <p:cNvPr id="4" name="Rectangle 3"/>
          <p:cNvSpPr txBox="1">
            <a:spLocks noChangeArrowheads="1"/>
          </p:cNvSpPr>
          <p:nvPr/>
        </p:nvSpPr>
        <p:spPr bwMode="auto">
          <a:xfrm>
            <a:off x="547256" y="1154435"/>
            <a:ext cx="8273471" cy="200543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5425" lvl="0" indent="-225425" eaLnBrk="1" hangingPunct="1">
              <a:lnSpc>
                <a:spcPct val="90000"/>
              </a:lnSpc>
              <a:spcBef>
                <a:spcPts val="2000"/>
              </a:spcBef>
              <a:defRPr/>
            </a:pPr>
            <a:r>
              <a:rPr lang="en-US" altLang="en-US" sz="2000" kern="0" dirty="0" smtClean="0">
                <a:latin typeface="+mn-lt"/>
              </a:rPr>
              <a:t>Faults can either trap or leak HCs. If a fault is a good seal, it will prevent HCs from flowing out of a trap. Some faults only inhibit HC flow (do not seal on a geologic time scale, but act as a seal on a production time scale). In some cases, a fault will be sealing for oil but not for gas. Non-sealing faults can serve as migration pathways.</a:t>
            </a:r>
          </a:p>
          <a:p>
            <a:pPr marL="225425" lvl="0" indent="-225425" eaLnBrk="1" hangingPunct="1">
              <a:lnSpc>
                <a:spcPct val="90000"/>
              </a:lnSpc>
              <a:spcBef>
                <a:spcPts val="2000"/>
              </a:spcBef>
              <a:defRPr/>
            </a:pPr>
            <a:endParaRPr lang="en-US" altLang="en-US" sz="2000" kern="0" dirty="0">
              <a:latin typeface="+mn-lt"/>
            </a:endParaRPr>
          </a:p>
        </p:txBody>
      </p:sp>
      <p:pic>
        <p:nvPicPr>
          <p:cNvPr id="3" name="Picture 2"/>
          <p:cNvPicPr>
            <a:picLocks noChangeAspect="1"/>
          </p:cNvPicPr>
          <p:nvPr/>
        </p:nvPicPr>
        <p:blipFill rotWithShape="1">
          <a:blip r:embed="rId3" cstate="print"/>
          <a:srcRect t="2110" b="-1"/>
          <a:stretch/>
        </p:blipFill>
        <p:spPr>
          <a:xfrm>
            <a:off x="921987" y="3298291"/>
            <a:ext cx="3267075" cy="3030318"/>
          </a:xfrm>
          <a:prstGeom prst="rect">
            <a:avLst/>
          </a:prstGeom>
        </p:spPr>
      </p:pic>
      <p:pic>
        <p:nvPicPr>
          <p:cNvPr id="5" name="Picture 4"/>
          <p:cNvPicPr>
            <a:picLocks noChangeAspect="1"/>
          </p:cNvPicPr>
          <p:nvPr/>
        </p:nvPicPr>
        <p:blipFill>
          <a:blip r:embed="rId4" cstate="print"/>
          <a:stretch>
            <a:fillRect/>
          </a:stretch>
        </p:blipFill>
        <p:spPr>
          <a:xfrm>
            <a:off x="5113227" y="3298291"/>
            <a:ext cx="3286125" cy="3086100"/>
          </a:xfrm>
          <a:prstGeom prst="rect">
            <a:avLst/>
          </a:prstGeom>
        </p:spPr>
      </p:pic>
      <p:sp>
        <p:nvSpPr>
          <p:cNvPr id="9" name="TextBox 8"/>
          <p:cNvSpPr txBox="1"/>
          <p:nvPr/>
        </p:nvSpPr>
        <p:spPr>
          <a:xfrm>
            <a:off x="697117" y="3044414"/>
            <a:ext cx="1941429" cy="369332"/>
          </a:xfrm>
          <a:prstGeom prst="rect">
            <a:avLst/>
          </a:prstGeom>
          <a:noFill/>
        </p:spPr>
        <p:txBody>
          <a:bodyPr wrap="none" rtlCol="0">
            <a:spAutoFit/>
          </a:bodyPr>
          <a:lstStyle/>
          <a:p>
            <a:r>
              <a:rPr lang="en-US" sz="1800" dirty="0" smtClean="0">
                <a:solidFill>
                  <a:srgbClr val="FF0000"/>
                </a:solidFill>
                <a:latin typeface="Arial Rounded MT Bold" panose="020F0704030504030204" pitchFamily="34" charset="0"/>
              </a:rPr>
              <a:t>The Fault Leaks</a:t>
            </a:r>
            <a:endParaRPr lang="en-US" sz="1800" dirty="0">
              <a:solidFill>
                <a:srgbClr val="FF0000"/>
              </a:solidFill>
              <a:latin typeface="Arial Rounded MT Bold" panose="020F0704030504030204" pitchFamily="34" charset="0"/>
            </a:endParaRPr>
          </a:p>
        </p:txBody>
      </p:sp>
      <p:sp>
        <p:nvSpPr>
          <p:cNvPr id="10" name="TextBox 9"/>
          <p:cNvSpPr txBox="1"/>
          <p:nvPr/>
        </p:nvSpPr>
        <p:spPr>
          <a:xfrm>
            <a:off x="4865194" y="3038570"/>
            <a:ext cx="1891095" cy="369332"/>
          </a:xfrm>
          <a:prstGeom prst="rect">
            <a:avLst/>
          </a:prstGeom>
          <a:noFill/>
        </p:spPr>
        <p:txBody>
          <a:bodyPr wrap="none" rtlCol="0">
            <a:spAutoFit/>
          </a:bodyPr>
          <a:lstStyle/>
          <a:p>
            <a:r>
              <a:rPr lang="en-US" sz="1800" dirty="0" smtClean="0">
                <a:solidFill>
                  <a:srgbClr val="FF0000"/>
                </a:solidFill>
                <a:latin typeface="Arial Rounded MT Bold" panose="020F0704030504030204" pitchFamily="34" charset="0"/>
              </a:rPr>
              <a:t>The Fault Seals</a:t>
            </a:r>
            <a:endParaRPr lang="en-US" sz="1800" dirty="0">
              <a:solidFill>
                <a:srgbClr val="FF0000"/>
              </a:solidFill>
              <a:latin typeface="Arial Rounded MT Bold" panose="020F0704030504030204" pitchFamily="34" charset="0"/>
            </a:endParaRPr>
          </a:p>
        </p:txBody>
      </p:sp>
      <p:sp>
        <p:nvSpPr>
          <p:cNvPr id="11" name="TextBox 10"/>
          <p:cNvSpPr txBox="1"/>
          <p:nvPr/>
        </p:nvSpPr>
        <p:spPr>
          <a:xfrm>
            <a:off x="1143292" y="5877092"/>
            <a:ext cx="1810176" cy="369332"/>
          </a:xfrm>
          <a:prstGeom prst="rect">
            <a:avLst/>
          </a:prstGeom>
          <a:solidFill>
            <a:schemeClr val="bg1"/>
          </a:solidFill>
        </p:spPr>
        <p:txBody>
          <a:bodyPr wrap="none" rtlCol="0">
            <a:spAutoFit/>
          </a:bodyPr>
          <a:lstStyle/>
          <a:p>
            <a:r>
              <a:rPr lang="en-US" sz="1800" dirty="0" smtClean="0">
                <a:latin typeface="Arial Rounded MT Bold" panose="020F0704030504030204" pitchFamily="34" charset="0"/>
              </a:rPr>
              <a:t>From Lesson 2</a:t>
            </a:r>
            <a:endParaRPr lang="en-US" sz="1800" dirty="0">
              <a:latin typeface="Arial Rounded MT Bold" panose="020F0704030504030204" pitchFamily="34" charset="0"/>
            </a:endParaRPr>
          </a:p>
        </p:txBody>
      </p:sp>
    </p:spTree>
    <p:extLst>
      <p:ext uri="{BB962C8B-B14F-4D97-AF65-F5344CB8AC3E}">
        <p14:creationId xmlns:p14="http://schemas.microsoft.com/office/powerpoint/2010/main" val="109209571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Fault Leak</a:t>
            </a:r>
            <a:endParaRPr lang="en-US" dirty="0"/>
          </a:p>
        </p:txBody>
      </p:sp>
      <p:pic>
        <p:nvPicPr>
          <p:cNvPr id="4"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l="49459"/>
          <a:stretch/>
        </p:blipFill>
        <p:spPr>
          <a:xfrm>
            <a:off x="537327" y="1768543"/>
            <a:ext cx="3516199" cy="3601356"/>
          </a:xfrm>
        </p:spPr>
      </p:pic>
      <p:sp>
        <p:nvSpPr>
          <p:cNvPr id="5" name="TextBox 4"/>
          <p:cNvSpPr txBox="1"/>
          <p:nvPr/>
        </p:nvSpPr>
        <p:spPr>
          <a:xfrm>
            <a:off x="836613" y="5520514"/>
            <a:ext cx="7610269" cy="276999"/>
          </a:xfrm>
          <a:prstGeom prst="rect">
            <a:avLst/>
          </a:prstGeom>
          <a:noFill/>
        </p:spPr>
        <p:txBody>
          <a:bodyPr wrap="square" rtlCol="0">
            <a:spAutoFit/>
          </a:bodyPr>
          <a:lstStyle/>
          <a:p>
            <a:pPr marL="290513" indent="-290513"/>
            <a:r>
              <a:rPr lang="en-US" sz="1200" dirty="0">
                <a:solidFill>
                  <a:schemeClr val="accent6"/>
                </a:solidFill>
                <a:latin typeface="Arial" panose="020B0604020202020204" pitchFamily="34" charset="0"/>
                <a:cs typeface="Arial" panose="020B0604020202020204" pitchFamily="34" charset="0"/>
              </a:rPr>
              <a:t>http://www.pgs.com/Geophysical-Services/Seismic-Techniques/HD3D/Applications/</a:t>
            </a:r>
          </a:p>
        </p:txBody>
      </p:sp>
      <p:grpSp>
        <p:nvGrpSpPr>
          <p:cNvPr id="11" name="Group 10"/>
          <p:cNvGrpSpPr/>
          <p:nvPr/>
        </p:nvGrpSpPr>
        <p:grpSpPr>
          <a:xfrm>
            <a:off x="1563414" y="2314903"/>
            <a:ext cx="1815662" cy="2656490"/>
            <a:chOff x="1563414" y="2314903"/>
            <a:chExt cx="1815662" cy="2656490"/>
          </a:xfrm>
          <a:solidFill>
            <a:srgbClr val="006600">
              <a:alpha val="80000"/>
            </a:srgbClr>
          </a:solidFill>
        </p:grpSpPr>
        <p:sp>
          <p:nvSpPr>
            <p:cNvPr id="3" name="Freeform 2"/>
            <p:cNvSpPr/>
            <p:nvPr/>
          </p:nvSpPr>
          <p:spPr bwMode="auto">
            <a:xfrm>
              <a:off x="1781503" y="2314903"/>
              <a:ext cx="714704" cy="1668518"/>
            </a:xfrm>
            <a:custGeom>
              <a:avLst/>
              <a:gdLst>
                <a:gd name="connsiteX0" fmla="*/ 44669 w 714704"/>
                <a:gd name="connsiteY0" fmla="*/ 0 h 1668518"/>
                <a:gd name="connsiteX1" fmla="*/ 97221 w 714704"/>
                <a:gd name="connsiteY1" fmla="*/ 126125 h 1668518"/>
                <a:gd name="connsiteX2" fmla="*/ 160283 w 714704"/>
                <a:gd name="connsiteY2" fmla="*/ 331076 h 1668518"/>
                <a:gd name="connsiteX3" fmla="*/ 223345 w 714704"/>
                <a:gd name="connsiteY3" fmla="*/ 459828 h 1668518"/>
                <a:gd name="connsiteX4" fmla="*/ 262759 w 714704"/>
                <a:gd name="connsiteY4" fmla="*/ 536028 h 1668518"/>
                <a:gd name="connsiteX5" fmla="*/ 325821 w 714704"/>
                <a:gd name="connsiteY5" fmla="*/ 649014 h 1668518"/>
                <a:gd name="connsiteX6" fmla="*/ 381000 w 714704"/>
                <a:gd name="connsiteY6" fmla="*/ 649014 h 1668518"/>
                <a:gd name="connsiteX7" fmla="*/ 462456 w 714704"/>
                <a:gd name="connsiteY7" fmla="*/ 612228 h 1668518"/>
                <a:gd name="connsiteX8" fmla="*/ 528145 w 714704"/>
                <a:gd name="connsiteY8" fmla="*/ 612228 h 1668518"/>
                <a:gd name="connsiteX9" fmla="*/ 541283 w 714704"/>
                <a:gd name="connsiteY9" fmla="*/ 691056 h 1668518"/>
                <a:gd name="connsiteX10" fmla="*/ 591207 w 714704"/>
                <a:gd name="connsiteY10" fmla="*/ 696311 h 1668518"/>
                <a:gd name="connsiteX11" fmla="*/ 612228 w 714704"/>
                <a:gd name="connsiteY11" fmla="*/ 746235 h 1668518"/>
                <a:gd name="connsiteX12" fmla="*/ 675290 w 714704"/>
                <a:gd name="connsiteY12" fmla="*/ 872359 h 1668518"/>
                <a:gd name="connsiteX13" fmla="*/ 714704 w 714704"/>
                <a:gd name="connsiteY13" fmla="*/ 1030014 h 1668518"/>
                <a:gd name="connsiteX14" fmla="*/ 712076 w 714704"/>
                <a:gd name="connsiteY14" fmla="*/ 1174531 h 1668518"/>
                <a:gd name="connsiteX15" fmla="*/ 685800 w 714704"/>
                <a:gd name="connsiteY15" fmla="*/ 1308538 h 1668518"/>
                <a:gd name="connsiteX16" fmla="*/ 672663 w 714704"/>
                <a:gd name="connsiteY16" fmla="*/ 1439918 h 1668518"/>
                <a:gd name="connsiteX17" fmla="*/ 593835 w 714704"/>
                <a:gd name="connsiteY17" fmla="*/ 1618594 h 1668518"/>
                <a:gd name="connsiteX18" fmla="*/ 480849 w 714704"/>
                <a:gd name="connsiteY18" fmla="*/ 1623849 h 1668518"/>
                <a:gd name="connsiteX19" fmla="*/ 399394 w 714704"/>
                <a:gd name="connsiteY19" fmla="*/ 1647497 h 1668518"/>
                <a:gd name="connsiteX20" fmla="*/ 294290 w 714704"/>
                <a:gd name="connsiteY20" fmla="*/ 1668518 h 1668518"/>
                <a:gd name="connsiteX21" fmla="*/ 286407 w 714704"/>
                <a:gd name="connsiteY21" fmla="*/ 1668518 h 1668518"/>
                <a:gd name="connsiteX22" fmla="*/ 228600 w 714704"/>
                <a:gd name="connsiteY22" fmla="*/ 1418897 h 1668518"/>
                <a:gd name="connsiteX23" fmla="*/ 170794 w 714704"/>
                <a:gd name="connsiteY23" fmla="*/ 1182414 h 1668518"/>
                <a:gd name="connsiteX24" fmla="*/ 131380 w 714704"/>
                <a:gd name="connsiteY24" fmla="*/ 938049 h 1668518"/>
                <a:gd name="connsiteX25" fmla="*/ 123497 w 714704"/>
                <a:gd name="connsiteY25" fmla="*/ 796159 h 1668518"/>
                <a:gd name="connsiteX26" fmla="*/ 115614 w 714704"/>
                <a:gd name="connsiteY26" fmla="*/ 635876 h 1668518"/>
                <a:gd name="connsiteX27" fmla="*/ 60435 w 714704"/>
                <a:gd name="connsiteY27" fmla="*/ 391511 h 1668518"/>
                <a:gd name="connsiteX28" fmla="*/ 23649 w 714704"/>
                <a:gd name="connsiteY28" fmla="*/ 241738 h 1668518"/>
                <a:gd name="connsiteX29" fmla="*/ 0 w 714704"/>
                <a:gd name="connsiteY29" fmla="*/ 152400 h 1668518"/>
                <a:gd name="connsiteX30" fmla="*/ 10511 w 714704"/>
                <a:gd name="connsiteY30" fmla="*/ 68318 h 1668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14704" h="1668518">
                  <a:moveTo>
                    <a:pt x="44669" y="0"/>
                  </a:moveTo>
                  <a:lnTo>
                    <a:pt x="97221" y="126125"/>
                  </a:lnTo>
                  <a:lnTo>
                    <a:pt x="160283" y="331076"/>
                  </a:lnTo>
                  <a:lnTo>
                    <a:pt x="223345" y="459828"/>
                  </a:lnTo>
                  <a:lnTo>
                    <a:pt x="262759" y="536028"/>
                  </a:lnTo>
                  <a:lnTo>
                    <a:pt x="325821" y="649014"/>
                  </a:lnTo>
                  <a:lnTo>
                    <a:pt x="381000" y="649014"/>
                  </a:lnTo>
                  <a:lnTo>
                    <a:pt x="462456" y="612228"/>
                  </a:lnTo>
                  <a:lnTo>
                    <a:pt x="528145" y="612228"/>
                  </a:lnTo>
                  <a:lnTo>
                    <a:pt x="541283" y="691056"/>
                  </a:lnTo>
                  <a:cubicBezTo>
                    <a:pt x="575289" y="697857"/>
                    <a:pt x="558627" y="696311"/>
                    <a:pt x="591207" y="696311"/>
                  </a:cubicBezTo>
                  <a:lnTo>
                    <a:pt x="612228" y="746235"/>
                  </a:lnTo>
                  <a:lnTo>
                    <a:pt x="675290" y="872359"/>
                  </a:lnTo>
                  <a:lnTo>
                    <a:pt x="714704" y="1030014"/>
                  </a:lnTo>
                  <a:lnTo>
                    <a:pt x="712076" y="1174531"/>
                  </a:lnTo>
                  <a:lnTo>
                    <a:pt x="685800" y="1308538"/>
                  </a:lnTo>
                  <a:lnTo>
                    <a:pt x="672663" y="1439918"/>
                  </a:lnTo>
                  <a:lnTo>
                    <a:pt x="593835" y="1618594"/>
                  </a:lnTo>
                  <a:lnTo>
                    <a:pt x="480849" y="1623849"/>
                  </a:lnTo>
                  <a:lnTo>
                    <a:pt x="399394" y="1647497"/>
                  </a:lnTo>
                  <a:lnTo>
                    <a:pt x="294290" y="1668518"/>
                  </a:lnTo>
                  <a:lnTo>
                    <a:pt x="286407" y="1668518"/>
                  </a:lnTo>
                  <a:lnTo>
                    <a:pt x="228600" y="1418897"/>
                  </a:lnTo>
                  <a:lnTo>
                    <a:pt x="170794" y="1182414"/>
                  </a:lnTo>
                  <a:lnTo>
                    <a:pt x="131380" y="938049"/>
                  </a:lnTo>
                  <a:lnTo>
                    <a:pt x="123497" y="796159"/>
                  </a:lnTo>
                  <a:lnTo>
                    <a:pt x="115614" y="635876"/>
                  </a:lnTo>
                  <a:lnTo>
                    <a:pt x="60435" y="391511"/>
                  </a:lnTo>
                  <a:lnTo>
                    <a:pt x="23649" y="241738"/>
                  </a:lnTo>
                  <a:lnTo>
                    <a:pt x="0" y="152400"/>
                  </a:lnTo>
                  <a:lnTo>
                    <a:pt x="10511" y="68318"/>
                  </a:lnTo>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6" name="Freeform 5"/>
            <p:cNvSpPr/>
            <p:nvPr/>
          </p:nvSpPr>
          <p:spPr bwMode="auto">
            <a:xfrm>
              <a:off x="1563414" y="2963917"/>
              <a:ext cx="493986" cy="1043152"/>
            </a:xfrm>
            <a:custGeom>
              <a:avLst/>
              <a:gdLst>
                <a:gd name="connsiteX0" fmla="*/ 315310 w 493986"/>
                <a:gd name="connsiteY0" fmla="*/ 268014 h 1043152"/>
                <a:gd name="connsiteX1" fmla="*/ 239110 w 493986"/>
                <a:gd name="connsiteY1" fmla="*/ 212835 h 1043152"/>
                <a:gd name="connsiteX2" fmla="*/ 202324 w 493986"/>
                <a:gd name="connsiteY2" fmla="*/ 128752 h 1043152"/>
                <a:gd name="connsiteX3" fmla="*/ 202324 w 493986"/>
                <a:gd name="connsiteY3" fmla="*/ 102476 h 1043152"/>
                <a:gd name="connsiteX4" fmla="*/ 194441 w 493986"/>
                <a:gd name="connsiteY4" fmla="*/ 81455 h 1043152"/>
                <a:gd name="connsiteX5" fmla="*/ 155027 w 493986"/>
                <a:gd name="connsiteY5" fmla="*/ 39414 h 1043152"/>
                <a:gd name="connsiteX6" fmla="*/ 107731 w 493986"/>
                <a:gd name="connsiteY6" fmla="*/ 0 h 1043152"/>
                <a:gd name="connsiteX7" fmla="*/ 44669 w 493986"/>
                <a:gd name="connsiteY7" fmla="*/ 26276 h 1043152"/>
                <a:gd name="connsiteX8" fmla="*/ 7883 w 493986"/>
                <a:gd name="connsiteY8" fmla="*/ 128752 h 1043152"/>
                <a:gd name="connsiteX9" fmla="*/ 0 w 493986"/>
                <a:gd name="connsiteY9" fmla="*/ 252249 h 1043152"/>
                <a:gd name="connsiteX10" fmla="*/ 5255 w 493986"/>
                <a:gd name="connsiteY10" fmla="*/ 354724 h 1043152"/>
                <a:gd name="connsiteX11" fmla="*/ 28903 w 493986"/>
                <a:gd name="connsiteY11" fmla="*/ 428297 h 1043152"/>
                <a:gd name="connsiteX12" fmla="*/ 49924 w 493986"/>
                <a:gd name="connsiteY12" fmla="*/ 541283 h 1043152"/>
                <a:gd name="connsiteX13" fmla="*/ 86710 w 493986"/>
                <a:gd name="connsiteY13" fmla="*/ 630621 h 1043152"/>
                <a:gd name="connsiteX14" fmla="*/ 112986 w 493986"/>
                <a:gd name="connsiteY14" fmla="*/ 698938 h 1043152"/>
                <a:gd name="connsiteX15" fmla="*/ 134007 w 493986"/>
                <a:gd name="connsiteY15" fmla="*/ 714704 h 1043152"/>
                <a:gd name="connsiteX16" fmla="*/ 186558 w 493986"/>
                <a:gd name="connsiteY16" fmla="*/ 727842 h 1043152"/>
                <a:gd name="connsiteX17" fmla="*/ 215462 w 493986"/>
                <a:gd name="connsiteY17" fmla="*/ 764628 h 1043152"/>
                <a:gd name="connsiteX18" fmla="*/ 268014 w 493986"/>
                <a:gd name="connsiteY18" fmla="*/ 835573 h 1043152"/>
                <a:gd name="connsiteX19" fmla="*/ 312683 w 493986"/>
                <a:gd name="connsiteY19" fmla="*/ 906517 h 1043152"/>
                <a:gd name="connsiteX20" fmla="*/ 346841 w 493986"/>
                <a:gd name="connsiteY20" fmla="*/ 951186 h 1043152"/>
                <a:gd name="connsiteX21" fmla="*/ 441434 w 493986"/>
                <a:gd name="connsiteY21" fmla="*/ 998483 h 1043152"/>
                <a:gd name="connsiteX22" fmla="*/ 493986 w 493986"/>
                <a:gd name="connsiteY22" fmla="*/ 1043152 h 1043152"/>
                <a:gd name="connsiteX23" fmla="*/ 438807 w 493986"/>
                <a:gd name="connsiteY23" fmla="*/ 817180 h 1043152"/>
                <a:gd name="connsiteX24" fmla="*/ 391510 w 493986"/>
                <a:gd name="connsiteY24" fmla="*/ 651642 h 1043152"/>
                <a:gd name="connsiteX25" fmla="*/ 352096 w 493986"/>
                <a:gd name="connsiteY25" fmla="*/ 394138 h 1043152"/>
                <a:gd name="connsiteX26" fmla="*/ 315310 w 493986"/>
                <a:gd name="connsiteY26" fmla="*/ 268014 h 104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3986" h="1043152">
                  <a:moveTo>
                    <a:pt x="315310" y="268014"/>
                  </a:moveTo>
                  <a:lnTo>
                    <a:pt x="239110" y="212835"/>
                  </a:lnTo>
                  <a:lnTo>
                    <a:pt x="202324" y="128752"/>
                  </a:lnTo>
                  <a:lnTo>
                    <a:pt x="202324" y="102476"/>
                  </a:lnTo>
                  <a:lnTo>
                    <a:pt x="194441" y="81455"/>
                  </a:lnTo>
                  <a:lnTo>
                    <a:pt x="155027" y="39414"/>
                  </a:lnTo>
                  <a:lnTo>
                    <a:pt x="107731" y="0"/>
                  </a:lnTo>
                  <a:lnTo>
                    <a:pt x="44669" y="26276"/>
                  </a:lnTo>
                  <a:lnTo>
                    <a:pt x="7883" y="128752"/>
                  </a:lnTo>
                  <a:lnTo>
                    <a:pt x="0" y="252249"/>
                  </a:lnTo>
                  <a:lnTo>
                    <a:pt x="5255" y="354724"/>
                  </a:lnTo>
                  <a:lnTo>
                    <a:pt x="28903" y="428297"/>
                  </a:lnTo>
                  <a:lnTo>
                    <a:pt x="49924" y="541283"/>
                  </a:lnTo>
                  <a:lnTo>
                    <a:pt x="86710" y="630621"/>
                  </a:lnTo>
                  <a:lnTo>
                    <a:pt x="112986" y="698938"/>
                  </a:lnTo>
                  <a:lnTo>
                    <a:pt x="134007" y="714704"/>
                  </a:lnTo>
                  <a:lnTo>
                    <a:pt x="186558" y="727842"/>
                  </a:lnTo>
                  <a:lnTo>
                    <a:pt x="215462" y="764628"/>
                  </a:lnTo>
                  <a:lnTo>
                    <a:pt x="268014" y="835573"/>
                  </a:lnTo>
                  <a:lnTo>
                    <a:pt x="312683" y="906517"/>
                  </a:lnTo>
                  <a:lnTo>
                    <a:pt x="346841" y="951186"/>
                  </a:lnTo>
                  <a:lnTo>
                    <a:pt x="441434" y="998483"/>
                  </a:lnTo>
                  <a:lnTo>
                    <a:pt x="493986" y="1043152"/>
                  </a:lnTo>
                  <a:lnTo>
                    <a:pt x="438807" y="817180"/>
                  </a:lnTo>
                  <a:lnTo>
                    <a:pt x="391510" y="651642"/>
                  </a:lnTo>
                  <a:lnTo>
                    <a:pt x="352096" y="394138"/>
                  </a:lnTo>
                  <a:lnTo>
                    <a:pt x="315310" y="268014"/>
                  </a:ln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7" name="Freeform 6"/>
            <p:cNvSpPr/>
            <p:nvPr/>
          </p:nvSpPr>
          <p:spPr bwMode="auto">
            <a:xfrm>
              <a:off x="2532993" y="3121572"/>
              <a:ext cx="546538" cy="1820918"/>
            </a:xfrm>
            <a:custGeom>
              <a:avLst/>
              <a:gdLst>
                <a:gd name="connsiteX0" fmla="*/ 304800 w 546538"/>
                <a:gd name="connsiteY0" fmla="*/ 0 h 1820918"/>
                <a:gd name="connsiteX1" fmla="*/ 173421 w 546538"/>
                <a:gd name="connsiteY1" fmla="*/ 165538 h 1820918"/>
                <a:gd name="connsiteX2" fmla="*/ 86710 w 546538"/>
                <a:gd name="connsiteY2" fmla="*/ 362607 h 1820918"/>
                <a:gd name="connsiteX3" fmla="*/ 36786 w 546538"/>
                <a:gd name="connsiteY3" fmla="*/ 454573 h 1820918"/>
                <a:gd name="connsiteX4" fmla="*/ 0 w 546538"/>
                <a:gd name="connsiteY4" fmla="*/ 546538 h 1820918"/>
                <a:gd name="connsiteX5" fmla="*/ 0 w 546538"/>
                <a:gd name="connsiteY5" fmla="*/ 693683 h 1820918"/>
                <a:gd name="connsiteX6" fmla="*/ 13138 w 546538"/>
                <a:gd name="connsiteY6" fmla="*/ 911773 h 1820918"/>
                <a:gd name="connsiteX7" fmla="*/ 39414 w 546538"/>
                <a:gd name="connsiteY7" fmla="*/ 1001111 h 1820918"/>
                <a:gd name="connsiteX8" fmla="*/ 120869 w 546538"/>
                <a:gd name="connsiteY8" fmla="*/ 1332187 h 1820918"/>
                <a:gd name="connsiteX9" fmla="*/ 160283 w 546538"/>
                <a:gd name="connsiteY9" fmla="*/ 1502980 h 1820918"/>
                <a:gd name="connsiteX10" fmla="*/ 231228 w 546538"/>
                <a:gd name="connsiteY10" fmla="*/ 1718442 h 1820918"/>
                <a:gd name="connsiteX11" fmla="*/ 291662 w 546538"/>
                <a:gd name="connsiteY11" fmla="*/ 1820918 h 1820918"/>
                <a:gd name="connsiteX12" fmla="*/ 338959 w 546538"/>
                <a:gd name="connsiteY12" fmla="*/ 1605456 h 1820918"/>
                <a:gd name="connsiteX13" fmla="*/ 383628 w 546538"/>
                <a:gd name="connsiteY13" fmla="*/ 1363718 h 1820918"/>
                <a:gd name="connsiteX14" fmla="*/ 488731 w 546538"/>
                <a:gd name="connsiteY14" fmla="*/ 1014249 h 1820918"/>
                <a:gd name="connsiteX15" fmla="*/ 546538 w 546538"/>
                <a:gd name="connsiteY15" fmla="*/ 840828 h 1820918"/>
                <a:gd name="connsiteX16" fmla="*/ 465083 w 546538"/>
                <a:gd name="connsiteY16" fmla="*/ 706821 h 1820918"/>
                <a:gd name="connsiteX17" fmla="*/ 420414 w 546538"/>
                <a:gd name="connsiteY17" fmla="*/ 617483 h 1820918"/>
                <a:gd name="connsiteX18" fmla="*/ 383628 w 546538"/>
                <a:gd name="connsiteY18" fmla="*/ 538656 h 1820918"/>
                <a:gd name="connsiteX19" fmla="*/ 362607 w 546538"/>
                <a:gd name="connsiteY19" fmla="*/ 467711 h 1820918"/>
                <a:gd name="connsiteX20" fmla="*/ 352097 w 546538"/>
                <a:gd name="connsiteY20" fmla="*/ 402021 h 1820918"/>
                <a:gd name="connsiteX21" fmla="*/ 338959 w 546538"/>
                <a:gd name="connsiteY21" fmla="*/ 289035 h 1820918"/>
                <a:gd name="connsiteX22" fmla="*/ 336331 w 546538"/>
                <a:gd name="connsiteY22" fmla="*/ 218090 h 1820918"/>
                <a:gd name="connsiteX23" fmla="*/ 315310 w 546538"/>
                <a:gd name="connsiteY23" fmla="*/ 126125 h 1820918"/>
                <a:gd name="connsiteX24" fmla="*/ 304800 w 546538"/>
                <a:gd name="connsiteY24" fmla="*/ 0 h 1820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6538" h="1820918">
                  <a:moveTo>
                    <a:pt x="304800" y="0"/>
                  </a:moveTo>
                  <a:lnTo>
                    <a:pt x="173421" y="165538"/>
                  </a:lnTo>
                  <a:lnTo>
                    <a:pt x="86710" y="362607"/>
                  </a:lnTo>
                  <a:lnTo>
                    <a:pt x="36786" y="454573"/>
                  </a:lnTo>
                  <a:lnTo>
                    <a:pt x="0" y="546538"/>
                  </a:lnTo>
                  <a:lnTo>
                    <a:pt x="0" y="693683"/>
                  </a:lnTo>
                  <a:lnTo>
                    <a:pt x="13138" y="911773"/>
                  </a:lnTo>
                  <a:lnTo>
                    <a:pt x="39414" y="1001111"/>
                  </a:lnTo>
                  <a:lnTo>
                    <a:pt x="120869" y="1332187"/>
                  </a:lnTo>
                  <a:lnTo>
                    <a:pt x="160283" y="1502980"/>
                  </a:lnTo>
                  <a:lnTo>
                    <a:pt x="231228" y="1718442"/>
                  </a:lnTo>
                  <a:lnTo>
                    <a:pt x="291662" y="1820918"/>
                  </a:lnTo>
                  <a:lnTo>
                    <a:pt x="338959" y="1605456"/>
                  </a:lnTo>
                  <a:lnTo>
                    <a:pt x="383628" y="1363718"/>
                  </a:lnTo>
                  <a:lnTo>
                    <a:pt x="488731" y="1014249"/>
                  </a:lnTo>
                  <a:lnTo>
                    <a:pt x="546538" y="840828"/>
                  </a:lnTo>
                  <a:lnTo>
                    <a:pt x="465083" y="706821"/>
                  </a:lnTo>
                  <a:lnTo>
                    <a:pt x="420414" y="617483"/>
                  </a:lnTo>
                  <a:lnTo>
                    <a:pt x="383628" y="538656"/>
                  </a:lnTo>
                  <a:lnTo>
                    <a:pt x="362607" y="467711"/>
                  </a:lnTo>
                  <a:lnTo>
                    <a:pt x="352097" y="402021"/>
                  </a:lnTo>
                  <a:lnTo>
                    <a:pt x="338959" y="289035"/>
                  </a:lnTo>
                  <a:lnTo>
                    <a:pt x="336331" y="218090"/>
                  </a:lnTo>
                  <a:lnTo>
                    <a:pt x="315310" y="126125"/>
                  </a:lnTo>
                  <a:lnTo>
                    <a:pt x="304800" y="0"/>
                  </a:ln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9" name="Freeform 8"/>
            <p:cNvSpPr/>
            <p:nvPr/>
          </p:nvSpPr>
          <p:spPr bwMode="auto">
            <a:xfrm>
              <a:off x="2864069" y="3213538"/>
              <a:ext cx="354724" cy="993228"/>
            </a:xfrm>
            <a:custGeom>
              <a:avLst/>
              <a:gdLst>
                <a:gd name="connsiteX0" fmla="*/ 2628 w 354724"/>
                <a:gd name="connsiteY0" fmla="*/ 0 h 993228"/>
                <a:gd name="connsiteX1" fmla="*/ 65690 w 354724"/>
                <a:gd name="connsiteY1" fmla="*/ 128752 h 993228"/>
                <a:gd name="connsiteX2" fmla="*/ 128752 w 354724"/>
                <a:gd name="connsiteY2" fmla="*/ 170793 h 993228"/>
                <a:gd name="connsiteX3" fmla="*/ 186559 w 354724"/>
                <a:gd name="connsiteY3" fmla="*/ 233855 h 993228"/>
                <a:gd name="connsiteX4" fmla="*/ 199697 w 354724"/>
                <a:gd name="connsiteY4" fmla="*/ 365234 h 993228"/>
                <a:gd name="connsiteX5" fmla="*/ 231228 w 354724"/>
                <a:gd name="connsiteY5" fmla="*/ 470338 h 993228"/>
                <a:gd name="connsiteX6" fmla="*/ 281152 w 354724"/>
                <a:gd name="connsiteY6" fmla="*/ 596462 h 993228"/>
                <a:gd name="connsiteX7" fmla="*/ 294290 w 354724"/>
                <a:gd name="connsiteY7" fmla="*/ 698938 h 993228"/>
                <a:gd name="connsiteX8" fmla="*/ 320565 w 354724"/>
                <a:gd name="connsiteY8" fmla="*/ 777765 h 993228"/>
                <a:gd name="connsiteX9" fmla="*/ 352097 w 354724"/>
                <a:gd name="connsiteY9" fmla="*/ 848710 h 993228"/>
                <a:gd name="connsiteX10" fmla="*/ 354724 w 354724"/>
                <a:gd name="connsiteY10" fmla="*/ 993228 h 993228"/>
                <a:gd name="connsiteX11" fmla="*/ 281152 w 354724"/>
                <a:gd name="connsiteY11" fmla="*/ 832945 h 993228"/>
                <a:gd name="connsiteX12" fmla="*/ 212834 w 354724"/>
                <a:gd name="connsiteY12" fmla="*/ 725214 h 993228"/>
                <a:gd name="connsiteX13" fmla="*/ 102476 w 354724"/>
                <a:gd name="connsiteY13" fmla="*/ 564931 h 993228"/>
                <a:gd name="connsiteX14" fmla="*/ 49924 w 354724"/>
                <a:gd name="connsiteY14" fmla="*/ 391510 h 993228"/>
                <a:gd name="connsiteX15" fmla="*/ 42041 w 354724"/>
                <a:gd name="connsiteY15" fmla="*/ 370490 h 993228"/>
                <a:gd name="connsiteX16" fmla="*/ 7883 w 354724"/>
                <a:gd name="connsiteY16" fmla="*/ 144517 h 993228"/>
                <a:gd name="connsiteX17" fmla="*/ 0 w 354724"/>
                <a:gd name="connsiteY17" fmla="*/ 89338 h 993228"/>
                <a:gd name="connsiteX18" fmla="*/ 2628 w 354724"/>
                <a:gd name="connsiteY18" fmla="*/ 0 h 99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724" h="993228">
                  <a:moveTo>
                    <a:pt x="2628" y="0"/>
                  </a:moveTo>
                  <a:lnTo>
                    <a:pt x="65690" y="128752"/>
                  </a:lnTo>
                  <a:lnTo>
                    <a:pt x="128752" y="170793"/>
                  </a:lnTo>
                  <a:lnTo>
                    <a:pt x="186559" y="233855"/>
                  </a:lnTo>
                  <a:lnTo>
                    <a:pt x="199697" y="365234"/>
                  </a:lnTo>
                  <a:lnTo>
                    <a:pt x="231228" y="470338"/>
                  </a:lnTo>
                  <a:lnTo>
                    <a:pt x="281152" y="596462"/>
                  </a:lnTo>
                  <a:lnTo>
                    <a:pt x="294290" y="698938"/>
                  </a:lnTo>
                  <a:lnTo>
                    <a:pt x="320565" y="777765"/>
                  </a:lnTo>
                  <a:lnTo>
                    <a:pt x="352097" y="848710"/>
                  </a:lnTo>
                  <a:cubicBezTo>
                    <a:pt x="352973" y="896883"/>
                    <a:pt x="353848" y="945055"/>
                    <a:pt x="354724" y="993228"/>
                  </a:cubicBezTo>
                  <a:lnTo>
                    <a:pt x="281152" y="832945"/>
                  </a:lnTo>
                  <a:lnTo>
                    <a:pt x="212834" y="725214"/>
                  </a:lnTo>
                  <a:lnTo>
                    <a:pt x="102476" y="564931"/>
                  </a:lnTo>
                  <a:lnTo>
                    <a:pt x="49924" y="391510"/>
                  </a:lnTo>
                  <a:lnTo>
                    <a:pt x="42041" y="370490"/>
                  </a:lnTo>
                  <a:lnTo>
                    <a:pt x="7883" y="144517"/>
                  </a:lnTo>
                  <a:lnTo>
                    <a:pt x="0" y="89338"/>
                  </a:lnTo>
                  <a:lnTo>
                    <a:pt x="2628" y="0"/>
                  </a:lnTo>
                  <a:close/>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0" name="Freeform 9"/>
            <p:cNvSpPr/>
            <p:nvPr/>
          </p:nvSpPr>
          <p:spPr bwMode="auto">
            <a:xfrm>
              <a:off x="2835166" y="3991303"/>
              <a:ext cx="543910" cy="980090"/>
            </a:xfrm>
            <a:custGeom>
              <a:avLst/>
              <a:gdLst>
                <a:gd name="connsiteX0" fmla="*/ 0 w 543910"/>
                <a:gd name="connsiteY0" fmla="*/ 980090 h 980090"/>
                <a:gd name="connsiteX1" fmla="*/ 42041 w 543910"/>
                <a:gd name="connsiteY1" fmla="*/ 775138 h 980090"/>
                <a:gd name="connsiteX2" fmla="*/ 139262 w 543910"/>
                <a:gd name="connsiteY2" fmla="*/ 399394 h 980090"/>
                <a:gd name="connsiteX3" fmla="*/ 228600 w 543910"/>
                <a:gd name="connsiteY3" fmla="*/ 65690 h 980090"/>
                <a:gd name="connsiteX4" fmla="*/ 254875 w 543910"/>
                <a:gd name="connsiteY4" fmla="*/ 0 h 980090"/>
                <a:gd name="connsiteX5" fmla="*/ 328448 w 543910"/>
                <a:gd name="connsiteY5" fmla="*/ 115614 h 980090"/>
                <a:gd name="connsiteX6" fmla="*/ 415158 w 543910"/>
                <a:gd name="connsiteY6" fmla="*/ 317938 h 980090"/>
                <a:gd name="connsiteX7" fmla="*/ 478220 w 543910"/>
                <a:gd name="connsiteY7" fmla="*/ 475594 h 980090"/>
                <a:gd name="connsiteX8" fmla="*/ 491358 w 543910"/>
                <a:gd name="connsiteY8" fmla="*/ 493987 h 980090"/>
                <a:gd name="connsiteX9" fmla="*/ 541282 w 543910"/>
                <a:gd name="connsiteY9" fmla="*/ 662152 h 980090"/>
                <a:gd name="connsiteX10" fmla="*/ 543910 w 543910"/>
                <a:gd name="connsiteY10" fmla="*/ 706821 h 980090"/>
                <a:gd name="connsiteX11" fmla="*/ 470337 w 543910"/>
                <a:gd name="connsiteY11" fmla="*/ 843456 h 98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3910" h="980090">
                  <a:moveTo>
                    <a:pt x="0" y="980090"/>
                  </a:moveTo>
                  <a:lnTo>
                    <a:pt x="42041" y="775138"/>
                  </a:lnTo>
                  <a:lnTo>
                    <a:pt x="139262" y="399394"/>
                  </a:lnTo>
                  <a:lnTo>
                    <a:pt x="228600" y="65690"/>
                  </a:lnTo>
                  <a:lnTo>
                    <a:pt x="254875" y="0"/>
                  </a:lnTo>
                  <a:lnTo>
                    <a:pt x="328448" y="115614"/>
                  </a:lnTo>
                  <a:lnTo>
                    <a:pt x="415158" y="317938"/>
                  </a:lnTo>
                  <a:lnTo>
                    <a:pt x="478220" y="475594"/>
                  </a:lnTo>
                  <a:lnTo>
                    <a:pt x="491358" y="493987"/>
                  </a:lnTo>
                  <a:lnTo>
                    <a:pt x="541282" y="662152"/>
                  </a:lnTo>
                  <a:lnTo>
                    <a:pt x="543910" y="706821"/>
                  </a:lnTo>
                  <a:lnTo>
                    <a:pt x="470337" y="843456"/>
                  </a:lnTo>
                </a:path>
              </a:pathLst>
            </a:custGeom>
            <a:gr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
        <p:nvSpPr>
          <p:cNvPr id="12" name="TextBox 11"/>
          <p:cNvSpPr txBox="1"/>
          <p:nvPr/>
        </p:nvSpPr>
        <p:spPr>
          <a:xfrm>
            <a:off x="537327" y="1344962"/>
            <a:ext cx="2413674" cy="369332"/>
          </a:xfrm>
          <a:prstGeom prst="rect">
            <a:avLst/>
          </a:prstGeom>
          <a:noFill/>
        </p:spPr>
        <p:txBody>
          <a:bodyPr wrap="none" rtlCol="0">
            <a:spAutoFit/>
          </a:bodyPr>
          <a:lstStyle/>
          <a:p>
            <a:r>
              <a:rPr lang="en-US" sz="1800" dirty="0" smtClean="0">
                <a:solidFill>
                  <a:srgbClr val="FF0000"/>
                </a:solidFill>
                <a:latin typeface="Arial Rounded MT Bold" panose="020F0704030504030204" pitchFamily="34" charset="0"/>
              </a:rPr>
              <a:t>If All the Faults Seal</a:t>
            </a:r>
            <a:endParaRPr lang="en-US" sz="1800" dirty="0">
              <a:solidFill>
                <a:srgbClr val="FF0000"/>
              </a:solidFill>
              <a:latin typeface="Arial Rounded MT Bold" panose="020F0704030504030204" pitchFamily="34" charset="0"/>
            </a:endParaRPr>
          </a:p>
        </p:txBody>
      </p:sp>
      <p:sp>
        <p:nvSpPr>
          <p:cNvPr id="13" name="TextBox 12"/>
          <p:cNvSpPr txBox="1"/>
          <p:nvPr/>
        </p:nvSpPr>
        <p:spPr>
          <a:xfrm>
            <a:off x="4705404" y="1339118"/>
            <a:ext cx="2469779" cy="369332"/>
          </a:xfrm>
          <a:prstGeom prst="rect">
            <a:avLst/>
          </a:prstGeom>
          <a:noFill/>
        </p:spPr>
        <p:txBody>
          <a:bodyPr wrap="none" rtlCol="0">
            <a:spAutoFit/>
          </a:bodyPr>
          <a:lstStyle/>
          <a:p>
            <a:r>
              <a:rPr lang="en-US" sz="1800" dirty="0" smtClean="0">
                <a:solidFill>
                  <a:srgbClr val="FF0000"/>
                </a:solidFill>
                <a:latin typeface="Arial Rounded MT Bold" panose="020F0704030504030204" pitchFamily="34" charset="0"/>
              </a:rPr>
              <a:t>If All the Faults Leak</a:t>
            </a:r>
            <a:endParaRPr lang="en-US" sz="1800" dirty="0">
              <a:solidFill>
                <a:srgbClr val="FF0000"/>
              </a:solidFill>
              <a:latin typeface="Arial Rounded MT Bold" panose="020F0704030504030204" pitchFamily="34" charset="0"/>
            </a:endParaRPr>
          </a:p>
        </p:txBody>
      </p:sp>
      <p:pic>
        <p:nvPicPr>
          <p:cNvPr id="14"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l="63401" t="25201" r="11435" b="24886"/>
          <a:stretch/>
        </p:blipFill>
        <p:spPr bwMode="auto">
          <a:xfrm>
            <a:off x="4903865" y="1768543"/>
            <a:ext cx="3516199" cy="3610384"/>
          </a:xfrm>
          <a:prstGeom prst="rect">
            <a:avLst/>
          </a:prstGeom>
          <a:noFill/>
          <a:ln w="9525">
            <a:noFill/>
            <a:miter lim="800000"/>
            <a:headEnd/>
            <a:tailEnd/>
          </a:ln>
        </p:spPr>
      </p:pic>
      <p:sp>
        <p:nvSpPr>
          <p:cNvPr id="19" name="Rectangle 18"/>
          <p:cNvSpPr>
            <a:spLocks noChangeAspect="1"/>
          </p:cNvSpPr>
          <p:nvPr/>
        </p:nvSpPr>
        <p:spPr bwMode="auto">
          <a:xfrm>
            <a:off x="1340666" y="2587952"/>
            <a:ext cx="1766455" cy="1795082"/>
          </a:xfrm>
          <a:prstGeom prst="rect">
            <a:avLst/>
          </a:prstGeom>
          <a:noFill/>
          <a:ln w="38100" cap="flat" cmpd="sng" algn="ctr">
            <a:solidFill>
              <a:srgbClr val="FF00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nvGrpSpPr>
          <p:cNvPr id="22" name="Group 21"/>
          <p:cNvGrpSpPr/>
          <p:nvPr/>
        </p:nvGrpSpPr>
        <p:grpSpPr>
          <a:xfrm>
            <a:off x="5091804" y="2443459"/>
            <a:ext cx="2538315" cy="2098187"/>
            <a:chOff x="5091804" y="2443459"/>
            <a:chExt cx="2538315" cy="2098187"/>
          </a:xfrm>
        </p:grpSpPr>
        <p:sp>
          <p:nvSpPr>
            <p:cNvPr id="15" name="Freeform 14"/>
            <p:cNvSpPr/>
            <p:nvPr/>
          </p:nvSpPr>
          <p:spPr bwMode="auto">
            <a:xfrm>
              <a:off x="5771991" y="2540683"/>
              <a:ext cx="682515" cy="1092023"/>
            </a:xfrm>
            <a:custGeom>
              <a:avLst/>
              <a:gdLst>
                <a:gd name="connsiteX0" fmla="*/ 74140 w 339811"/>
                <a:gd name="connsiteY0" fmla="*/ 0 h 543697"/>
                <a:gd name="connsiteX1" fmla="*/ 30892 w 339811"/>
                <a:gd name="connsiteY1" fmla="*/ 109151 h 543697"/>
                <a:gd name="connsiteX2" fmla="*/ 47367 w 339811"/>
                <a:gd name="connsiteY2" fmla="*/ 183291 h 543697"/>
                <a:gd name="connsiteX3" fmla="*/ 28832 w 339811"/>
                <a:gd name="connsiteY3" fmla="*/ 251254 h 543697"/>
                <a:gd name="connsiteX4" fmla="*/ 0 w 339811"/>
                <a:gd name="connsiteY4" fmla="*/ 296562 h 543697"/>
                <a:gd name="connsiteX5" fmla="*/ 8238 w 339811"/>
                <a:gd name="connsiteY5" fmla="*/ 374821 h 543697"/>
                <a:gd name="connsiteX6" fmla="*/ 41189 w 339811"/>
                <a:gd name="connsiteY6" fmla="*/ 407772 h 543697"/>
                <a:gd name="connsiteX7" fmla="*/ 59724 w 339811"/>
                <a:gd name="connsiteY7" fmla="*/ 407772 h 543697"/>
                <a:gd name="connsiteX8" fmla="*/ 102973 w 339811"/>
                <a:gd name="connsiteY8" fmla="*/ 399535 h 543697"/>
                <a:gd name="connsiteX9" fmla="*/ 131805 w 339811"/>
                <a:gd name="connsiteY9" fmla="*/ 393356 h 543697"/>
                <a:gd name="connsiteX10" fmla="*/ 195648 w 339811"/>
                <a:gd name="connsiteY10" fmla="*/ 401594 h 543697"/>
                <a:gd name="connsiteX11" fmla="*/ 240957 w 339811"/>
                <a:gd name="connsiteY11" fmla="*/ 500448 h 543697"/>
                <a:gd name="connsiteX12" fmla="*/ 278027 w 339811"/>
                <a:gd name="connsiteY12" fmla="*/ 543697 h 543697"/>
                <a:gd name="connsiteX13" fmla="*/ 313038 w 339811"/>
                <a:gd name="connsiteY13" fmla="*/ 525162 h 543697"/>
                <a:gd name="connsiteX14" fmla="*/ 339811 w 339811"/>
                <a:gd name="connsiteY14" fmla="*/ 479854 h 543697"/>
                <a:gd name="connsiteX15" fmla="*/ 315097 w 339811"/>
                <a:gd name="connsiteY15" fmla="*/ 385118 h 543697"/>
                <a:gd name="connsiteX16" fmla="*/ 286265 w 339811"/>
                <a:gd name="connsiteY16" fmla="*/ 319216 h 543697"/>
                <a:gd name="connsiteX17" fmla="*/ 251254 w 339811"/>
                <a:gd name="connsiteY17" fmla="*/ 245075 h 543697"/>
                <a:gd name="connsiteX18" fmla="*/ 228600 w 339811"/>
                <a:gd name="connsiteY18" fmla="*/ 214183 h 543697"/>
                <a:gd name="connsiteX19" fmla="*/ 187411 w 339811"/>
                <a:gd name="connsiteY19" fmla="*/ 121508 h 543697"/>
                <a:gd name="connsiteX20" fmla="*/ 146221 w 339811"/>
                <a:gd name="connsiteY20" fmla="*/ 43248 h 543697"/>
                <a:gd name="connsiteX21" fmla="*/ 125627 w 339811"/>
                <a:gd name="connsiteY21" fmla="*/ 12356 h 543697"/>
                <a:gd name="connsiteX22" fmla="*/ 74140 w 339811"/>
                <a:gd name="connsiteY22" fmla="*/ 0 h 54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39811" h="543697">
                  <a:moveTo>
                    <a:pt x="74140" y="0"/>
                  </a:moveTo>
                  <a:lnTo>
                    <a:pt x="30892" y="109151"/>
                  </a:lnTo>
                  <a:lnTo>
                    <a:pt x="47367" y="183291"/>
                  </a:lnTo>
                  <a:lnTo>
                    <a:pt x="28832" y="251254"/>
                  </a:lnTo>
                  <a:lnTo>
                    <a:pt x="0" y="296562"/>
                  </a:lnTo>
                  <a:lnTo>
                    <a:pt x="8238" y="374821"/>
                  </a:lnTo>
                  <a:lnTo>
                    <a:pt x="41189" y="407772"/>
                  </a:lnTo>
                  <a:lnTo>
                    <a:pt x="59724" y="407772"/>
                  </a:lnTo>
                  <a:lnTo>
                    <a:pt x="102973" y="399535"/>
                  </a:lnTo>
                  <a:lnTo>
                    <a:pt x="131805" y="393356"/>
                  </a:lnTo>
                  <a:lnTo>
                    <a:pt x="195648" y="401594"/>
                  </a:lnTo>
                  <a:lnTo>
                    <a:pt x="240957" y="500448"/>
                  </a:lnTo>
                  <a:lnTo>
                    <a:pt x="278027" y="543697"/>
                  </a:lnTo>
                  <a:lnTo>
                    <a:pt x="313038" y="525162"/>
                  </a:lnTo>
                  <a:lnTo>
                    <a:pt x="339811" y="479854"/>
                  </a:lnTo>
                  <a:lnTo>
                    <a:pt x="315097" y="385118"/>
                  </a:lnTo>
                  <a:lnTo>
                    <a:pt x="286265" y="319216"/>
                  </a:lnTo>
                  <a:lnTo>
                    <a:pt x="251254" y="245075"/>
                  </a:lnTo>
                  <a:lnTo>
                    <a:pt x="228600" y="214183"/>
                  </a:lnTo>
                  <a:lnTo>
                    <a:pt x="187411" y="121508"/>
                  </a:lnTo>
                  <a:lnTo>
                    <a:pt x="146221" y="43248"/>
                  </a:lnTo>
                  <a:lnTo>
                    <a:pt x="125627" y="12356"/>
                  </a:lnTo>
                  <a:lnTo>
                    <a:pt x="74140" y="0"/>
                  </a:lnTo>
                  <a:close/>
                </a:path>
              </a:pathLst>
            </a:custGeom>
            <a:solidFill>
              <a:srgbClr val="006600">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0" name="Freeform 19"/>
            <p:cNvSpPr/>
            <p:nvPr/>
          </p:nvSpPr>
          <p:spPr bwMode="auto">
            <a:xfrm>
              <a:off x="7019253" y="3361653"/>
              <a:ext cx="610866" cy="1179993"/>
            </a:xfrm>
            <a:custGeom>
              <a:avLst/>
              <a:gdLst>
                <a:gd name="connsiteX0" fmla="*/ 269388 w 610866"/>
                <a:gd name="connsiteY0" fmla="*/ 94855 h 1179993"/>
                <a:gd name="connsiteX1" fmla="*/ 269388 w 610866"/>
                <a:gd name="connsiteY1" fmla="*/ 94855 h 1179993"/>
                <a:gd name="connsiteX2" fmla="*/ 220063 w 610866"/>
                <a:gd name="connsiteY2" fmla="*/ 0 h 1179993"/>
                <a:gd name="connsiteX3" fmla="*/ 140385 w 610866"/>
                <a:gd name="connsiteY3" fmla="*/ 22765 h 1179993"/>
                <a:gd name="connsiteX4" fmla="*/ 125208 w 610866"/>
                <a:gd name="connsiteY4" fmla="*/ 147974 h 1179993"/>
                <a:gd name="connsiteX5" fmla="*/ 147974 w 610866"/>
                <a:gd name="connsiteY5" fmla="*/ 314918 h 1179993"/>
                <a:gd name="connsiteX6" fmla="*/ 185915 w 610866"/>
                <a:gd name="connsiteY6" fmla="*/ 421155 h 1179993"/>
                <a:gd name="connsiteX7" fmla="*/ 144179 w 610866"/>
                <a:gd name="connsiteY7" fmla="*/ 516010 h 1179993"/>
                <a:gd name="connsiteX8" fmla="*/ 56913 w 610866"/>
                <a:gd name="connsiteY8" fmla="*/ 679160 h 1179993"/>
                <a:gd name="connsiteX9" fmla="*/ 26559 w 610866"/>
                <a:gd name="connsiteY9" fmla="*/ 774015 h 1179993"/>
                <a:gd name="connsiteX10" fmla="*/ 11383 w 610866"/>
                <a:gd name="connsiteY10" fmla="*/ 914400 h 1179993"/>
                <a:gd name="connsiteX11" fmla="*/ 0 w 610866"/>
                <a:gd name="connsiteY11" fmla="*/ 1062374 h 1179993"/>
                <a:gd name="connsiteX12" fmla="*/ 0 w 610866"/>
                <a:gd name="connsiteY12" fmla="*/ 1111698 h 1179993"/>
                <a:gd name="connsiteX13" fmla="*/ 30354 w 610866"/>
                <a:gd name="connsiteY13" fmla="*/ 1179993 h 1179993"/>
                <a:gd name="connsiteX14" fmla="*/ 79678 w 610866"/>
                <a:gd name="connsiteY14" fmla="*/ 1138257 h 1179993"/>
                <a:gd name="connsiteX15" fmla="*/ 91061 w 610866"/>
                <a:gd name="connsiteY15" fmla="*/ 1096521 h 1179993"/>
                <a:gd name="connsiteX16" fmla="*/ 178327 w 610866"/>
                <a:gd name="connsiteY16" fmla="*/ 959930 h 1179993"/>
                <a:gd name="connsiteX17" fmla="*/ 246623 w 610866"/>
                <a:gd name="connsiteY17" fmla="*/ 925783 h 1179993"/>
                <a:gd name="connsiteX18" fmla="*/ 489451 w 610866"/>
                <a:gd name="connsiteY18" fmla="*/ 944754 h 1179993"/>
                <a:gd name="connsiteX19" fmla="*/ 527393 w 610866"/>
                <a:gd name="connsiteY19" fmla="*/ 861281 h 1179993"/>
                <a:gd name="connsiteX20" fmla="*/ 531187 w 610866"/>
                <a:gd name="connsiteY20" fmla="*/ 823340 h 1179993"/>
                <a:gd name="connsiteX21" fmla="*/ 516010 w 610866"/>
                <a:gd name="connsiteY21" fmla="*/ 580511 h 1179993"/>
                <a:gd name="connsiteX22" fmla="*/ 508422 w 610866"/>
                <a:gd name="connsiteY22" fmla="*/ 508422 h 1179993"/>
                <a:gd name="connsiteX23" fmla="*/ 561540 w 610866"/>
                <a:gd name="connsiteY23" fmla="*/ 443920 h 1179993"/>
                <a:gd name="connsiteX24" fmla="*/ 572923 w 610866"/>
                <a:gd name="connsiteY24" fmla="*/ 413567 h 1179993"/>
                <a:gd name="connsiteX25" fmla="*/ 603276 w 610866"/>
                <a:gd name="connsiteY25" fmla="*/ 322506 h 1179993"/>
                <a:gd name="connsiteX26" fmla="*/ 610865 w 610866"/>
                <a:gd name="connsiteY26" fmla="*/ 284564 h 1179993"/>
                <a:gd name="connsiteX27" fmla="*/ 603276 w 610866"/>
                <a:gd name="connsiteY27" fmla="*/ 216269 h 1179993"/>
                <a:gd name="connsiteX28" fmla="*/ 546364 w 610866"/>
                <a:gd name="connsiteY28" fmla="*/ 147974 h 1179993"/>
                <a:gd name="connsiteX29" fmla="*/ 402184 w 610866"/>
                <a:gd name="connsiteY29" fmla="*/ 102443 h 1179993"/>
                <a:gd name="connsiteX30" fmla="*/ 345271 w 610866"/>
                <a:gd name="connsiteY30" fmla="*/ 113826 h 1179993"/>
                <a:gd name="connsiteX31" fmla="*/ 269388 w 610866"/>
                <a:gd name="connsiteY31" fmla="*/ 94855 h 1179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10866" h="1179993">
                  <a:moveTo>
                    <a:pt x="269388" y="94855"/>
                  </a:moveTo>
                  <a:lnTo>
                    <a:pt x="269388" y="94855"/>
                  </a:lnTo>
                  <a:lnTo>
                    <a:pt x="220063" y="0"/>
                  </a:lnTo>
                  <a:lnTo>
                    <a:pt x="140385" y="22765"/>
                  </a:lnTo>
                  <a:lnTo>
                    <a:pt x="125208" y="147974"/>
                  </a:lnTo>
                  <a:lnTo>
                    <a:pt x="147974" y="314918"/>
                  </a:lnTo>
                  <a:lnTo>
                    <a:pt x="185915" y="421155"/>
                  </a:lnTo>
                  <a:lnTo>
                    <a:pt x="144179" y="516010"/>
                  </a:lnTo>
                  <a:lnTo>
                    <a:pt x="56913" y="679160"/>
                  </a:lnTo>
                  <a:lnTo>
                    <a:pt x="26559" y="774015"/>
                  </a:lnTo>
                  <a:lnTo>
                    <a:pt x="11383" y="914400"/>
                  </a:lnTo>
                  <a:lnTo>
                    <a:pt x="0" y="1062374"/>
                  </a:lnTo>
                  <a:lnTo>
                    <a:pt x="0" y="1111698"/>
                  </a:lnTo>
                  <a:lnTo>
                    <a:pt x="30354" y="1179993"/>
                  </a:lnTo>
                  <a:lnTo>
                    <a:pt x="79678" y="1138257"/>
                  </a:lnTo>
                  <a:cubicBezTo>
                    <a:pt x="91861" y="1101710"/>
                    <a:pt x="91061" y="1116108"/>
                    <a:pt x="91061" y="1096521"/>
                  </a:cubicBezTo>
                  <a:lnTo>
                    <a:pt x="178327" y="959930"/>
                  </a:lnTo>
                  <a:lnTo>
                    <a:pt x="246623" y="925783"/>
                  </a:lnTo>
                  <a:lnTo>
                    <a:pt x="489451" y="944754"/>
                  </a:lnTo>
                  <a:lnTo>
                    <a:pt x="527393" y="861281"/>
                  </a:lnTo>
                  <a:lnTo>
                    <a:pt x="531187" y="823340"/>
                  </a:lnTo>
                  <a:lnTo>
                    <a:pt x="516010" y="580511"/>
                  </a:lnTo>
                  <a:lnTo>
                    <a:pt x="508422" y="508422"/>
                  </a:lnTo>
                  <a:lnTo>
                    <a:pt x="561540" y="443920"/>
                  </a:lnTo>
                  <a:lnTo>
                    <a:pt x="572923" y="413567"/>
                  </a:lnTo>
                  <a:lnTo>
                    <a:pt x="603276" y="322506"/>
                  </a:lnTo>
                  <a:cubicBezTo>
                    <a:pt x="611139" y="287124"/>
                    <a:pt x="610865" y="300019"/>
                    <a:pt x="610865" y="284564"/>
                  </a:cubicBezTo>
                  <a:lnTo>
                    <a:pt x="603276" y="216269"/>
                  </a:lnTo>
                  <a:lnTo>
                    <a:pt x="546364" y="147974"/>
                  </a:lnTo>
                  <a:lnTo>
                    <a:pt x="402184" y="102443"/>
                  </a:lnTo>
                  <a:lnTo>
                    <a:pt x="345271" y="113826"/>
                  </a:lnTo>
                  <a:lnTo>
                    <a:pt x="269388" y="94855"/>
                  </a:lnTo>
                  <a:close/>
                </a:path>
              </a:pathLst>
            </a:custGeom>
            <a:solidFill>
              <a:srgbClr val="006600">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1" name="Freeform 20"/>
            <p:cNvSpPr/>
            <p:nvPr/>
          </p:nvSpPr>
          <p:spPr bwMode="auto">
            <a:xfrm>
              <a:off x="5091804" y="2443459"/>
              <a:ext cx="497039" cy="1191376"/>
            </a:xfrm>
            <a:custGeom>
              <a:avLst/>
              <a:gdLst>
                <a:gd name="connsiteX0" fmla="*/ 459097 w 497039"/>
                <a:gd name="connsiteY0" fmla="*/ 500833 h 1191376"/>
                <a:gd name="connsiteX1" fmla="*/ 390802 w 497039"/>
                <a:gd name="connsiteY1" fmla="*/ 413567 h 1191376"/>
                <a:gd name="connsiteX2" fmla="*/ 303535 w 497039"/>
                <a:gd name="connsiteY2" fmla="*/ 276976 h 1191376"/>
                <a:gd name="connsiteX3" fmla="*/ 265594 w 497039"/>
                <a:gd name="connsiteY3" fmla="*/ 140385 h 1191376"/>
                <a:gd name="connsiteX4" fmla="*/ 227652 w 497039"/>
                <a:gd name="connsiteY4" fmla="*/ 68295 h 1191376"/>
                <a:gd name="connsiteX5" fmla="*/ 151768 w 497039"/>
                <a:gd name="connsiteY5" fmla="*/ 0 h 1191376"/>
                <a:gd name="connsiteX6" fmla="*/ 56913 w 497039"/>
                <a:gd name="connsiteY6" fmla="*/ 60707 h 1191376"/>
                <a:gd name="connsiteX7" fmla="*/ 7589 w 497039"/>
                <a:gd name="connsiteY7" fmla="*/ 261799 h 1191376"/>
                <a:gd name="connsiteX8" fmla="*/ 0 w 497039"/>
                <a:gd name="connsiteY8" fmla="*/ 387007 h 1191376"/>
                <a:gd name="connsiteX9" fmla="*/ 15177 w 497039"/>
                <a:gd name="connsiteY9" fmla="*/ 531187 h 1191376"/>
                <a:gd name="connsiteX10" fmla="*/ 53119 w 497039"/>
                <a:gd name="connsiteY10" fmla="*/ 823339 h 1191376"/>
                <a:gd name="connsiteX11" fmla="*/ 68296 w 497039"/>
                <a:gd name="connsiteY11" fmla="*/ 956136 h 1191376"/>
                <a:gd name="connsiteX12" fmla="*/ 220063 w 497039"/>
                <a:gd name="connsiteY12" fmla="*/ 1115492 h 1191376"/>
                <a:gd name="connsiteX13" fmla="*/ 387008 w 497039"/>
                <a:gd name="connsiteY13" fmla="*/ 1191376 h 1191376"/>
                <a:gd name="connsiteX14" fmla="*/ 455303 w 497039"/>
                <a:gd name="connsiteY14" fmla="*/ 1077550 h 1191376"/>
                <a:gd name="connsiteX15" fmla="*/ 497039 w 497039"/>
                <a:gd name="connsiteY15" fmla="*/ 971313 h 1191376"/>
                <a:gd name="connsiteX16" fmla="*/ 466686 w 497039"/>
                <a:gd name="connsiteY16" fmla="*/ 819545 h 1191376"/>
                <a:gd name="connsiteX17" fmla="*/ 398390 w 497039"/>
                <a:gd name="connsiteY17" fmla="*/ 713308 h 1191376"/>
                <a:gd name="connsiteX18" fmla="*/ 337683 w 497039"/>
                <a:gd name="connsiteY18" fmla="*/ 569129 h 1191376"/>
                <a:gd name="connsiteX19" fmla="*/ 394596 w 497039"/>
                <a:gd name="connsiteY19" fmla="*/ 493245 h 1191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97039" h="1191376">
                  <a:moveTo>
                    <a:pt x="459097" y="500833"/>
                  </a:moveTo>
                  <a:lnTo>
                    <a:pt x="390802" y="413567"/>
                  </a:lnTo>
                  <a:lnTo>
                    <a:pt x="303535" y="276976"/>
                  </a:lnTo>
                  <a:lnTo>
                    <a:pt x="265594" y="140385"/>
                  </a:lnTo>
                  <a:lnTo>
                    <a:pt x="227652" y="68295"/>
                  </a:lnTo>
                  <a:lnTo>
                    <a:pt x="151768" y="0"/>
                  </a:lnTo>
                  <a:lnTo>
                    <a:pt x="56913" y="60707"/>
                  </a:lnTo>
                  <a:lnTo>
                    <a:pt x="7589" y="261799"/>
                  </a:lnTo>
                  <a:lnTo>
                    <a:pt x="0" y="387007"/>
                  </a:lnTo>
                  <a:lnTo>
                    <a:pt x="15177" y="531187"/>
                  </a:lnTo>
                  <a:lnTo>
                    <a:pt x="53119" y="823339"/>
                  </a:lnTo>
                  <a:lnTo>
                    <a:pt x="68296" y="956136"/>
                  </a:lnTo>
                  <a:lnTo>
                    <a:pt x="220063" y="1115492"/>
                  </a:lnTo>
                  <a:lnTo>
                    <a:pt x="387008" y="1191376"/>
                  </a:lnTo>
                  <a:lnTo>
                    <a:pt x="455303" y="1077550"/>
                  </a:lnTo>
                  <a:lnTo>
                    <a:pt x="497039" y="971313"/>
                  </a:lnTo>
                  <a:lnTo>
                    <a:pt x="466686" y="819545"/>
                  </a:lnTo>
                  <a:lnTo>
                    <a:pt x="398390" y="713308"/>
                  </a:lnTo>
                  <a:lnTo>
                    <a:pt x="337683" y="569129"/>
                  </a:lnTo>
                  <a:lnTo>
                    <a:pt x="394596" y="493245"/>
                  </a:lnTo>
                </a:path>
              </a:pathLst>
            </a:custGeom>
            <a:solidFill>
              <a:srgbClr val="006600">
                <a:alpha val="8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15844775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35375</TotalTime>
  <Words>6581</Words>
  <Application>Microsoft Macintosh PowerPoint</Application>
  <PresentationFormat>On-screen Show (4:3)</PresentationFormat>
  <Paragraphs>495</Paragraphs>
  <Slides>37</Slides>
  <Notes>37</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39" baseType="lpstr">
      <vt:lpstr>Default Design</vt:lpstr>
      <vt:lpstr>Clip</vt:lpstr>
      <vt:lpstr>Petroleum Geology &amp; Geophysics</vt:lpstr>
      <vt:lpstr>Elements and Processes</vt:lpstr>
      <vt:lpstr>Hydrocarbon Seal</vt:lpstr>
      <vt:lpstr>Some Examples of Traps &amp; Seals</vt:lpstr>
      <vt:lpstr>A Critical Question</vt:lpstr>
      <vt:lpstr>Synclinal Spill Point</vt:lpstr>
      <vt:lpstr>Synclinal Spill: Example</vt:lpstr>
      <vt:lpstr>Fault Leak Point</vt:lpstr>
      <vt:lpstr>Fault Leak</vt:lpstr>
      <vt:lpstr>In this Case, Does Fault Q Seal?</vt:lpstr>
      <vt:lpstr>Quality of the Seal</vt:lpstr>
      <vt:lpstr>Reservoir – Seal Boundary</vt:lpstr>
      <vt:lpstr>Some Things to Note</vt:lpstr>
      <vt:lpstr>Fault Seal Analysis</vt:lpstr>
      <vt:lpstr>Juxtaposed Lithology</vt:lpstr>
      <vt:lpstr>Juxtaposed Lithology</vt:lpstr>
      <vt:lpstr>Cross-Fault Leak Analysis</vt:lpstr>
      <vt:lpstr>Allan Diagram</vt:lpstr>
      <vt:lpstr>Fault Smear Gouge</vt:lpstr>
      <vt:lpstr>Shale Gouge Ratio (SGR)</vt:lpstr>
      <vt:lpstr>Geophysical Evidence</vt:lpstr>
      <vt:lpstr>Elements and Processes</vt:lpstr>
      <vt:lpstr>Hydrocarbon Migration</vt:lpstr>
      <vt:lpstr>Two Types of HC Migration</vt:lpstr>
      <vt:lpstr>HC Migration</vt:lpstr>
      <vt:lpstr>Carrier Bed Migration</vt:lpstr>
      <vt:lpstr>Carrier Bed Modeling</vt:lpstr>
      <vt:lpstr>A Single HC Fetch Area</vt:lpstr>
      <vt:lpstr>HC Fill &amp; Spill – An Analogy</vt:lpstr>
      <vt:lpstr>HC Fill &amp; Spill</vt:lpstr>
      <vt:lpstr>HC Fill &amp; Spill</vt:lpstr>
      <vt:lpstr>North Sea Example</vt:lpstr>
      <vt:lpstr>HC Drainage</vt:lpstr>
      <vt:lpstr>Drainage and Spillage</vt:lpstr>
      <vt:lpstr>Modeled Trap HC Fill</vt:lpstr>
      <vt:lpstr>References</vt:lpstr>
      <vt:lpstr>PowerPoint Presentation</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456</cp:revision>
  <cp:lastPrinted>2015-01-23T13:57:33Z</cp:lastPrinted>
  <dcterms:created xsi:type="dcterms:W3CDTF">2001-11-20T13:29:42Z</dcterms:created>
  <dcterms:modified xsi:type="dcterms:W3CDTF">2017-08-01T13:43:28Z</dcterms:modified>
</cp:coreProperties>
</file>