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9" r:id="rId2"/>
    <p:sldId id="370" r:id="rId3"/>
    <p:sldId id="371" r:id="rId4"/>
    <p:sldId id="372" r:id="rId5"/>
    <p:sldId id="373" r:id="rId6"/>
    <p:sldId id="374" r:id="rId7"/>
    <p:sldId id="377" r:id="rId8"/>
    <p:sldId id="378" r:id="rId9"/>
    <p:sldId id="379" r:id="rId10"/>
    <p:sldId id="349" r:id="rId11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557" autoAdjust="0"/>
  </p:normalViewPr>
  <p:slideViewPr>
    <p:cSldViewPr snapToGrid="0">
      <p:cViewPr varScale="1">
        <p:scale>
          <a:sx n="57" d="100"/>
          <a:sy n="57" d="100"/>
        </p:scale>
        <p:origin x="-1216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36C1DA-2799-48F4-8C66-5B974A0FD443}" type="slidenum">
              <a:rPr lang="en-US"/>
              <a:pPr/>
              <a:t>2</a:t>
            </a:fld>
            <a:endParaRPr lang="en-US"/>
          </a:p>
        </p:txBody>
      </p:sp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map</a:t>
            </a:r>
            <a:r>
              <a:rPr lang="en-US" baseline="0" dirty="0" smtClean="0"/>
              <a:t> shows </a:t>
            </a:r>
            <a:r>
              <a:rPr lang="en-US" dirty="0" smtClean="0"/>
              <a:t>three </a:t>
            </a:r>
            <a:r>
              <a:rPr lang="en-US" dirty="0" smtClean="0"/>
              <a:t>traps and their associated drainage </a:t>
            </a:r>
            <a:r>
              <a:rPr lang="en-US" dirty="0" smtClean="0"/>
              <a:t>polygons.</a:t>
            </a:r>
            <a:r>
              <a:rPr lang="en-US" baseline="0" dirty="0" smtClean="0"/>
              <a:t> </a:t>
            </a:r>
            <a:r>
              <a:rPr lang="en-US" dirty="0" smtClean="0"/>
              <a:t>Oil </a:t>
            </a:r>
            <a:r>
              <a:rPr lang="en-US" dirty="0" smtClean="0"/>
              <a:t>is assumed to be generating in the shaded area to the SW.</a:t>
            </a:r>
          </a:p>
          <a:p>
            <a:r>
              <a:rPr lang="en-US" dirty="0" smtClean="0"/>
              <a:t>You will estimate the volume of generated oil and the HC capacity of the three </a:t>
            </a:r>
            <a:r>
              <a:rPr lang="en-US" dirty="0" smtClean="0"/>
              <a:t>traps.</a:t>
            </a:r>
            <a:r>
              <a:rPr lang="en-US" baseline="0" dirty="0" smtClean="0"/>
              <a:t> </a:t>
            </a:r>
            <a:r>
              <a:rPr lang="en-US" dirty="0" smtClean="0"/>
              <a:t>You</a:t>
            </a:r>
            <a:r>
              <a:rPr lang="en-US" baseline="0" dirty="0" smtClean="0"/>
              <a:t> will </a:t>
            </a:r>
            <a:r>
              <a:rPr lang="en-US" dirty="0" smtClean="0"/>
              <a:t>determine </a:t>
            </a:r>
            <a:r>
              <a:rPr lang="en-US" dirty="0" smtClean="0"/>
              <a:t>the HC fill in each trap for three different cases.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677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We </a:t>
            </a:r>
            <a:r>
              <a:rPr lang="en-US" dirty="0" smtClean="0"/>
              <a:t>do not expect very precise numbers since we have so much </a:t>
            </a:r>
            <a:r>
              <a:rPr lang="en-US" dirty="0" smtClean="0"/>
              <a:t>uncertainty.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use some simplifying assumptions to get trap </a:t>
            </a:r>
            <a:r>
              <a:rPr lang="en-US" dirty="0" smtClean="0"/>
              <a:t>volumes.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diagrams on the left illustrate how we can get the volume of the trap assuming a simple cone </a:t>
            </a:r>
            <a:r>
              <a:rPr lang="en-US" dirty="0" smtClean="0"/>
              <a:t>shape.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diagram and the equation </a:t>
            </a:r>
            <a:r>
              <a:rPr lang="en-US" dirty="0" smtClean="0"/>
              <a:t>are </a:t>
            </a:r>
            <a:r>
              <a:rPr lang="en-US" dirty="0" smtClean="0"/>
              <a:t>in the instructions.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4495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Students </a:t>
            </a:r>
            <a:r>
              <a:rPr lang="en-US" dirty="0" smtClean="0"/>
              <a:t>will estimate the north-south diameter and east-west diameter</a:t>
            </a:r>
            <a:r>
              <a:rPr lang="en-US" baseline="0" dirty="0" smtClean="0"/>
              <a:t> for each trap </a:t>
            </a:r>
            <a:r>
              <a:rPr lang="en-US" baseline="0" dirty="0" smtClean="0"/>
              <a:t>(Figure on Slide 1). They </a:t>
            </a:r>
            <a:r>
              <a:rPr lang="en-US" baseline="0" dirty="0" smtClean="0"/>
              <a:t>can then get an average diameter and an average radius, which is needed for the </a:t>
            </a:r>
            <a:r>
              <a:rPr lang="en-US" baseline="0" dirty="0" smtClean="0"/>
              <a:t>equation. The </a:t>
            </a:r>
            <a:r>
              <a:rPr lang="en-US" baseline="0" dirty="0" smtClean="0"/>
              <a:t>maximum height of the top of the reservoir above the spill depth is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H</a:t>
            </a:r>
            <a:r>
              <a:rPr lang="en-US" sz="1200" kern="1200" baseline="-250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top</a:t>
            </a:r>
            <a:r>
              <a:rPr lang="en-US" baseline="0" dirty="0" smtClean="0"/>
              <a:t>. The </a:t>
            </a:r>
            <a:r>
              <a:rPr lang="en-US" baseline="0" dirty="0" smtClean="0"/>
              <a:t>maximum height of the base of the reservoir above the spill depth is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H</a:t>
            </a:r>
            <a:r>
              <a:rPr lang="en-US" sz="1200" kern="1200" baseline="-250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base</a:t>
            </a:r>
            <a:r>
              <a:rPr lang="en-US" baseline="0" dirty="0" smtClean="0"/>
              <a:t>. </a:t>
            </a:r>
            <a:r>
              <a:rPr lang="en-US" dirty="0" smtClean="0"/>
              <a:t>With </a:t>
            </a:r>
            <a:r>
              <a:rPr lang="en-US" dirty="0" smtClean="0"/>
              <a:t>the last </a:t>
            </a:r>
            <a:r>
              <a:rPr lang="en-US" dirty="0" smtClean="0"/>
              <a:t>three (3) </a:t>
            </a:r>
            <a:r>
              <a:rPr lang="en-US" dirty="0" smtClean="0"/>
              <a:t>rows, the total trap volume can be calculated.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4410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Total </a:t>
            </a:r>
            <a:r>
              <a:rPr lang="en-US" dirty="0" smtClean="0"/>
              <a:t>Trap Volume is the result </a:t>
            </a:r>
            <a:r>
              <a:rPr lang="en-US" dirty="0" smtClean="0"/>
              <a:t>from</a:t>
            </a:r>
            <a:r>
              <a:rPr lang="en-US" baseline="0" dirty="0" smtClean="0"/>
              <a:t> the</a:t>
            </a:r>
            <a:r>
              <a:rPr lang="en-US" dirty="0" smtClean="0"/>
              <a:t> equation</a:t>
            </a:r>
            <a:r>
              <a:rPr lang="en-US" baseline="0" dirty="0" smtClean="0"/>
              <a:t> on Slide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multiply </a:t>
            </a:r>
            <a:r>
              <a:rPr lang="en-US" dirty="0" smtClean="0"/>
              <a:t>the</a:t>
            </a:r>
            <a:r>
              <a:rPr lang="en-US" baseline="0" dirty="0" smtClean="0"/>
              <a:t> total trap volume</a:t>
            </a:r>
            <a:r>
              <a:rPr lang="en-US" dirty="0" smtClean="0"/>
              <a:t> </a:t>
            </a:r>
            <a:r>
              <a:rPr lang="en-US" dirty="0" smtClean="0"/>
              <a:t>by the net-to-gross to get reservoir </a:t>
            </a:r>
            <a:r>
              <a:rPr lang="en-US" dirty="0" smtClean="0"/>
              <a:t>volume.</a:t>
            </a:r>
            <a:r>
              <a:rPr lang="en-US" baseline="0" dirty="0" smtClean="0"/>
              <a:t> </a:t>
            </a:r>
            <a:r>
              <a:rPr lang="en-US" dirty="0" smtClean="0"/>
              <a:t>We can multiply the</a:t>
            </a:r>
            <a:r>
              <a:rPr lang="en-US" baseline="0" dirty="0" smtClean="0"/>
              <a:t> reservoir volume</a:t>
            </a:r>
            <a:r>
              <a:rPr lang="en-US" dirty="0" smtClean="0"/>
              <a:t> by </a:t>
            </a:r>
            <a:r>
              <a:rPr lang="en-US" dirty="0" smtClean="0"/>
              <a:t>porosity to get pore </a:t>
            </a:r>
            <a:r>
              <a:rPr lang="en-US" dirty="0" smtClean="0"/>
              <a:t>volume.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multiply </a:t>
            </a:r>
            <a:r>
              <a:rPr lang="en-US" dirty="0" smtClean="0"/>
              <a:t>the</a:t>
            </a:r>
            <a:r>
              <a:rPr lang="en-US" baseline="0" dirty="0" smtClean="0"/>
              <a:t> pore volume</a:t>
            </a:r>
            <a:r>
              <a:rPr lang="en-US" dirty="0" smtClean="0"/>
              <a:t> </a:t>
            </a:r>
            <a:r>
              <a:rPr lang="en-US" dirty="0" smtClean="0"/>
              <a:t>by the HC saturation to get the HC </a:t>
            </a:r>
            <a:r>
              <a:rPr lang="en-US" dirty="0" smtClean="0"/>
              <a:t>volume.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can convert HC volume from units of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km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3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to HC volume in million barrels (MBO)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by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multiplying by 6333.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6710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</a:t>
            </a:r>
            <a:r>
              <a:rPr lang="en-US" dirty="0" smtClean="0"/>
              <a:t>get the volume of oil reaching Trap A</a:t>
            </a:r>
            <a:r>
              <a:rPr lang="en-US" baseline="0" dirty="0" smtClean="0"/>
              <a:t> (its charge), the students need the area of the </a:t>
            </a:r>
            <a:r>
              <a:rPr lang="en-US" baseline="0" dirty="0" smtClean="0"/>
              <a:t>kitchen. They </a:t>
            </a:r>
            <a:r>
              <a:rPr lang="en-US" baseline="0" dirty="0" smtClean="0"/>
              <a:t>can count the number of gray squares and multiply by 4 to get the area in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km</a:t>
            </a:r>
            <a:r>
              <a:rPr lang="en-US" sz="1200" kern="1200" baseline="300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2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  </a:t>
            </a: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5788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1 is a charge of 1200 </a:t>
            </a:r>
            <a:r>
              <a:rPr lang="en-US" dirty="0" smtClean="0"/>
              <a:t>MBO</a:t>
            </a:r>
            <a:r>
              <a:rPr lang="en-US" baseline="0" dirty="0" smtClean="0"/>
              <a:t>. This </a:t>
            </a:r>
            <a:r>
              <a:rPr lang="en-US" baseline="0" dirty="0" smtClean="0"/>
              <a:t>is larger than the HC capacity of Trap A, so the excess starts to fill Trap B.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1376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2 is a charge of 900 </a:t>
            </a:r>
            <a:r>
              <a:rPr lang="en-US" dirty="0" smtClean="0"/>
              <a:t>MBO</a:t>
            </a:r>
            <a:r>
              <a:rPr lang="en-US" baseline="0" dirty="0" smtClean="0"/>
              <a:t>. This </a:t>
            </a:r>
            <a:r>
              <a:rPr lang="en-US" baseline="0" dirty="0" smtClean="0"/>
              <a:t>is larger than the HC capacity of Trap A, so the excess starts to fill Trap B.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9938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3 is a charge of 1200 MB of oil plus 1200 MB equivalent of </a:t>
            </a:r>
            <a:r>
              <a:rPr lang="en-US" dirty="0" smtClean="0"/>
              <a:t>gas.</a:t>
            </a:r>
            <a:r>
              <a:rPr lang="en-US" baseline="0" dirty="0" smtClean="0"/>
              <a:t> Trap </a:t>
            </a:r>
            <a:r>
              <a:rPr lang="en-US" baseline="0" dirty="0" smtClean="0"/>
              <a:t>A is filled to capacity with gas (only)</a:t>
            </a:r>
            <a:r>
              <a:rPr lang="en-US" baseline="0" dirty="0" smtClean="0"/>
              <a:t>. Trap </a:t>
            </a:r>
            <a:r>
              <a:rPr lang="en-US" baseline="0" dirty="0" smtClean="0"/>
              <a:t>B has a gas cap and an oil </a:t>
            </a:r>
            <a:r>
              <a:rPr lang="en-US" baseline="0" dirty="0" smtClean="0"/>
              <a:t>leg. Trap </a:t>
            </a:r>
            <a:r>
              <a:rPr lang="en-US" baseline="0" dirty="0" smtClean="0"/>
              <a:t>C has only oil and brine.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3554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B6DA64C-10E0-4DDD-BCE4-382A2AC5F13B}" type="datetimeFigureOut">
              <a:rPr lang="en-US" smtClean="0"/>
              <a:pPr/>
              <a:t>9/10/15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6CBC657-4358-455F-AE35-9CED738DF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00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8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061664" y="1392489"/>
              <a:ext cx="504916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Part B:  </a:t>
              </a:r>
              <a:r>
                <a:rPr lang="en-US" sz="3200" b="1" kern="10" dirty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Hydrocarbon Charge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Using HC Charge and Trap Volumes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5052360"/>
            <a:ext cx="5961405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Estimate the HC fill in three traps </a:t>
            </a:r>
            <a:r>
              <a:rPr lang="en-US" sz="2000" dirty="0" smtClean="0">
                <a:latin typeface="Verdana" pitchFamily="34" charset="0"/>
              </a:rPr>
              <a:t>given in </a:t>
            </a:r>
            <a:r>
              <a:rPr lang="en-US" sz="2000" dirty="0" smtClean="0">
                <a:latin typeface="Verdana" pitchFamily="34" charset="0"/>
              </a:rPr>
              <a:t>three different models of HC charge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/>
          <a:stretch>
            <a:fillRect/>
          </a:stretch>
        </p:blipFill>
        <p:spPr>
          <a:xfrm>
            <a:off x="5058582" y="2300426"/>
            <a:ext cx="3098829" cy="3112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603" name="AutoShape 11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Frontier Exploration Map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771054" y="1349212"/>
            <a:ext cx="3193646" cy="347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This map shows three traps and their associated drainage polygons.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Oil is assumed to be generating in the shaded area.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You will estimate the volume of generated oil and the HC capacity of the three traps.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You’ll determine the HC fill in each trap for three different cases.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403225" algn="l"/>
              </a:tabLst>
            </a:pPr>
            <a:endParaRPr lang="en-US" sz="1600" dirty="0">
              <a:latin typeface="+mn-lt"/>
            </a:endParaRPr>
          </a:p>
        </p:txBody>
      </p:sp>
      <p:pic>
        <p:nvPicPr>
          <p:cNvPr id="129" name="Picture 128"/>
          <p:cNvPicPr/>
          <p:nvPr/>
        </p:nvPicPr>
        <p:blipFill>
          <a:blip r:embed="rId3"/>
          <a:stretch>
            <a:fillRect/>
          </a:stretch>
        </p:blipFill>
        <p:spPr>
          <a:xfrm>
            <a:off x="316363" y="903598"/>
            <a:ext cx="5318165" cy="5340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5371" y="1094379"/>
            <a:ext cx="7971626" cy="2016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400"/>
              </a:spcBef>
              <a:tabLst>
                <a:tab pos="344488" algn="l"/>
              </a:tabLst>
            </a:pPr>
            <a:r>
              <a:rPr lang="en-US" sz="1800" dirty="0">
                <a:latin typeface="+mn-lt"/>
              </a:rPr>
              <a:t>You are working a frontier exploration area as part of a small team.  A geochemist has modeled the amount of oil and gas generated in the “kitchen” that is </a:t>
            </a:r>
            <a:r>
              <a:rPr lang="en-US" sz="1800" dirty="0" smtClean="0">
                <a:latin typeface="+mn-lt"/>
              </a:rPr>
              <a:t>down-dip </a:t>
            </a:r>
            <a:r>
              <a:rPr lang="en-US" sz="1800" dirty="0">
                <a:latin typeface="+mn-lt"/>
              </a:rPr>
              <a:t>of three structural traps that you have mapped.  As is normally the case, there is not a single HC generation model.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tabLst>
                <a:tab pos="344488" algn="l"/>
              </a:tabLst>
            </a:pPr>
            <a:r>
              <a:rPr lang="en-US" sz="1800" dirty="0" smtClean="0">
                <a:latin typeface="+mn-lt"/>
              </a:rPr>
              <a:t>Your </a:t>
            </a:r>
            <a:r>
              <a:rPr lang="en-US" sz="1800" dirty="0">
                <a:latin typeface="+mn-lt"/>
              </a:rPr>
              <a:t>task is to estimate the volume of HC that each trap can hold. </a:t>
            </a:r>
            <a:r>
              <a:rPr lang="en-US" sz="1800" dirty="0" smtClean="0">
                <a:latin typeface="+mn-lt"/>
              </a:rPr>
              <a:t>Then </a:t>
            </a:r>
            <a:r>
              <a:rPr lang="en-US" sz="1800" dirty="0">
                <a:latin typeface="+mn-lt"/>
              </a:rPr>
              <a:t>you will estimate the HC charge. </a:t>
            </a:r>
            <a:r>
              <a:rPr lang="en-US" sz="1800" dirty="0" smtClean="0">
                <a:latin typeface="+mn-lt"/>
              </a:rPr>
              <a:t>Next </a:t>
            </a:r>
            <a:r>
              <a:rPr lang="en-US" sz="1800" dirty="0">
                <a:latin typeface="+mn-lt"/>
              </a:rPr>
              <a:t>you will determine the HC distribution for three different HC charge possibilities.  </a:t>
            </a:r>
          </a:p>
        </p:txBody>
      </p:sp>
      <p:pic>
        <p:nvPicPr>
          <p:cNvPr id="31" name="Picture 3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863" y="3379035"/>
            <a:ext cx="3862137" cy="266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52474" y="3652267"/>
            <a:ext cx="39478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Trap Volumes – </a:t>
            </a:r>
            <a:r>
              <a:rPr lang="en-US" u="sng" dirty="0" smtClean="0">
                <a:latin typeface="Calibri" panose="020F0502020204030204" pitchFamily="34" charset="0"/>
              </a:rPr>
              <a:t>Keep It Simple</a:t>
            </a:r>
          </a:p>
          <a:p>
            <a:endParaRPr lang="en-US" sz="800" dirty="0">
              <a:latin typeface="Calibri" panose="020F0502020204030204" pitchFamily="34" charset="0"/>
            </a:endParaRPr>
          </a:p>
          <a:p>
            <a:pPr algn="ctr"/>
            <a:r>
              <a:rPr lang="en-US" sz="1800" dirty="0">
                <a:latin typeface="Calibri" panose="020F0502020204030204" pitchFamily="34" charset="0"/>
              </a:rPr>
              <a:t>Total Volume =  1/3 </a:t>
            </a:r>
            <a:r>
              <a:rPr lang="el-GR" sz="1800" dirty="0">
                <a:latin typeface="Calibri" panose="020F0502020204030204" pitchFamily="34" charset="0"/>
              </a:rPr>
              <a:t>π </a:t>
            </a:r>
            <a:r>
              <a:rPr lang="en-US" sz="1800" dirty="0">
                <a:latin typeface="Calibri" panose="020F0502020204030204" pitchFamily="34" charset="0"/>
              </a:rPr>
              <a:t>R</a:t>
            </a:r>
            <a:r>
              <a:rPr lang="en-US" sz="1800" baseline="-25000" dirty="0">
                <a:latin typeface="Calibri" panose="020F0502020204030204" pitchFamily="34" charset="0"/>
              </a:rPr>
              <a:t>avg</a:t>
            </a:r>
            <a:r>
              <a:rPr lang="en-US" sz="1800" baseline="30000" dirty="0">
                <a:latin typeface="Calibri" panose="020F0502020204030204" pitchFamily="34" charset="0"/>
              </a:rPr>
              <a:t>2</a:t>
            </a:r>
            <a:r>
              <a:rPr lang="en-US" sz="1800" dirty="0">
                <a:latin typeface="Calibri" panose="020F0502020204030204" pitchFamily="34" charset="0"/>
              </a:rPr>
              <a:t> (</a:t>
            </a:r>
            <a:r>
              <a:rPr lang="en-US" sz="1800" dirty="0" err="1">
                <a:latin typeface="Calibri" panose="020F0502020204030204" pitchFamily="34" charset="0"/>
              </a:rPr>
              <a:t>H</a:t>
            </a:r>
            <a:r>
              <a:rPr lang="en-US" sz="1800" baseline="-25000" dirty="0" err="1">
                <a:latin typeface="Calibri" panose="020F0502020204030204" pitchFamily="34" charset="0"/>
              </a:rPr>
              <a:t>top</a:t>
            </a:r>
            <a:r>
              <a:rPr lang="en-US" sz="1800" dirty="0">
                <a:latin typeface="Calibri" panose="020F0502020204030204" pitchFamily="34" charset="0"/>
              </a:rPr>
              <a:t> – </a:t>
            </a:r>
            <a:r>
              <a:rPr lang="en-US" sz="1800" dirty="0" err="1">
                <a:latin typeface="Calibri" panose="020F0502020204030204" pitchFamily="34" charset="0"/>
              </a:rPr>
              <a:t>H</a:t>
            </a:r>
            <a:r>
              <a:rPr lang="en-US" sz="1800" baseline="-25000" dirty="0" err="1">
                <a:latin typeface="Calibri" panose="020F0502020204030204" pitchFamily="34" charset="0"/>
              </a:rPr>
              <a:t>base</a:t>
            </a:r>
            <a:r>
              <a:rPr lang="en-US" sz="1800" dirty="0">
                <a:latin typeface="Calibri" panose="020F0502020204030204" pitchFamily="34" charset="0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718052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 Parameters</a:t>
            </a:r>
            <a:endParaRPr lang="en-US" dirty="0"/>
          </a:p>
        </p:txBody>
      </p:sp>
      <p:pic>
        <p:nvPicPr>
          <p:cNvPr id="117" name="Picture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505" y="1452135"/>
            <a:ext cx="7387420" cy="5020576"/>
          </a:xfrm>
          <a:prstGeom prst="rect">
            <a:avLst/>
          </a:prstGeom>
        </p:spPr>
      </p:pic>
      <p:sp>
        <p:nvSpPr>
          <p:cNvPr id="125" name="TextBox 124"/>
          <p:cNvSpPr txBox="1"/>
          <p:nvPr/>
        </p:nvSpPr>
        <p:spPr>
          <a:xfrm>
            <a:off x="1863600" y="909806"/>
            <a:ext cx="5639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Table 1.  Key Information for the three traps</a:t>
            </a:r>
          </a:p>
        </p:txBody>
      </p:sp>
    </p:spTree>
    <p:extLst>
      <p:ext uri="{BB962C8B-B14F-4D97-AF65-F5344CB8AC3E}">
        <p14:creationId xmlns:p14="http://schemas.microsoft.com/office/powerpoint/2010/main" val="372870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 Volumes</a:t>
            </a:r>
            <a:endParaRPr lang="en-US" dirty="0"/>
          </a:p>
        </p:txBody>
      </p:sp>
      <p:sp>
        <p:nvSpPr>
          <p:cNvPr id="143" name="TextBox 142"/>
          <p:cNvSpPr txBox="1"/>
          <p:nvPr/>
        </p:nvSpPr>
        <p:spPr>
          <a:xfrm>
            <a:off x="1118009" y="1756610"/>
            <a:ext cx="6907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Table 2.  Steps to getting the HC capacity for each trap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1" y="2386513"/>
            <a:ext cx="7579177" cy="2811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321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Oil Yield within the Kitchen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15189" y="1343125"/>
            <a:ext cx="67136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+mn-lt"/>
              <a:ea typeface="Times New Roman" panose="02020603050405020304" pitchFamily="18" charset="0"/>
            </a:endParaRP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 geochemist on your team has developed a most-likely generation model, what you might call her best educated guess. </a:t>
            </a:r>
            <a:r>
              <a:rPr lang="en-US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She 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assumed a hydrogen index (HI) value of 500, a total organic carbon (TOC) of 5% and a source thickness of 20 meters. </a:t>
            </a:r>
            <a:r>
              <a:rPr lang="en-US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these source parameters, she expects an oil yield of 12.5 MBO per square kilometer</a:t>
            </a:r>
            <a:r>
              <a:rPr lang="en-US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So you need the area of the kitchen in km</a:t>
            </a:r>
            <a:r>
              <a:rPr lang="en-US" sz="2000" baseline="30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217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</a:t>
            </a:r>
            <a:r>
              <a:rPr lang="en-US" dirty="0" smtClean="0"/>
              <a:t>1: </a:t>
            </a:r>
            <a:r>
              <a:rPr lang="en-US" dirty="0"/>
              <a:t>Most </a:t>
            </a:r>
            <a:r>
              <a:rPr lang="en-US" dirty="0" smtClean="0"/>
              <a:t>Likely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143000" y="1286613"/>
            <a:ext cx="68579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your estimated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oil volume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 amount of HC reaching Trap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 to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determine the oil distribution in all three traps.  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Hint:  If there is excess oil reaching Trap A, the excess volume will spill first to Trap B and then to Trap C.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347" y="3388394"/>
            <a:ext cx="6211304" cy="292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30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719" y="3210865"/>
            <a:ext cx="6272561" cy="292818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</a:t>
            </a:r>
            <a:r>
              <a:rPr lang="en-US" dirty="0" smtClean="0"/>
              <a:t>2: </a:t>
            </a:r>
            <a:r>
              <a:rPr lang="en-US" dirty="0"/>
              <a:t>Minimum Oil Case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3000" y="1286613"/>
            <a:ext cx="6857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Use 75% of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your estimated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oil volume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 amount of HC reaching Trap </a:t>
            </a:r>
            <a:r>
              <a:rPr lang="en-US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 to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determine the oil distribution in all three traps.  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97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347" y="3388394"/>
            <a:ext cx="6211304" cy="289761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</a:t>
            </a:r>
            <a:r>
              <a:rPr lang="en-US" dirty="0" smtClean="0"/>
              <a:t>3, </a:t>
            </a:r>
            <a:r>
              <a:rPr lang="en-US" dirty="0"/>
              <a:t>Oil and Gas Case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3000" y="1286613"/>
            <a:ext cx="68579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Assuming that 1200 MBO of oil plus the equivalent of 1200 million barrels of gas reached Trap A, determine the oil and gas distribution in all three traps.  </a:t>
            </a: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endParaRPr lang="en-US" sz="20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8925" marR="0" indent="-288925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Hint:  Gas will push oil out of the lower traps causing first oil and then gas to spill </a:t>
            </a:r>
            <a:r>
              <a:rPr lang="en-US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updip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741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33017</TotalTime>
  <Words>796</Words>
  <Application>Microsoft Macintosh PowerPoint</Application>
  <PresentationFormat>On-screen Show (4:3)</PresentationFormat>
  <Paragraphs>59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PowerPoint Presentation</vt:lpstr>
      <vt:lpstr>Frontier Exploration Map</vt:lpstr>
      <vt:lpstr>Introduction</vt:lpstr>
      <vt:lpstr>Trap Parameters</vt:lpstr>
      <vt:lpstr>Trap Volumes</vt:lpstr>
      <vt:lpstr>Oil Yield within the Kitchen</vt:lpstr>
      <vt:lpstr>Case 1: Most Likely</vt:lpstr>
      <vt:lpstr>Case 2: Minimum Oil Case</vt:lpstr>
      <vt:lpstr>Case 3, Oil and Gas Case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251</cp:revision>
  <cp:lastPrinted>2015-01-27T13:39:19Z</cp:lastPrinted>
  <dcterms:created xsi:type="dcterms:W3CDTF">2001-11-20T13:29:42Z</dcterms:created>
  <dcterms:modified xsi:type="dcterms:W3CDTF">2015-09-16T23:57:51Z</dcterms:modified>
</cp:coreProperties>
</file>