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51" r:id="rId2"/>
    <p:sldId id="364" r:id="rId3"/>
    <p:sldId id="365" r:id="rId4"/>
    <p:sldId id="377" r:id="rId5"/>
    <p:sldId id="387" r:id="rId6"/>
    <p:sldId id="388" r:id="rId7"/>
    <p:sldId id="392" r:id="rId8"/>
    <p:sldId id="393" r:id="rId9"/>
    <p:sldId id="362" r:id="rId10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B050"/>
    <a:srgbClr val="FF4747"/>
    <a:srgbClr val="00FF00"/>
    <a:srgbClr val="FF00FF"/>
    <a:srgbClr val="FFFFCC"/>
    <a:srgbClr val="FCE0AE"/>
    <a:srgbClr val="000000"/>
    <a:srgbClr val="CCEC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806" autoAdjust="0"/>
  </p:normalViewPr>
  <p:slideViewPr>
    <p:cSldViewPr snapToGrid="0">
      <p:cViewPr varScale="1">
        <p:scale>
          <a:sx n="56" d="100"/>
          <a:sy n="56" d="100"/>
        </p:scale>
        <p:origin x="-1248" y="-104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10b.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D074F8-4D5D-47FF-B87E-B2C3A23A4D29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is what you started with, a map showing a kitchen and three traps/drainage</a:t>
            </a:r>
            <a:r>
              <a:rPr lang="en-US" altLang="en-US" baseline="0" dirty="0" smtClean="0"/>
              <a:t> divides</a:t>
            </a:r>
            <a:r>
              <a:rPr lang="en-US" alt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225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72D7E3-4741-4D30-A042-08E02A619AD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Fill </a:t>
            </a:r>
            <a:r>
              <a:rPr lang="en-US" altLang="en-US" dirty="0" smtClean="0"/>
              <a:t>in Table</a:t>
            </a:r>
            <a:r>
              <a:rPr lang="en-US" altLang="en-US" baseline="0" dirty="0" smtClean="0"/>
              <a:t> 1 with diameters and radii.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483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Fill </a:t>
            </a:r>
            <a:r>
              <a:rPr lang="en-US" altLang="en-US" dirty="0" smtClean="0"/>
              <a:t>in Table 2 with trap volumes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73278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Getting </a:t>
            </a:r>
            <a:r>
              <a:rPr lang="en-US" dirty="0" smtClean="0"/>
              <a:t>the oil yield for the most likely geochemical model.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73100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Case </a:t>
            </a:r>
            <a:r>
              <a:rPr lang="en-US" dirty="0" smtClean="0"/>
              <a:t>1 where 1200 MBO and no gas is distributed.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4464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Case </a:t>
            </a:r>
            <a:r>
              <a:rPr lang="en-US" dirty="0" smtClean="0"/>
              <a:t>2 where 900 MBO and no gas is distributed.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5634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Case </a:t>
            </a:r>
            <a:r>
              <a:rPr lang="en-US" dirty="0" smtClean="0"/>
              <a:t>3 where 1200 MB equivalent of gas is used to fill the traps deepest to shallowest first; then 1200</a:t>
            </a:r>
            <a:r>
              <a:rPr lang="en-US" baseline="0" dirty="0" smtClean="0"/>
              <a:t> MB</a:t>
            </a:r>
            <a:r>
              <a:rPr lang="en-US" dirty="0" smtClean="0"/>
              <a:t>O of oil fills the rest of</a:t>
            </a:r>
            <a:r>
              <a:rPr lang="en-US" baseline="0" dirty="0" smtClean="0"/>
              <a:t> the traps.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TO CONSIDER: </a:t>
            </a:r>
            <a:r>
              <a:rPr lang="en-US" baseline="0" dirty="0" smtClean="0"/>
              <a:t>how </a:t>
            </a:r>
            <a:r>
              <a:rPr lang="en-US" baseline="0" dirty="0" smtClean="0"/>
              <a:t>the “best” trap changes for each case.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6388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10b:  HC Charge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1426" y="1899584"/>
            <a:ext cx="40456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Using HC Charge and Trap Volumes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51426" y="4589064"/>
            <a:ext cx="5961405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Estimate the HC fill in three traps given three different models of HC charge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15" name="Picture 14"/>
          <p:cNvPicPr/>
          <p:nvPr/>
        </p:nvPicPr>
        <p:blipFill>
          <a:blip r:embed="rId3"/>
          <a:stretch>
            <a:fillRect/>
          </a:stretch>
        </p:blipFill>
        <p:spPr>
          <a:xfrm>
            <a:off x="4948154" y="1261016"/>
            <a:ext cx="3660362" cy="3675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Frontier Exploration Map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5850346" y="1349212"/>
            <a:ext cx="3114353" cy="3473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This map shows three traps and their associated drainage polygons.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Oil is assumed to be generating in the shaded area.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You will estimate the volume of generated oil and the HC capacity of the three traps.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You’ll determine the HC fill in each trap for three different cases.</a:t>
            </a:r>
          </a:p>
          <a:p>
            <a:pPr marL="228600" indent="-228600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403225" algn="l"/>
              </a:tabLst>
            </a:pPr>
            <a:endParaRPr lang="en-US" sz="1600" dirty="0">
              <a:latin typeface="+mn-lt"/>
            </a:endParaRPr>
          </a:p>
        </p:txBody>
      </p:sp>
      <p:pic>
        <p:nvPicPr>
          <p:cNvPr id="139" name="Picture 138"/>
          <p:cNvPicPr/>
          <p:nvPr/>
        </p:nvPicPr>
        <p:blipFill>
          <a:blip r:embed="rId3"/>
          <a:stretch>
            <a:fillRect/>
          </a:stretch>
        </p:blipFill>
        <p:spPr>
          <a:xfrm>
            <a:off x="316363" y="903598"/>
            <a:ext cx="5318165" cy="5340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Trap Parameters</a:t>
            </a:r>
            <a:endParaRPr lang="en-US" dirty="0"/>
          </a:p>
        </p:txBody>
      </p:sp>
      <p:pic>
        <p:nvPicPr>
          <p:cNvPr id="122" name="Picture 1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044" y="2254371"/>
            <a:ext cx="5201909" cy="3535278"/>
          </a:xfrm>
          <a:prstGeom prst="rect">
            <a:avLst/>
          </a:prstGeom>
        </p:spPr>
      </p:pic>
      <p:sp>
        <p:nvSpPr>
          <p:cNvPr id="123" name="TextBox 122"/>
          <p:cNvSpPr txBox="1"/>
          <p:nvPr/>
        </p:nvSpPr>
        <p:spPr>
          <a:xfrm>
            <a:off x="1752189" y="1756610"/>
            <a:ext cx="5639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Table 1.  Key Information for the three traps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108095" y="4019148"/>
            <a:ext cx="784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 Black" panose="020B0A04020102020204" pitchFamily="34" charset="0"/>
              </a:rPr>
              <a:t>4.25</a:t>
            </a:r>
            <a:endParaRPr lang="en-US" sz="2000" dirty="0">
              <a:latin typeface="Arial Black" panose="020B0A04020102020204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3193856" y="355948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 Black" panose="020B0A04020102020204" pitchFamily="34" charset="0"/>
              </a:rPr>
              <a:t>8.5</a:t>
            </a:r>
            <a:endParaRPr lang="en-US" sz="2000" dirty="0">
              <a:latin typeface="Arial Black" panose="020B0A040201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389376" y="2621280"/>
            <a:ext cx="356188" cy="870324"/>
            <a:chOff x="3389376" y="2621280"/>
            <a:chExt cx="356188" cy="870324"/>
          </a:xfrm>
        </p:grpSpPr>
        <p:sp>
          <p:nvSpPr>
            <p:cNvPr id="2" name="TextBox 1"/>
            <p:cNvSpPr txBox="1"/>
            <p:nvPr/>
          </p:nvSpPr>
          <p:spPr>
            <a:xfrm>
              <a:off x="3389376" y="2621280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8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3389376" y="3091494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9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4599547" y="4043532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 Black" panose="020B0A04020102020204" pitchFamily="34" charset="0"/>
              </a:rPr>
              <a:t>3.5</a:t>
            </a:r>
            <a:endParaRPr lang="en-US" sz="2000" dirty="0">
              <a:latin typeface="Arial Black" panose="020B0A04020102020204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734076" y="3583866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 Black" panose="020B0A04020102020204" pitchFamily="34" charset="0"/>
              </a:rPr>
              <a:t>7</a:t>
            </a:r>
            <a:endParaRPr lang="en-US" sz="2000" dirty="0">
              <a:latin typeface="Arial Black" panose="020B0A040201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734524" y="2645664"/>
            <a:ext cx="356188" cy="870324"/>
            <a:chOff x="4734524" y="2645664"/>
            <a:chExt cx="356188" cy="870324"/>
          </a:xfrm>
        </p:grpSpPr>
        <p:sp>
          <p:nvSpPr>
            <p:cNvPr id="132" name="TextBox 131"/>
            <p:cNvSpPr txBox="1"/>
            <p:nvPr/>
          </p:nvSpPr>
          <p:spPr>
            <a:xfrm>
              <a:off x="4734524" y="2645664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8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4734524" y="3115878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6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137" name="TextBox 136"/>
          <p:cNvSpPr txBox="1"/>
          <p:nvPr/>
        </p:nvSpPr>
        <p:spPr>
          <a:xfrm>
            <a:off x="5930070" y="4025244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 Black" panose="020B0A04020102020204" pitchFamily="34" charset="0"/>
              </a:rPr>
              <a:t>3.5</a:t>
            </a:r>
            <a:endParaRPr lang="en-US" sz="2000" dirty="0">
              <a:latin typeface="Arial Black" panose="020B0A04020102020204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6076791" y="3565578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Arial Black" panose="020B0A04020102020204" pitchFamily="34" charset="0"/>
              </a:rPr>
              <a:t>7</a:t>
            </a:r>
            <a:endParaRPr lang="en-US" sz="2000" dirty="0">
              <a:latin typeface="Arial Black" panose="020B0A040201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077239" y="2627376"/>
            <a:ext cx="356188" cy="870324"/>
            <a:chOff x="6077239" y="2627376"/>
            <a:chExt cx="356188" cy="870324"/>
          </a:xfrm>
        </p:grpSpPr>
        <p:sp>
          <p:nvSpPr>
            <p:cNvPr id="136" name="TextBox 135"/>
            <p:cNvSpPr txBox="1"/>
            <p:nvPr/>
          </p:nvSpPr>
          <p:spPr>
            <a:xfrm>
              <a:off x="6077239" y="2627376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latin typeface="Arial Black" panose="020B0A04020102020204" pitchFamily="34" charset="0"/>
                </a:rPr>
                <a:t>6</a:t>
              </a:r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6077239" y="3097590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8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/>
      <p:bldP spid="126" grpId="0"/>
      <p:bldP spid="133" grpId="0"/>
      <p:bldP spid="134" grpId="0"/>
      <p:bldP spid="137" grpId="0"/>
      <p:bldP spid="1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Trap Volumes</a:t>
            </a:r>
            <a:endParaRPr lang="en-US" dirty="0"/>
          </a:p>
        </p:txBody>
      </p:sp>
      <p:sp>
        <p:nvSpPr>
          <p:cNvPr id="174" name="TextBox 173"/>
          <p:cNvSpPr txBox="1"/>
          <p:nvPr/>
        </p:nvSpPr>
        <p:spPr>
          <a:xfrm>
            <a:off x="1118009" y="1732226"/>
            <a:ext cx="6907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Table 2.  Steps to getting the HC capacity for each trap</a:t>
            </a:r>
          </a:p>
        </p:txBody>
      </p:sp>
      <p:pic>
        <p:nvPicPr>
          <p:cNvPr id="175" name="Picture 1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1" y="2362129"/>
            <a:ext cx="7579177" cy="2811129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887510" y="4688784"/>
            <a:ext cx="3922315" cy="400110"/>
            <a:chOff x="3887510" y="4688784"/>
            <a:chExt cx="3922315" cy="400110"/>
          </a:xfrm>
        </p:grpSpPr>
        <p:sp>
          <p:nvSpPr>
            <p:cNvPr id="176" name="TextBox 175"/>
            <p:cNvSpPr txBox="1"/>
            <p:nvPr/>
          </p:nvSpPr>
          <p:spPr>
            <a:xfrm>
              <a:off x="3887510" y="4688784"/>
              <a:ext cx="8707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1078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81" name="TextBox 180"/>
            <p:cNvSpPr txBox="1"/>
            <p:nvPr/>
          </p:nvSpPr>
          <p:spPr>
            <a:xfrm>
              <a:off x="5423509" y="4688784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731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7110595" y="4688784"/>
              <a:ext cx="6992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731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887510" y="4225115"/>
            <a:ext cx="3964795" cy="400110"/>
            <a:chOff x="3887510" y="4225115"/>
            <a:chExt cx="3964795" cy="400110"/>
          </a:xfrm>
        </p:grpSpPr>
        <p:sp>
          <p:nvSpPr>
            <p:cNvPr id="177" name="TextBox 176"/>
            <p:cNvSpPr txBox="1"/>
            <p:nvPr/>
          </p:nvSpPr>
          <p:spPr>
            <a:xfrm>
              <a:off x="3887510" y="4225115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0.17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5381030" y="4225115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0.12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7068116" y="4225115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0.12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87510" y="3761447"/>
            <a:ext cx="3964795" cy="400110"/>
            <a:chOff x="3887510" y="3761447"/>
            <a:chExt cx="3964795" cy="400110"/>
          </a:xfrm>
        </p:grpSpPr>
        <p:sp>
          <p:nvSpPr>
            <p:cNvPr id="178" name="TextBox 177"/>
            <p:cNvSpPr txBox="1"/>
            <p:nvPr/>
          </p:nvSpPr>
          <p:spPr>
            <a:xfrm>
              <a:off x="3887510" y="3761447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0.19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5381030" y="3761447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0.13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7068116" y="3761447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0.13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887510" y="3297779"/>
            <a:ext cx="3964795" cy="400110"/>
            <a:chOff x="3887510" y="3297779"/>
            <a:chExt cx="3964795" cy="400110"/>
          </a:xfrm>
        </p:grpSpPr>
        <p:sp>
          <p:nvSpPr>
            <p:cNvPr id="179" name="TextBox 178"/>
            <p:cNvSpPr txBox="1"/>
            <p:nvPr/>
          </p:nvSpPr>
          <p:spPr>
            <a:xfrm>
              <a:off x="3887510" y="3297779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0.95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5381030" y="3297779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0.64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7068116" y="3297779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0.64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887510" y="2834111"/>
            <a:ext cx="3964795" cy="400110"/>
            <a:chOff x="3887510" y="2834111"/>
            <a:chExt cx="3964795" cy="400110"/>
          </a:xfrm>
        </p:grpSpPr>
        <p:sp>
          <p:nvSpPr>
            <p:cNvPr id="180" name="TextBox 179"/>
            <p:cNvSpPr txBox="1"/>
            <p:nvPr/>
          </p:nvSpPr>
          <p:spPr>
            <a:xfrm>
              <a:off x="3887510" y="2834111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1.89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5381030" y="2834111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1.28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  <p:sp>
          <p:nvSpPr>
            <p:cNvPr id="195" name="TextBox 194"/>
            <p:cNvSpPr txBox="1"/>
            <p:nvPr/>
          </p:nvSpPr>
          <p:spPr>
            <a:xfrm>
              <a:off x="7068116" y="2834111"/>
              <a:ext cx="7841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Black" panose="020B0A04020102020204" pitchFamily="34" charset="0"/>
                </a:rPr>
                <a:t>1.28</a:t>
              </a:r>
              <a:endParaRPr lang="en-US" sz="2000" dirty="0">
                <a:latin typeface="Arial Black" panose="020B0A040201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Oil Yield within the </a:t>
            </a:r>
            <a:r>
              <a:rPr lang="en-US" dirty="0" smtClean="0"/>
              <a:t>Kitchen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34912" y="1625711"/>
            <a:ext cx="699903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Number </a:t>
            </a:r>
            <a:r>
              <a:rPr lang="en-US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 shaded squares in the </a:t>
            </a: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kitchen  ______</a:t>
            </a:r>
          </a:p>
          <a:p>
            <a:pPr>
              <a:lnSpc>
                <a:spcPct val="250000"/>
              </a:lnSpc>
            </a:pP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Area  ______ km</a:t>
            </a:r>
            <a:r>
              <a:rPr lang="en-US" baseline="30000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>
              <a:lnSpc>
                <a:spcPct val="250000"/>
              </a:lnSpc>
            </a:pPr>
            <a:r>
              <a:rPr lang="en-US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Oil Volume  _______  MBO</a:t>
            </a:r>
            <a:endParaRPr lang="en-US" dirty="0"/>
          </a:p>
        </p:txBody>
      </p:sp>
      <p:sp>
        <p:nvSpPr>
          <p:cNvPr id="181" name="TextBox 180"/>
          <p:cNvSpPr txBox="1"/>
          <p:nvPr/>
        </p:nvSpPr>
        <p:spPr>
          <a:xfrm>
            <a:off x="6925056" y="1987296"/>
            <a:ext cx="595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Black" panose="020B0A04020102020204" pitchFamily="34" charset="0"/>
              </a:rPr>
              <a:t>48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2017776" y="2932176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Black" panose="020B0A04020102020204" pitchFamily="34" charset="0"/>
              </a:rPr>
              <a:t>192</a:t>
            </a:r>
            <a:endParaRPr lang="en-US" dirty="0">
              <a:latin typeface="Arial Black" panose="020B0A04020102020204" pitchFamily="34" charset="0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2785872" y="3847703"/>
            <a:ext cx="1005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 Black" panose="020B0A04020102020204" pitchFamily="34" charset="0"/>
              </a:rPr>
              <a:t>1200</a:t>
            </a:r>
            <a:endParaRPr lang="en-US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733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  <p:bldP spid="182" grpId="0"/>
      <p:bldP spid="18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1 – Most Likely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508760" y="1534698"/>
            <a:ext cx="6126480" cy="707886"/>
            <a:chOff x="1566672" y="1754154"/>
            <a:chExt cx="6126480" cy="707886"/>
          </a:xfrm>
        </p:grpSpPr>
        <p:sp>
          <p:nvSpPr>
            <p:cNvPr id="7" name="Rectangle 6"/>
            <p:cNvSpPr/>
            <p:nvPr/>
          </p:nvSpPr>
          <p:spPr>
            <a:xfrm>
              <a:off x="1566672" y="1754154"/>
              <a:ext cx="612648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31775" indent="-231775"/>
              <a:r>
                <a:rPr lang="en-US" sz="2000" dirty="0">
                  <a:latin typeface="Helvetica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Case 1 is our best educated guess.  Use </a:t>
              </a:r>
              <a:r>
                <a:rPr lang="en-US" sz="2000" dirty="0" smtClean="0">
                  <a:latin typeface="Helvetica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the oil </a:t>
              </a:r>
              <a:r>
                <a:rPr lang="en-US" sz="2000" dirty="0">
                  <a:latin typeface="Helvetica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volume you estimated </a:t>
              </a:r>
              <a:r>
                <a:rPr lang="en-US" sz="2000" dirty="0" smtClean="0">
                  <a:latin typeface="Helvetica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(          </a:t>
              </a:r>
              <a:r>
                <a:rPr lang="en-US" sz="2000" dirty="0" smtClean="0">
                  <a:latin typeface="Helvetica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MBO).</a:t>
              </a:r>
              <a:endParaRPr lang="en-US" sz="2000" dirty="0"/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4461368" y="2083715"/>
              <a:ext cx="8002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Arial Black" panose="020B0A04020102020204" pitchFamily="34" charset="0"/>
                </a:rPr>
                <a:t>1200</a:t>
              </a:r>
              <a:endParaRPr lang="en-US" sz="18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180" name="Picture 1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669" y="2352687"/>
            <a:ext cx="7062661" cy="374443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152709" y="3349909"/>
            <a:ext cx="5513353" cy="1514823"/>
            <a:chOff x="2152709" y="3349909"/>
            <a:chExt cx="5513353" cy="1514823"/>
          </a:xfrm>
        </p:grpSpPr>
        <p:sp>
          <p:nvSpPr>
            <p:cNvPr id="181" name="TextBox 180"/>
            <p:cNvSpPr txBox="1"/>
            <p:nvPr/>
          </p:nvSpPr>
          <p:spPr>
            <a:xfrm>
              <a:off x="2152709" y="4346825"/>
              <a:ext cx="595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1078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4816661" y="380754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122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4715135" y="4018536"/>
              <a:ext cx="94448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17% filled</a:t>
              </a:r>
              <a:endParaRPr lang="en-US" sz="11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2152709" y="4603122"/>
              <a:ext cx="103906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100% filled</a:t>
              </a:r>
              <a:endParaRPr lang="en-US" sz="11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938069" y="3349909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0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816149" y="3626908"/>
              <a:ext cx="84991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0% filled</a:t>
              </a:r>
              <a:endParaRPr lang="en-US" sz="11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9" name="Freeform 8"/>
          <p:cNvSpPr/>
          <p:nvPr/>
        </p:nvSpPr>
        <p:spPr bwMode="auto">
          <a:xfrm>
            <a:off x="1593751" y="4835857"/>
            <a:ext cx="1678674" cy="577755"/>
          </a:xfrm>
          <a:custGeom>
            <a:avLst/>
            <a:gdLst>
              <a:gd name="connsiteX0" fmla="*/ 1678674 w 1678674"/>
              <a:gd name="connsiteY0" fmla="*/ 564107 h 577755"/>
              <a:gd name="connsiteX1" fmla="*/ 1141863 w 1678674"/>
              <a:gd name="connsiteY1" fmla="*/ 564107 h 577755"/>
              <a:gd name="connsiteX2" fmla="*/ 946245 w 1678674"/>
              <a:gd name="connsiteY2" fmla="*/ 413982 h 577755"/>
              <a:gd name="connsiteX3" fmla="*/ 750627 w 1678674"/>
              <a:gd name="connsiteY3" fmla="*/ 300250 h 577755"/>
              <a:gd name="connsiteX4" fmla="*/ 636895 w 1678674"/>
              <a:gd name="connsiteY4" fmla="*/ 272955 h 577755"/>
              <a:gd name="connsiteX5" fmla="*/ 545910 w 1678674"/>
              <a:gd name="connsiteY5" fmla="*/ 277504 h 577755"/>
              <a:gd name="connsiteX6" fmla="*/ 432179 w 1678674"/>
              <a:gd name="connsiteY6" fmla="*/ 382137 h 577755"/>
              <a:gd name="connsiteX7" fmla="*/ 268406 w 1678674"/>
              <a:gd name="connsiteY7" fmla="*/ 577755 h 577755"/>
              <a:gd name="connsiteX8" fmla="*/ 0 w 1678674"/>
              <a:gd name="connsiteY8" fmla="*/ 577755 h 577755"/>
              <a:gd name="connsiteX9" fmla="*/ 77337 w 1678674"/>
              <a:gd name="connsiteY9" fmla="*/ 373039 h 577755"/>
              <a:gd name="connsiteX10" fmla="*/ 186519 w 1678674"/>
              <a:gd name="connsiteY10" fmla="*/ 227462 h 577755"/>
              <a:gd name="connsiteX11" fmla="*/ 341194 w 1678674"/>
              <a:gd name="connsiteY11" fmla="*/ 68239 h 577755"/>
              <a:gd name="connsiteX12" fmla="*/ 473122 w 1678674"/>
              <a:gd name="connsiteY12" fmla="*/ 0 h 577755"/>
              <a:gd name="connsiteX13" fmla="*/ 618698 w 1678674"/>
              <a:gd name="connsiteY13" fmla="*/ 9098 h 577755"/>
              <a:gd name="connsiteX14" fmla="*/ 796119 w 1678674"/>
              <a:gd name="connsiteY14" fmla="*/ 59140 h 577755"/>
              <a:gd name="connsiteX15" fmla="*/ 1055427 w 1678674"/>
              <a:gd name="connsiteY15" fmla="*/ 163773 h 577755"/>
              <a:gd name="connsiteX16" fmla="*/ 1173707 w 1678674"/>
              <a:gd name="connsiteY16" fmla="*/ 213815 h 577755"/>
              <a:gd name="connsiteX17" fmla="*/ 1310185 w 1678674"/>
              <a:gd name="connsiteY17" fmla="*/ 313898 h 577755"/>
              <a:gd name="connsiteX18" fmla="*/ 1492155 w 1678674"/>
              <a:gd name="connsiteY18" fmla="*/ 468573 h 577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78674" h="577755">
                <a:moveTo>
                  <a:pt x="1678674" y="564107"/>
                </a:moveTo>
                <a:lnTo>
                  <a:pt x="1141863" y="564107"/>
                </a:lnTo>
                <a:lnTo>
                  <a:pt x="946245" y="413982"/>
                </a:lnTo>
                <a:lnTo>
                  <a:pt x="750627" y="300250"/>
                </a:lnTo>
                <a:lnTo>
                  <a:pt x="636895" y="272955"/>
                </a:lnTo>
                <a:lnTo>
                  <a:pt x="545910" y="277504"/>
                </a:lnTo>
                <a:lnTo>
                  <a:pt x="432179" y="382137"/>
                </a:lnTo>
                <a:lnTo>
                  <a:pt x="268406" y="577755"/>
                </a:lnTo>
                <a:lnTo>
                  <a:pt x="0" y="577755"/>
                </a:lnTo>
                <a:lnTo>
                  <a:pt x="77337" y="373039"/>
                </a:lnTo>
                <a:lnTo>
                  <a:pt x="186519" y="227462"/>
                </a:lnTo>
                <a:lnTo>
                  <a:pt x="341194" y="68239"/>
                </a:lnTo>
                <a:lnTo>
                  <a:pt x="473122" y="0"/>
                </a:lnTo>
                <a:lnTo>
                  <a:pt x="618698" y="9098"/>
                </a:lnTo>
                <a:lnTo>
                  <a:pt x="796119" y="59140"/>
                </a:lnTo>
                <a:lnTo>
                  <a:pt x="1055427" y="163773"/>
                </a:lnTo>
                <a:lnTo>
                  <a:pt x="1173707" y="213815"/>
                </a:lnTo>
                <a:lnTo>
                  <a:pt x="1310185" y="313898"/>
                </a:lnTo>
                <a:lnTo>
                  <a:pt x="1492155" y="468573"/>
                </a:lnTo>
              </a:path>
            </a:pathLst>
          </a:custGeom>
          <a:solidFill>
            <a:srgbClr val="00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4631140" y="4358185"/>
            <a:ext cx="550460" cy="118281"/>
          </a:xfrm>
          <a:custGeom>
            <a:avLst/>
            <a:gdLst>
              <a:gd name="connsiteX0" fmla="*/ 550460 w 550460"/>
              <a:gd name="connsiteY0" fmla="*/ 118281 h 118281"/>
              <a:gd name="connsiteX1" fmla="*/ 0 w 550460"/>
              <a:gd name="connsiteY1" fmla="*/ 118281 h 118281"/>
              <a:gd name="connsiteX2" fmla="*/ 136478 w 550460"/>
              <a:gd name="connsiteY2" fmla="*/ 54591 h 118281"/>
              <a:gd name="connsiteX3" fmla="*/ 222914 w 550460"/>
              <a:gd name="connsiteY3" fmla="*/ 18197 h 118281"/>
              <a:gd name="connsiteX4" fmla="*/ 300251 w 550460"/>
              <a:gd name="connsiteY4" fmla="*/ 0 h 118281"/>
              <a:gd name="connsiteX5" fmla="*/ 359391 w 550460"/>
              <a:gd name="connsiteY5" fmla="*/ 0 h 118281"/>
              <a:gd name="connsiteX6" fmla="*/ 423081 w 550460"/>
              <a:gd name="connsiteY6" fmla="*/ 27296 h 118281"/>
              <a:gd name="connsiteX7" fmla="*/ 504967 w 550460"/>
              <a:gd name="connsiteY7" fmla="*/ 63690 h 118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0460" h="118281">
                <a:moveTo>
                  <a:pt x="550460" y="118281"/>
                </a:moveTo>
                <a:lnTo>
                  <a:pt x="0" y="118281"/>
                </a:lnTo>
                <a:lnTo>
                  <a:pt x="136478" y="54591"/>
                </a:lnTo>
                <a:lnTo>
                  <a:pt x="222914" y="18197"/>
                </a:lnTo>
                <a:lnTo>
                  <a:pt x="300251" y="0"/>
                </a:lnTo>
                <a:lnTo>
                  <a:pt x="359391" y="0"/>
                </a:lnTo>
                <a:lnTo>
                  <a:pt x="423081" y="27296"/>
                </a:lnTo>
                <a:lnTo>
                  <a:pt x="504967" y="63690"/>
                </a:lnTo>
              </a:path>
            </a:pathLst>
          </a:custGeom>
          <a:solidFill>
            <a:srgbClr val="00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790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561" y="2400040"/>
            <a:ext cx="7055375" cy="36727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2 - Minimum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086490" y="1271591"/>
            <a:ext cx="7813669" cy="707886"/>
            <a:chOff x="1144403" y="1491047"/>
            <a:chExt cx="6989064" cy="707886"/>
          </a:xfrm>
        </p:grpSpPr>
        <p:sp>
          <p:nvSpPr>
            <p:cNvPr id="7" name="Rectangle 6"/>
            <p:cNvSpPr/>
            <p:nvPr/>
          </p:nvSpPr>
          <p:spPr>
            <a:xfrm>
              <a:off x="1144403" y="1491047"/>
              <a:ext cx="698906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31775" indent="-231775"/>
              <a:r>
                <a:rPr lang="en-US" sz="2000" dirty="0" smtClean="0">
                  <a:latin typeface="Helvetica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For Case 2, our low </a:t>
              </a:r>
              <a:r>
                <a:rPr lang="en-US" sz="2000" dirty="0">
                  <a:latin typeface="Helvetica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side case, the geochemist suggests that only 75% of the most </a:t>
              </a:r>
              <a:r>
                <a:rPr lang="en-US" sz="2000" dirty="0" smtClean="0">
                  <a:latin typeface="Helvetica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likely </a:t>
              </a:r>
              <a:r>
                <a:rPr lang="en-US" sz="2000" dirty="0">
                  <a:latin typeface="Helvetica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oil charge reached Trap A. (        </a:t>
              </a:r>
              <a:r>
                <a:rPr lang="en-US" sz="2000" dirty="0" smtClean="0">
                  <a:latin typeface="Helvetica" panose="020B060402020202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MBO).</a:t>
              </a:r>
              <a:endParaRPr lang="en-US" sz="2000" dirty="0"/>
            </a:p>
          </p:txBody>
        </p:sp>
        <p:sp>
          <p:nvSpPr>
            <p:cNvPr id="178" name="TextBox 177"/>
            <p:cNvSpPr txBox="1"/>
            <p:nvPr/>
          </p:nvSpPr>
          <p:spPr>
            <a:xfrm>
              <a:off x="6452387" y="1824893"/>
              <a:ext cx="578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Arial Black" panose="020B0A04020102020204" pitchFamily="34" charset="0"/>
                </a:rPr>
                <a:t>900</a:t>
              </a:r>
              <a:endParaRPr lang="en-US" sz="18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152709" y="3349909"/>
            <a:ext cx="5513353" cy="1514823"/>
            <a:chOff x="2152709" y="3349909"/>
            <a:chExt cx="5513353" cy="1514823"/>
          </a:xfrm>
        </p:grpSpPr>
        <p:sp>
          <p:nvSpPr>
            <p:cNvPr id="181" name="TextBox 180"/>
            <p:cNvSpPr txBox="1"/>
            <p:nvPr/>
          </p:nvSpPr>
          <p:spPr>
            <a:xfrm>
              <a:off x="2152709" y="4346825"/>
              <a:ext cx="595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1078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4816661" y="3807547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0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4715135" y="4018536"/>
              <a:ext cx="84991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>
                  <a:solidFill>
                    <a:srgbClr val="FF0000"/>
                  </a:solidFill>
                  <a:latin typeface="Arial Black" panose="020B0A04020102020204" pitchFamily="34" charset="0"/>
                </a:rPr>
                <a:t>0</a:t>
              </a:r>
              <a:r>
                <a:rPr lang="en-US" sz="11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% filled</a:t>
              </a:r>
              <a:endParaRPr lang="en-US" sz="11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2152709" y="4603122"/>
              <a:ext cx="94448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83% filled</a:t>
              </a:r>
              <a:endParaRPr lang="en-US" sz="11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938069" y="3349909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0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816149" y="3626908"/>
              <a:ext cx="84991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0% filled</a:t>
              </a:r>
              <a:endParaRPr lang="en-US" sz="11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2" name="Freeform 1"/>
          <p:cNvSpPr/>
          <p:nvPr/>
        </p:nvSpPr>
        <p:spPr bwMode="auto">
          <a:xfrm>
            <a:off x="1678625" y="4845653"/>
            <a:ext cx="1391623" cy="440513"/>
          </a:xfrm>
          <a:custGeom>
            <a:avLst/>
            <a:gdLst>
              <a:gd name="connsiteX0" fmla="*/ 1391623 w 1391623"/>
              <a:gd name="connsiteY0" fmla="*/ 433839 h 440513"/>
              <a:gd name="connsiteX1" fmla="*/ 917737 w 1391623"/>
              <a:gd name="connsiteY1" fmla="*/ 433839 h 440513"/>
              <a:gd name="connsiteX2" fmla="*/ 844318 w 1391623"/>
              <a:gd name="connsiteY2" fmla="*/ 393792 h 440513"/>
              <a:gd name="connsiteX3" fmla="*/ 774236 w 1391623"/>
              <a:gd name="connsiteY3" fmla="*/ 350408 h 440513"/>
              <a:gd name="connsiteX4" fmla="*/ 697480 w 1391623"/>
              <a:gd name="connsiteY4" fmla="*/ 313699 h 440513"/>
              <a:gd name="connsiteX5" fmla="*/ 657433 w 1391623"/>
              <a:gd name="connsiteY5" fmla="*/ 287001 h 440513"/>
              <a:gd name="connsiteX6" fmla="*/ 590689 w 1391623"/>
              <a:gd name="connsiteY6" fmla="*/ 270315 h 440513"/>
              <a:gd name="connsiteX7" fmla="*/ 537293 w 1391623"/>
              <a:gd name="connsiteY7" fmla="*/ 263640 h 440513"/>
              <a:gd name="connsiteX8" fmla="*/ 493909 w 1391623"/>
              <a:gd name="connsiteY8" fmla="*/ 276989 h 440513"/>
              <a:gd name="connsiteX9" fmla="*/ 440514 w 1391623"/>
              <a:gd name="connsiteY9" fmla="*/ 307024 h 440513"/>
              <a:gd name="connsiteX10" fmla="*/ 353746 w 1391623"/>
              <a:gd name="connsiteY10" fmla="*/ 383781 h 440513"/>
              <a:gd name="connsiteX11" fmla="*/ 310362 w 1391623"/>
              <a:gd name="connsiteY11" fmla="*/ 440513 h 440513"/>
              <a:gd name="connsiteX12" fmla="*/ 0 w 1391623"/>
              <a:gd name="connsiteY12" fmla="*/ 440513 h 440513"/>
              <a:gd name="connsiteX13" fmla="*/ 123477 w 1391623"/>
              <a:gd name="connsiteY13" fmla="*/ 243617 h 440513"/>
              <a:gd name="connsiteX14" fmla="*/ 196896 w 1391623"/>
              <a:gd name="connsiteY14" fmla="*/ 136826 h 440513"/>
              <a:gd name="connsiteX15" fmla="*/ 327048 w 1391623"/>
              <a:gd name="connsiteY15" fmla="*/ 26697 h 440513"/>
              <a:gd name="connsiteX16" fmla="*/ 390455 w 1391623"/>
              <a:gd name="connsiteY16" fmla="*/ 0 h 440513"/>
              <a:gd name="connsiteX17" fmla="*/ 553979 w 1391623"/>
              <a:gd name="connsiteY17" fmla="*/ 3337 h 440513"/>
              <a:gd name="connsiteX18" fmla="*/ 724178 w 1391623"/>
              <a:gd name="connsiteY18" fmla="*/ 53395 h 440513"/>
              <a:gd name="connsiteX19" fmla="*/ 904388 w 1391623"/>
              <a:gd name="connsiteY19" fmla="*/ 96779 h 440513"/>
              <a:gd name="connsiteX20" fmla="*/ 1047889 w 1391623"/>
              <a:gd name="connsiteY20" fmla="*/ 173535 h 440513"/>
              <a:gd name="connsiteX21" fmla="*/ 1114633 w 1391623"/>
              <a:gd name="connsiteY21" fmla="*/ 196896 h 440513"/>
              <a:gd name="connsiteX22" fmla="*/ 1221425 w 1391623"/>
              <a:gd name="connsiteY22" fmla="*/ 287001 h 440513"/>
              <a:gd name="connsiteX23" fmla="*/ 1321541 w 1391623"/>
              <a:gd name="connsiteY23" fmla="*/ 353746 h 440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91623" h="440513">
                <a:moveTo>
                  <a:pt x="1391623" y="433839"/>
                </a:moveTo>
                <a:lnTo>
                  <a:pt x="917737" y="433839"/>
                </a:lnTo>
                <a:lnTo>
                  <a:pt x="844318" y="393792"/>
                </a:lnTo>
                <a:lnTo>
                  <a:pt x="774236" y="350408"/>
                </a:lnTo>
                <a:lnTo>
                  <a:pt x="697480" y="313699"/>
                </a:lnTo>
                <a:lnTo>
                  <a:pt x="657433" y="287001"/>
                </a:lnTo>
                <a:lnTo>
                  <a:pt x="590689" y="270315"/>
                </a:lnTo>
                <a:lnTo>
                  <a:pt x="537293" y="263640"/>
                </a:lnTo>
                <a:lnTo>
                  <a:pt x="493909" y="276989"/>
                </a:lnTo>
                <a:lnTo>
                  <a:pt x="440514" y="307024"/>
                </a:lnTo>
                <a:lnTo>
                  <a:pt x="353746" y="383781"/>
                </a:lnTo>
                <a:lnTo>
                  <a:pt x="310362" y="440513"/>
                </a:lnTo>
                <a:lnTo>
                  <a:pt x="0" y="440513"/>
                </a:lnTo>
                <a:lnTo>
                  <a:pt x="123477" y="243617"/>
                </a:lnTo>
                <a:lnTo>
                  <a:pt x="196896" y="136826"/>
                </a:lnTo>
                <a:lnTo>
                  <a:pt x="327048" y="26697"/>
                </a:lnTo>
                <a:lnTo>
                  <a:pt x="390455" y="0"/>
                </a:lnTo>
                <a:lnTo>
                  <a:pt x="553979" y="3337"/>
                </a:lnTo>
                <a:lnTo>
                  <a:pt x="724178" y="53395"/>
                </a:lnTo>
                <a:lnTo>
                  <a:pt x="904388" y="96779"/>
                </a:lnTo>
                <a:lnTo>
                  <a:pt x="1047889" y="173535"/>
                </a:lnTo>
                <a:lnTo>
                  <a:pt x="1114633" y="196896"/>
                </a:lnTo>
                <a:lnTo>
                  <a:pt x="1221425" y="287001"/>
                </a:lnTo>
                <a:lnTo>
                  <a:pt x="1321541" y="353746"/>
                </a:lnTo>
              </a:path>
            </a:pathLst>
          </a:custGeom>
          <a:solidFill>
            <a:srgbClr val="0066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877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52" y="2403132"/>
            <a:ext cx="7038277" cy="3693991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3 – Oil and Gas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13820" y="1473738"/>
            <a:ext cx="69359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/>
            <a:r>
              <a:rPr lang="en-US" sz="2000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Case 3, </a:t>
            </a:r>
            <a:r>
              <a:rPr lang="en-US" sz="2000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assume </a:t>
            </a:r>
            <a:r>
              <a:rPr lang="en-US" sz="2000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that 1200 MBO of oil plus the equivalent of 1200 million barrels of gas reached Trap </a:t>
            </a:r>
            <a:r>
              <a:rPr lang="en-US" sz="2000" dirty="0" smtClean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/>
          </a:p>
        </p:txBody>
      </p:sp>
      <p:grpSp>
        <p:nvGrpSpPr>
          <p:cNvPr id="6" name="Group 5"/>
          <p:cNvGrpSpPr/>
          <p:nvPr/>
        </p:nvGrpSpPr>
        <p:grpSpPr>
          <a:xfrm>
            <a:off x="1756213" y="3349909"/>
            <a:ext cx="5588955" cy="2430751"/>
            <a:chOff x="1756213" y="3349909"/>
            <a:chExt cx="5588955" cy="2430751"/>
          </a:xfrm>
        </p:grpSpPr>
        <p:sp>
          <p:nvSpPr>
            <p:cNvPr id="181" name="TextBox 180"/>
            <p:cNvSpPr txBox="1"/>
            <p:nvPr/>
          </p:nvSpPr>
          <p:spPr>
            <a:xfrm>
              <a:off x="2350597" y="4354761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0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82" name="TextBox 181"/>
            <p:cNvSpPr txBox="1"/>
            <p:nvPr/>
          </p:nvSpPr>
          <p:spPr>
            <a:xfrm>
              <a:off x="4865429" y="380754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609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4323008" y="5029933"/>
              <a:ext cx="103906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100% filled</a:t>
              </a:r>
            </a:p>
            <a:p>
              <a:pPr algn="ctr"/>
              <a:r>
                <a:rPr lang="en-US" sz="11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83% oil</a:t>
              </a:r>
              <a:endParaRPr lang="en-US" sz="11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1756213" y="5519050"/>
              <a:ext cx="103906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100% filled</a:t>
              </a:r>
              <a:endParaRPr lang="en-US" sz="11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85" name="TextBox 184"/>
            <p:cNvSpPr txBox="1"/>
            <p:nvPr/>
          </p:nvSpPr>
          <p:spPr>
            <a:xfrm>
              <a:off x="6852725" y="3349909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591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5810053" y="4338643"/>
              <a:ext cx="94448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81% filled</a:t>
              </a:r>
              <a:endParaRPr lang="en-US" sz="1100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190402" y="4588461"/>
              <a:ext cx="5950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1078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97380" y="4044890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122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986691" y="3564389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Arial Black" panose="020B0A04020102020204" pitchFamily="34" charset="0"/>
                </a:rPr>
                <a:t>0</a:t>
              </a:r>
              <a:endParaRPr lang="en-US" sz="1200" dirty="0">
                <a:latin typeface="Arial Black" panose="020B0A040201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606764" y="3871913"/>
            <a:ext cx="5598899" cy="1563731"/>
            <a:chOff x="1606764" y="3871913"/>
            <a:chExt cx="5598899" cy="1563731"/>
          </a:xfrm>
        </p:grpSpPr>
        <p:sp>
          <p:nvSpPr>
            <p:cNvPr id="9" name="Freeform 8"/>
            <p:cNvSpPr/>
            <p:nvPr/>
          </p:nvSpPr>
          <p:spPr bwMode="auto">
            <a:xfrm>
              <a:off x="1606764" y="4857889"/>
              <a:ext cx="1678674" cy="577755"/>
            </a:xfrm>
            <a:custGeom>
              <a:avLst/>
              <a:gdLst>
                <a:gd name="connsiteX0" fmla="*/ 1678674 w 1678674"/>
                <a:gd name="connsiteY0" fmla="*/ 564107 h 577755"/>
                <a:gd name="connsiteX1" fmla="*/ 1141863 w 1678674"/>
                <a:gd name="connsiteY1" fmla="*/ 564107 h 577755"/>
                <a:gd name="connsiteX2" fmla="*/ 946245 w 1678674"/>
                <a:gd name="connsiteY2" fmla="*/ 413982 h 577755"/>
                <a:gd name="connsiteX3" fmla="*/ 750627 w 1678674"/>
                <a:gd name="connsiteY3" fmla="*/ 300250 h 577755"/>
                <a:gd name="connsiteX4" fmla="*/ 636895 w 1678674"/>
                <a:gd name="connsiteY4" fmla="*/ 272955 h 577755"/>
                <a:gd name="connsiteX5" fmla="*/ 545910 w 1678674"/>
                <a:gd name="connsiteY5" fmla="*/ 277504 h 577755"/>
                <a:gd name="connsiteX6" fmla="*/ 432179 w 1678674"/>
                <a:gd name="connsiteY6" fmla="*/ 382137 h 577755"/>
                <a:gd name="connsiteX7" fmla="*/ 268406 w 1678674"/>
                <a:gd name="connsiteY7" fmla="*/ 577755 h 577755"/>
                <a:gd name="connsiteX8" fmla="*/ 0 w 1678674"/>
                <a:gd name="connsiteY8" fmla="*/ 577755 h 577755"/>
                <a:gd name="connsiteX9" fmla="*/ 77337 w 1678674"/>
                <a:gd name="connsiteY9" fmla="*/ 373039 h 577755"/>
                <a:gd name="connsiteX10" fmla="*/ 186519 w 1678674"/>
                <a:gd name="connsiteY10" fmla="*/ 227462 h 577755"/>
                <a:gd name="connsiteX11" fmla="*/ 341194 w 1678674"/>
                <a:gd name="connsiteY11" fmla="*/ 68239 h 577755"/>
                <a:gd name="connsiteX12" fmla="*/ 473122 w 1678674"/>
                <a:gd name="connsiteY12" fmla="*/ 0 h 577755"/>
                <a:gd name="connsiteX13" fmla="*/ 618698 w 1678674"/>
                <a:gd name="connsiteY13" fmla="*/ 9098 h 577755"/>
                <a:gd name="connsiteX14" fmla="*/ 796119 w 1678674"/>
                <a:gd name="connsiteY14" fmla="*/ 59140 h 577755"/>
                <a:gd name="connsiteX15" fmla="*/ 1055427 w 1678674"/>
                <a:gd name="connsiteY15" fmla="*/ 163773 h 577755"/>
                <a:gd name="connsiteX16" fmla="*/ 1173707 w 1678674"/>
                <a:gd name="connsiteY16" fmla="*/ 213815 h 577755"/>
                <a:gd name="connsiteX17" fmla="*/ 1310185 w 1678674"/>
                <a:gd name="connsiteY17" fmla="*/ 313898 h 577755"/>
                <a:gd name="connsiteX18" fmla="*/ 1492155 w 1678674"/>
                <a:gd name="connsiteY18" fmla="*/ 468573 h 577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78674" h="577755">
                  <a:moveTo>
                    <a:pt x="1678674" y="564107"/>
                  </a:moveTo>
                  <a:lnTo>
                    <a:pt x="1141863" y="564107"/>
                  </a:lnTo>
                  <a:lnTo>
                    <a:pt x="946245" y="413982"/>
                  </a:lnTo>
                  <a:lnTo>
                    <a:pt x="750627" y="300250"/>
                  </a:lnTo>
                  <a:lnTo>
                    <a:pt x="636895" y="272955"/>
                  </a:lnTo>
                  <a:lnTo>
                    <a:pt x="545910" y="277504"/>
                  </a:lnTo>
                  <a:lnTo>
                    <a:pt x="432179" y="382137"/>
                  </a:lnTo>
                  <a:lnTo>
                    <a:pt x="268406" y="577755"/>
                  </a:lnTo>
                  <a:lnTo>
                    <a:pt x="0" y="577755"/>
                  </a:lnTo>
                  <a:lnTo>
                    <a:pt x="77337" y="373039"/>
                  </a:lnTo>
                  <a:lnTo>
                    <a:pt x="186519" y="227462"/>
                  </a:lnTo>
                  <a:lnTo>
                    <a:pt x="341194" y="68239"/>
                  </a:lnTo>
                  <a:lnTo>
                    <a:pt x="473122" y="0"/>
                  </a:lnTo>
                  <a:lnTo>
                    <a:pt x="618698" y="9098"/>
                  </a:lnTo>
                  <a:lnTo>
                    <a:pt x="796119" y="59140"/>
                  </a:lnTo>
                  <a:lnTo>
                    <a:pt x="1055427" y="163773"/>
                  </a:lnTo>
                  <a:lnTo>
                    <a:pt x="1173707" y="213815"/>
                  </a:lnTo>
                  <a:lnTo>
                    <a:pt x="1310185" y="313898"/>
                  </a:lnTo>
                  <a:lnTo>
                    <a:pt x="1492155" y="468573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4631140" y="4358185"/>
              <a:ext cx="550460" cy="118281"/>
            </a:xfrm>
            <a:custGeom>
              <a:avLst/>
              <a:gdLst>
                <a:gd name="connsiteX0" fmla="*/ 550460 w 550460"/>
                <a:gd name="connsiteY0" fmla="*/ 118281 h 118281"/>
                <a:gd name="connsiteX1" fmla="*/ 0 w 550460"/>
                <a:gd name="connsiteY1" fmla="*/ 118281 h 118281"/>
                <a:gd name="connsiteX2" fmla="*/ 136478 w 550460"/>
                <a:gd name="connsiteY2" fmla="*/ 54591 h 118281"/>
                <a:gd name="connsiteX3" fmla="*/ 222914 w 550460"/>
                <a:gd name="connsiteY3" fmla="*/ 18197 h 118281"/>
                <a:gd name="connsiteX4" fmla="*/ 300251 w 550460"/>
                <a:gd name="connsiteY4" fmla="*/ 0 h 118281"/>
                <a:gd name="connsiteX5" fmla="*/ 359391 w 550460"/>
                <a:gd name="connsiteY5" fmla="*/ 0 h 118281"/>
                <a:gd name="connsiteX6" fmla="*/ 423081 w 550460"/>
                <a:gd name="connsiteY6" fmla="*/ 27296 h 118281"/>
                <a:gd name="connsiteX7" fmla="*/ 504967 w 550460"/>
                <a:gd name="connsiteY7" fmla="*/ 63690 h 11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460" h="118281">
                  <a:moveTo>
                    <a:pt x="550460" y="118281"/>
                  </a:moveTo>
                  <a:lnTo>
                    <a:pt x="0" y="118281"/>
                  </a:lnTo>
                  <a:lnTo>
                    <a:pt x="136478" y="54591"/>
                  </a:lnTo>
                  <a:lnTo>
                    <a:pt x="222914" y="18197"/>
                  </a:lnTo>
                  <a:lnTo>
                    <a:pt x="300251" y="0"/>
                  </a:lnTo>
                  <a:lnTo>
                    <a:pt x="359391" y="0"/>
                  </a:lnTo>
                  <a:lnTo>
                    <a:pt x="423081" y="27296"/>
                  </a:lnTo>
                  <a:lnTo>
                    <a:pt x="504967" y="63690"/>
                  </a:lnTo>
                </a:path>
              </a:pathLst>
            </a:cu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" name="Freeform 1"/>
            <p:cNvSpPr/>
            <p:nvPr/>
          </p:nvSpPr>
          <p:spPr bwMode="auto">
            <a:xfrm>
              <a:off x="4255294" y="4474369"/>
              <a:ext cx="1243012" cy="304800"/>
            </a:xfrm>
            <a:custGeom>
              <a:avLst/>
              <a:gdLst>
                <a:gd name="connsiteX0" fmla="*/ 1243012 w 1243012"/>
                <a:gd name="connsiteY0" fmla="*/ 302419 h 304800"/>
                <a:gd name="connsiteX1" fmla="*/ 859631 w 1243012"/>
                <a:gd name="connsiteY1" fmla="*/ 302419 h 304800"/>
                <a:gd name="connsiteX2" fmla="*/ 838200 w 1243012"/>
                <a:gd name="connsiteY2" fmla="*/ 264319 h 304800"/>
                <a:gd name="connsiteX3" fmla="*/ 785812 w 1243012"/>
                <a:gd name="connsiteY3" fmla="*/ 230981 h 304800"/>
                <a:gd name="connsiteX4" fmla="*/ 747712 w 1243012"/>
                <a:gd name="connsiteY4" fmla="*/ 207169 h 304800"/>
                <a:gd name="connsiteX5" fmla="*/ 721519 w 1243012"/>
                <a:gd name="connsiteY5" fmla="*/ 190500 h 304800"/>
                <a:gd name="connsiteX6" fmla="*/ 681037 w 1243012"/>
                <a:gd name="connsiteY6" fmla="*/ 173831 h 304800"/>
                <a:gd name="connsiteX7" fmla="*/ 647700 w 1243012"/>
                <a:gd name="connsiteY7" fmla="*/ 164306 h 304800"/>
                <a:gd name="connsiteX8" fmla="*/ 602456 w 1243012"/>
                <a:gd name="connsiteY8" fmla="*/ 190500 h 304800"/>
                <a:gd name="connsiteX9" fmla="*/ 531019 w 1243012"/>
                <a:gd name="connsiteY9" fmla="*/ 226219 h 304800"/>
                <a:gd name="connsiteX10" fmla="*/ 426244 w 1243012"/>
                <a:gd name="connsiteY10" fmla="*/ 304800 h 304800"/>
                <a:gd name="connsiteX11" fmla="*/ 0 w 1243012"/>
                <a:gd name="connsiteY11" fmla="*/ 304800 h 304800"/>
                <a:gd name="connsiteX12" fmla="*/ 119062 w 1243012"/>
                <a:gd name="connsiteY12" fmla="*/ 202406 h 304800"/>
                <a:gd name="connsiteX13" fmla="*/ 257175 w 1243012"/>
                <a:gd name="connsiteY13" fmla="*/ 104775 h 304800"/>
                <a:gd name="connsiteX14" fmla="*/ 326231 w 1243012"/>
                <a:gd name="connsiteY14" fmla="*/ 59531 h 304800"/>
                <a:gd name="connsiteX15" fmla="*/ 411956 w 1243012"/>
                <a:gd name="connsiteY15" fmla="*/ 0 h 304800"/>
                <a:gd name="connsiteX16" fmla="*/ 945356 w 1243012"/>
                <a:gd name="connsiteY16" fmla="*/ 0 h 304800"/>
                <a:gd name="connsiteX17" fmla="*/ 1047750 w 1243012"/>
                <a:gd name="connsiteY17" fmla="*/ 83344 h 304800"/>
                <a:gd name="connsiteX18" fmla="*/ 1147762 w 1243012"/>
                <a:gd name="connsiteY18" fmla="*/ 188119 h 304800"/>
                <a:gd name="connsiteX19" fmla="*/ 1243012 w 1243012"/>
                <a:gd name="connsiteY19" fmla="*/ 302419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43012" h="304800">
                  <a:moveTo>
                    <a:pt x="1243012" y="302419"/>
                  </a:moveTo>
                  <a:lnTo>
                    <a:pt x="859631" y="302419"/>
                  </a:lnTo>
                  <a:lnTo>
                    <a:pt x="838200" y="264319"/>
                  </a:lnTo>
                  <a:lnTo>
                    <a:pt x="785812" y="230981"/>
                  </a:lnTo>
                  <a:lnTo>
                    <a:pt x="747712" y="207169"/>
                  </a:lnTo>
                  <a:lnTo>
                    <a:pt x="721519" y="190500"/>
                  </a:lnTo>
                  <a:lnTo>
                    <a:pt x="681037" y="173831"/>
                  </a:lnTo>
                  <a:lnTo>
                    <a:pt x="647700" y="164306"/>
                  </a:lnTo>
                  <a:lnTo>
                    <a:pt x="602456" y="190500"/>
                  </a:lnTo>
                  <a:lnTo>
                    <a:pt x="531019" y="226219"/>
                  </a:lnTo>
                  <a:lnTo>
                    <a:pt x="426244" y="304800"/>
                  </a:lnTo>
                  <a:lnTo>
                    <a:pt x="0" y="304800"/>
                  </a:lnTo>
                  <a:lnTo>
                    <a:pt x="119062" y="202406"/>
                  </a:lnTo>
                  <a:lnTo>
                    <a:pt x="257175" y="104775"/>
                  </a:lnTo>
                  <a:lnTo>
                    <a:pt x="326231" y="59531"/>
                  </a:lnTo>
                  <a:lnTo>
                    <a:pt x="411956" y="0"/>
                  </a:lnTo>
                  <a:lnTo>
                    <a:pt x="945356" y="0"/>
                  </a:lnTo>
                  <a:lnTo>
                    <a:pt x="1047750" y="83344"/>
                  </a:lnTo>
                  <a:lnTo>
                    <a:pt x="1147762" y="188119"/>
                  </a:lnTo>
                  <a:lnTo>
                    <a:pt x="1243012" y="302419"/>
                  </a:lnTo>
                  <a:close/>
                </a:path>
              </a:pathLst>
            </a:custGeom>
            <a:solidFill>
              <a:srgbClr val="0066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" name="Freeform 2"/>
            <p:cNvSpPr/>
            <p:nvPr/>
          </p:nvSpPr>
          <p:spPr bwMode="auto">
            <a:xfrm>
              <a:off x="5729288" y="3871913"/>
              <a:ext cx="1476375" cy="557212"/>
            </a:xfrm>
            <a:custGeom>
              <a:avLst/>
              <a:gdLst>
                <a:gd name="connsiteX0" fmla="*/ 1476375 w 1476375"/>
                <a:gd name="connsiteY0" fmla="*/ 423862 h 557212"/>
                <a:gd name="connsiteX1" fmla="*/ 1004887 w 1476375"/>
                <a:gd name="connsiteY1" fmla="*/ 423862 h 557212"/>
                <a:gd name="connsiteX2" fmla="*/ 916781 w 1476375"/>
                <a:gd name="connsiteY2" fmla="*/ 373856 h 557212"/>
                <a:gd name="connsiteX3" fmla="*/ 852487 w 1476375"/>
                <a:gd name="connsiteY3" fmla="*/ 333375 h 557212"/>
                <a:gd name="connsiteX4" fmla="*/ 778668 w 1476375"/>
                <a:gd name="connsiteY4" fmla="*/ 280987 h 557212"/>
                <a:gd name="connsiteX5" fmla="*/ 740568 w 1476375"/>
                <a:gd name="connsiteY5" fmla="*/ 252412 h 557212"/>
                <a:gd name="connsiteX6" fmla="*/ 681037 w 1476375"/>
                <a:gd name="connsiteY6" fmla="*/ 238125 h 557212"/>
                <a:gd name="connsiteX7" fmla="*/ 609600 w 1476375"/>
                <a:gd name="connsiteY7" fmla="*/ 223837 h 557212"/>
                <a:gd name="connsiteX8" fmla="*/ 523875 w 1476375"/>
                <a:gd name="connsiteY8" fmla="*/ 216693 h 557212"/>
                <a:gd name="connsiteX9" fmla="*/ 452437 w 1476375"/>
                <a:gd name="connsiteY9" fmla="*/ 233362 h 557212"/>
                <a:gd name="connsiteX10" fmla="*/ 357187 w 1476375"/>
                <a:gd name="connsiteY10" fmla="*/ 278606 h 557212"/>
                <a:gd name="connsiteX11" fmla="*/ 278606 w 1476375"/>
                <a:gd name="connsiteY11" fmla="*/ 357187 h 557212"/>
                <a:gd name="connsiteX12" fmla="*/ 173831 w 1476375"/>
                <a:gd name="connsiteY12" fmla="*/ 423862 h 557212"/>
                <a:gd name="connsiteX13" fmla="*/ 0 w 1476375"/>
                <a:gd name="connsiteY13" fmla="*/ 557212 h 557212"/>
                <a:gd name="connsiteX14" fmla="*/ 7143 w 1476375"/>
                <a:gd name="connsiteY14" fmla="*/ 431006 h 557212"/>
                <a:gd name="connsiteX15" fmla="*/ 73818 w 1476375"/>
                <a:gd name="connsiteY15" fmla="*/ 397668 h 557212"/>
                <a:gd name="connsiteX16" fmla="*/ 114300 w 1476375"/>
                <a:gd name="connsiteY16" fmla="*/ 421481 h 557212"/>
                <a:gd name="connsiteX17" fmla="*/ 185737 w 1476375"/>
                <a:gd name="connsiteY17" fmla="*/ 278606 h 557212"/>
                <a:gd name="connsiteX18" fmla="*/ 109537 w 1476375"/>
                <a:gd name="connsiteY18" fmla="*/ 273843 h 557212"/>
                <a:gd name="connsiteX19" fmla="*/ 192881 w 1476375"/>
                <a:gd name="connsiteY19" fmla="*/ 180975 h 557212"/>
                <a:gd name="connsiteX20" fmla="*/ 338137 w 1476375"/>
                <a:gd name="connsiteY20" fmla="*/ 52387 h 557212"/>
                <a:gd name="connsiteX21" fmla="*/ 452437 w 1476375"/>
                <a:gd name="connsiteY21" fmla="*/ 0 h 557212"/>
                <a:gd name="connsiteX22" fmla="*/ 559593 w 1476375"/>
                <a:gd name="connsiteY22" fmla="*/ 2381 h 557212"/>
                <a:gd name="connsiteX23" fmla="*/ 638175 w 1476375"/>
                <a:gd name="connsiteY23" fmla="*/ 4762 h 557212"/>
                <a:gd name="connsiteX24" fmla="*/ 733425 w 1476375"/>
                <a:gd name="connsiteY24" fmla="*/ 26193 h 557212"/>
                <a:gd name="connsiteX25" fmla="*/ 866775 w 1476375"/>
                <a:gd name="connsiteY25" fmla="*/ 90487 h 557212"/>
                <a:gd name="connsiteX26" fmla="*/ 1090612 w 1476375"/>
                <a:gd name="connsiteY26" fmla="*/ 204787 h 557212"/>
                <a:gd name="connsiteX27" fmla="*/ 1335881 w 1476375"/>
                <a:gd name="connsiteY27" fmla="*/ 340518 h 557212"/>
                <a:gd name="connsiteX28" fmla="*/ 1409700 w 1476375"/>
                <a:gd name="connsiteY28" fmla="*/ 373856 h 55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476375" h="557212">
                  <a:moveTo>
                    <a:pt x="1476375" y="423862"/>
                  </a:moveTo>
                  <a:lnTo>
                    <a:pt x="1004887" y="423862"/>
                  </a:lnTo>
                  <a:lnTo>
                    <a:pt x="916781" y="373856"/>
                  </a:lnTo>
                  <a:lnTo>
                    <a:pt x="852487" y="333375"/>
                  </a:lnTo>
                  <a:lnTo>
                    <a:pt x="778668" y="280987"/>
                  </a:lnTo>
                  <a:lnTo>
                    <a:pt x="740568" y="252412"/>
                  </a:lnTo>
                  <a:lnTo>
                    <a:pt x="681037" y="238125"/>
                  </a:lnTo>
                  <a:lnTo>
                    <a:pt x="609600" y="223837"/>
                  </a:lnTo>
                  <a:lnTo>
                    <a:pt x="523875" y="216693"/>
                  </a:lnTo>
                  <a:lnTo>
                    <a:pt x="452437" y="233362"/>
                  </a:lnTo>
                  <a:lnTo>
                    <a:pt x="357187" y="278606"/>
                  </a:lnTo>
                  <a:lnTo>
                    <a:pt x="278606" y="357187"/>
                  </a:lnTo>
                  <a:lnTo>
                    <a:pt x="173831" y="423862"/>
                  </a:lnTo>
                  <a:lnTo>
                    <a:pt x="0" y="557212"/>
                  </a:lnTo>
                  <a:lnTo>
                    <a:pt x="7143" y="431006"/>
                  </a:lnTo>
                  <a:lnTo>
                    <a:pt x="73818" y="397668"/>
                  </a:lnTo>
                  <a:lnTo>
                    <a:pt x="114300" y="421481"/>
                  </a:lnTo>
                  <a:lnTo>
                    <a:pt x="185737" y="278606"/>
                  </a:lnTo>
                  <a:lnTo>
                    <a:pt x="109537" y="273843"/>
                  </a:lnTo>
                  <a:lnTo>
                    <a:pt x="192881" y="180975"/>
                  </a:lnTo>
                  <a:lnTo>
                    <a:pt x="338137" y="52387"/>
                  </a:lnTo>
                  <a:lnTo>
                    <a:pt x="452437" y="0"/>
                  </a:lnTo>
                  <a:lnTo>
                    <a:pt x="559593" y="2381"/>
                  </a:lnTo>
                  <a:lnTo>
                    <a:pt x="638175" y="4762"/>
                  </a:lnTo>
                  <a:lnTo>
                    <a:pt x="733425" y="26193"/>
                  </a:lnTo>
                  <a:lnTo>
                    <a:pt x="866775" y="90487"/>
                  </a:lnTo>
                  <a:lnTo>
                    <a:pt x="1090612" y="204787"/>
                  </a:lnTo>
                  <a:lnTo>
                    <a:pt x="1335881" y="340518"/>
                  </a:lnTo>
                  <a:lnTo>
                    <a:pt x="1409700" y="373856"/>
                  </a:lnTo>
                </a:path>
              </a:pathLst>
            </a:custGeom>
            <a:solidFill>
              <a:srgbClr val="0066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8108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23287</TotalTime>
  <Words>419</Words>
  <Application>Microsoft Macintosh PowerPoint</Application>
  <PresentationFormat>On-screen Show (4:3)</PresentationFormat>
  <Paragraphs>98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Exercise 10b:  HC Charge</vt:lpstr>
      <vt:lpstr>Frontier Exploration Map</vt:lpstr>
      <vt:lpstr>Trap Parameters</vt:lpstr>
      <vt:lpstr>Trap Volumes</vt:lpstr>
      <vt:lpstr>Oil Yield within the Kitchen</vt:lpstr>
      <vt:lpstr>Case 1 – Most Likely</vt:lpstr>
      <vt:lpstr>Case 2 - Minimum</vt:lpstr>
      <vt:lpstr>Case 3 – Oil and Gas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207</cp:revision>
  <cp:lastPrinted>2001-11-26T19:56:19Z</cp:lastPrinted>
  <dcterms:created xsi:type="dcterms:W3CDTF">2001-11-20T13:29:42Z</dcterms:created>
  <dcterms:modified xsi:type="dcterms:W3CDTF">2015-09-17T00:01:42Z</dcterms:modified>
</cp:coreProperties>
</file>