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5.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embeddings/oleObject6.bin" ContentType="application/vnd.openxmlformats-officedocument.oleObject"/>
  <Override PartName="/ppt/notesSlides/notesSlide26.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embeddings/oleObject9.bin" ContentType="application/vnd.openxmlformats-officedocument.oleObject"/>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4"/>
  </p:notesMasterIdLst>
  <p:handoutMasterIdLst>
    <p:handoutMasterId r:id="rId45"/>
  </p:handoutMasterIdLst>
  <p:sldIdLst>
    <p:sldId id="309" r:id="rId2"/>
    <p:sldId id="356" r:id="rId3"/>
    <p:sldId id="442" r:id="rId4"/>
    <p:sldId id="443" r:id="rId5"/>
    <p:sldId id="444" r:id="rId6"/>
    <p:sldId id="445" r:id="rId7"/>
    <p:sldId id="446" r:id="rId8"/>
    <p:sldId id="447" r:id="rId9"/>
    <p:sldId id="448" r:id="rId10"/>
    <p:sldId id="449" r:id="rId11"/>
    <p:sldId id="450" r:id="rId12"/>
    <p:sldId id="451" r:id="rId13"/>
    <p:sldId id="452" r:id="rId14"/>
    <p:sldId id="453" r:id="rId15"/>
    <p:sldId id="487" r:id="rId16"/>
    <p:sldId id="454" r:id="rId17"/>
    <p:sldId id="456" r:id="rId18"/>
    <p:sldId id="457" r:id="rId19"/>
    <p:sldId id="458" r:id="rId20"/>
    <p:sldId id="455" r:id="rId21"/>
    <p:sldId id="459" r:id="rId22"/>
    <p:sldId id="460" r:id="rId23"/>
    <p:sldId id="461" r:id="rId24"/>
    <p:sldId id="462" r:id="rId25"/>
    <p:sldId id="463" r:id="rId26"/>
    <p:sldId id="464" r:id="rId27"/>
    <p:sldId id="465" r:id="rId28"/>
    <p:sldId id="466" r:id="rId29"/>
    <p:sldId id="467" r:id="rId30"/>
    <p:sldId id="468" r:id="rId31"/>
    <p:sldId id="469" r:id="rId32"/>
    <p:sldId id="483" r:id="rId33"/>
    <p:sldId id="476" r:id="rId34"/>
    <p:sldId id="477" r:id="rId35"/>
    <p:sldId id="478" r:id="rId36"/>
    <p:sldId id="479" r:id="rId37"/>
    <p:sldId id="480" r:id="rId38"/>
    <p:sldId id="481" r:id="rId39"/>
    <p:sldId id="482" r:id="rId40"/>
    <p:sldId id="473" r:id="rId41"/>
    <p:sldId id="439" r:id="rId42"/>
    <p:sldId id="349" r:id="rId43"/>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720"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CCECFF"/>
    <a:srgbClr val="FFEECD"/>
    <a:srgbClr val="FF66FF"/>
    <a:srgbClr val="FF9900"/>
    <a:srgbClr val="009900"/>
    <a:srgbClr val="99FF33"/>
    <a:srgbClr val="33CC33"/>
    <a:srgbClr val="CCFF66"/>
    <a:srgbClr val="B97B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61290" autoAdjust="0"/>
  </p:normalViewPr>
  <p:slideViewPr>
    <p:cSldViewPr snapToGrid="0">
      <p:cViewPr varScale="1">
        <p:scale>
          <a:sx n="44" d="100"/>
          <a:sy n="44" d="100"/>
        </p:scale>
        <p:origin x="-1672" y="-112"/>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784"/>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wmf"/><Relationship Id="rId2"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lesson introduces structural analysis and HC traps.</a:t>
            </a:r>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1C4A0-8F3B-425D-BD8A-C8933D583C67}" type="slidenum">
              <a:rPr lang="en-US"/>
              <a:pPr/>
              <a:t>10</a:t>
            </a:fld>
            <a:endParaRPr lang="en-US" dirty="0"/>
          </a:p>
        </p:txBody>
      </p:sp>
      <p:sp>
        <p:nvSpPr>
          <p:cNvPr id="509954" name="Rectangle 2"/>
          <p:cNvSpPr>
            <a:spLocks noGrp="1" noRot="1" noChangeAspect="1" noChangeArrowheads="1" noTextEdit="1"/>
          </p:cNvSpPr>
          <p:nvPr>
            <p:ph type="sldImg"/>
          </p:nvPr>
        </p:nvSpPr>
        <p:spPr>
          <a:ln/>
        </p:spPr>
      </p:sp>
      <p:sp>
        <p:nvSpPr>
          <p:cNvPr id="50995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slide shows the weaknesses of seismic data:</a:t>
            </a:r>
            <a:r>
              <a:rPr lang="en-US" baseline="0" dirty="0" smtClean="0"/>
              <a:t> 1) </a:t>
            </a:r>
            <a:r>
              <a:rPr lang="en-US" dirty="0" smtClean="0"/>
              <a:t>Seismic data has limited resolution: we can’t resolve “small” features – like a horst block that is 1 km x</a:t>
            </a:r>
            <a:r>
              <a:rPr lang="en-US" baseline="0" dirty="0" smtClean="0"/>
              <a:t> </a:t>
            </a:r>
            <a:r>
              <a:rPr lang="en-US" dirty="0" smtClean="0"/>
              <a:t>1 km,</a:t>
            </a:r>
            <a:r>
              <a:rPr lang="en-US" baseline="0" dirty="0" smtClean="0"/>
              <a:t> but we are not interested in such small features; 2) </a:t>
            </a:r>
            <a:r>
              <a:rPr lang="en-US" dirty="0" smtClean="0"/>
              <a:t>Steep dips (&gt; about 30 degrees) can be very difficult to image, 3) Acquisition can be difficult, e. g. in areas of: variable topography, variable surface geology,  or “hard” water bottom,</a:t>
            </a:r>
            <a:r>
              <a:rPr lang="en-US" baseline="0" dirty="0" smtClean="0"/>
              <a:t> 4) </a:t>
            </a:r>
            <a:r>
              <a:rPr lang="en-US" dirty="0" smtClean="0"/>
              <a:t>Vertical axis is typically (migrated) with time, not depth, 5)</a:t>
            </a:r>
            <a:r>
              <a:rPr lang="en-US" baseline="0" dirty="0" smtClean="0"/>
              <a:t> </a:t>
            </a:r>
            <a:r>
              <a:rPr lang="en-US" dirty="0" smtClean="0"/>
              <a:t>Velocity variations distort geometries, 6)</a:t>
            </a:r>
            <a:r>
              <a:rPr lang="en-US" baseline="0" dirty="0" smtClean="0"/>
              <a:t> </a:t>
            </a:r>
            <a:r>
              <a:rPr lang="en-US" dirty="0" smtClean="0"/>
              <a:t>Display scales are commonly not V:H = 1:1, which results in distortions of geometries, and</a:t>
            </a:r>
            <a:r>
              <a:rPr lang="en-US" baseline="0" dirty="0" smtClean="0"/>
              <a:t> 7) </a:t>
            </a:r>
            <a:r>
              <a:rPr lang="en-US" dirty="0" smtClean="0"/>
              <a:t>Typically we can’t “see” hydrocarbons</a:t>
            </a:r>
            <a:r>
              <a:rPr lang="en-US" baseline="0" dirty="0" smtClean="0"/>
              <a:t> directly.</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764176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01586C-8C6F-40EF-BA5E-D7663BC943D2}" type="slidenum">
              <a:rPr lang="en-US"/>
              <a:pPr/>
              <a:t>11</a:t>
            </a:fld>
            <a:endParaRPr lang="en-US" dirty="0"/>
          </a:p>
        </p:txBody>
      </p:sp>
      <p:sp>
        <p:nvSpPr>
          <p:cNvPr id="512002" name="Rectangle 2"/>
          <p:cNvSpPr>
            <a:spLocks noGrp="1" noRot="1" noChangeAspect="1" noChangeArrowheads="1" noTextEdit="1"/>
          </p:cNvSpPr>
          <p:nvPr>
            <p:ph type="sldImg"/>
          </p:nvPr>
        </p:nvSpPr>
        <p:spPr>
          <a:ln/>
        </p:spPr>
      </p:sp>
      <p:sp>
        <p:nvSpPr>
          <p:cNvPr id="512003"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Seismic data allows us to </a:t>
            </a:r>
            <a:r>
              <a:rPr lang="en-US" sz="1200" dirty="0" smtClean="0"/>
              <a:t>determine such structural information,</a:t>
            </a:r>
            <a:r>
              <a:rPr lang="en-US" sz="1200" baseline="0" dirty="0" smtClean="0"/>
              <a:t> like…</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4293015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7CA912-DAEC-4C5C-B5B9-9AF5660BCF18}" type="slidenum">
              <a:rPr lang="en-US"/>
              <a:pPr/>
              <a:t>12</a:t>
            </a:fld>
            <a:endParaRPr lang="en-US" dirty="0"/>
          </a:p>
        </p:txBody>
      </p:sp>
      <p:sp>
        <p:nvSpPr>
          <p:cNvPr id="514050" name="Rectangle 2"/>
          <p:cNvSpPr>
            <a:spLocks noGrp="1" noRot="1" noChangeAspect="1" noChangeArrowheads="1" noTextEdit="1"/>
          </p:cNvSpPr>
          <p:nvPr>
            <p:ph type="sldImg"/>
          </p:nvPr>
        </p:nvSpPr>
        <p:spPr>
          <a:ln/>
        </p:spPr>
      </p:sp>
      <p:sp>
        <p:nvSpPr>
          <p:cNvPr id="514051"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is a synergistic relationship between structural analysis and stratigraphic analysis,</a:t>
            </a:r>
            <a:r>
              <a:rPr lang="en-US" baseline="0" dirty="0" smtClean="0"/>
              <a:t> as shown.</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part of the seismic data you will use in the exercise.</a:t>
            </a:r>
            <a:r>
              <a:rPr lang="en-US" baseline="0" dirty="0" smtClean="0"/>
              <a:t> </a:t>
            </a:r>
            <a:r>
              <a:rPr lang="en-US" dirty="0" smtClean="0"/>
              <a:t>There is some interpretation – the green fault and the cyan and purple horizon.</a:t>
            </a:r>
            <a:r>
              <a:rPr lang="en-US" baseline="0" dirty="0" smtClean="0"/>
              <a:t> </a:t>
            </a:r>
            <a:r>
              <a:rPr lang="en-US" dirty="0" smtClean="0"/>
              <a:t>In your mind, think of this line without any interpretation.</a:t>
            </a:r>
            <a:r>
              <a:rPr lang="en-US" baseline="0" dirty="0" smtClean="0"/>
              <a:t> </a:t>
            </a:r>
            <a:r>
              <a:rPr lang="en-US" dirty="0" smtClean="0"/>
              <a:t>The manner in which the reflections (orange and black bands) terminate near the middle of the seismic line indicates the presence of a fault (point out a few examples).</a:t>
            </a:r>
            <a:r>
              <a:rPr lang="en-US" baseline="0" dirty="0" smtClean="0"/>
              <a:t> </a:t>
            </a:r>
            <a:r>
              <a:rPr lang="en-US" dirty="0" smtClean="0"/>
              <a:t>We can interpret a fault near the green line – there is room to move it slightly left or right or to change the dip angle – the seismic imaging is OK, but not great.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Is this a normal fault with the right block down relative to the left?</a:t>
            </a:r>
            <a:r>
              <a:rPr lang="en-US" baseline="0" dirty="0" smtClean="0"/>
              <a:t> </a:t>
            </a:r>
            <a:r>
              <a:rPr lang="en-US" dirty="0" smtClean="0"/>
              <a:t>Since this is from an extensional basin, there is a good chance that it is a normal fault</a:t>
            </a:r>
            <a:r>
              <a:rPr lang="en-US" baseline="0" dirty="0" smtClean="0"/>
              <a:t> </a:t>
            </a:r>
            <a:r>
              <a:rPr lang="en-US" dirty="0" smtClean="0"/>
              <a:t>(as opposed to</a:t>
            </a:r>
            <a:r>
              <a:rPr lang="en-US" baseline="0" dirty="0" smtClean="0"/>
              <a:t> a reverse fault).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OK – what is the amount of offset – 10 m, 50 m, 300 m?</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Without working a little stratigraphy we can not say.</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Now, imagine you know the top of a reservoir is where the cyan horizon is marked on the right side of the seismic line.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you do not know there is a fault, you would correlate it as so (trace the orange band, with a slight drop at the green fault).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 the left your cyan horizon would be too deep, which could have major impact on HC presence and volume.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Working both the structure and stratigraphy together, we get the interpretation as shown.</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About 160 ms of offset two-way time = 0.08 seconds one-way time.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If the velocity at</a:t>
            </a:r>
            <a:r>
              <a:rPr lang="en-US" baseline="0" dirty="0" smtClean="0"/>
              <a:t> this depth is 2400 m/s, then the offset would be about 190 m  (2400 m/s * 0.08 s = 192 m).</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757447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D753EF-947A-4F2E-BC80-7512286CD235}" type="slidenum">
              <a:rPr lang="en-US"/>
              <a:pPr/>
              <a:t>13</a:t>
            </a:fld>
            <a:endParaRPr lang="en-US" dirty="0"/>
          </a:p>
        </p:txBody>
      </p:sp>
      <p:sp>
        <p:nvSpPr>
          <p:cNvPr id="516098" name="Rectangle 2"/>
          <p:cNvSpPr>
            <a:spLocks noGrp="1" noRot="1" noChangeAspect="1" noChangeArrowheads="1" noTextEdit="1"/>
          </p:cNvSpPr>
          <p:nvPr>
            <p:ph type="sldImg"/>
          </p:nvPr>
        </p:nvSpPr>
        <p:spPr>
          <a:ln/>
        </p:spPr>
      </p:sp>
      <p:sp>
        <p:nvSpPr>
          <p:cNvPr id="51609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Stratigraphy helps in structural analysis by…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9244941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04FCD5-D3EC-4652-BB4A-012BB3A2EB2F}" type="slidenum">
              <a:rPr lang="en-US"/>
              <a:pPr/>
              <a:t>14</a:t>
            </a:fld>
            <a:endParaRPr lang="en-US" dirty="0"/>
          </a:p>
        </p:txBody>
      </p:sp>
      <p:sp>
        <p:nvSpPr>
          <p:cNvPr id="518146" name="Rectangle 2"/>
          <p:cNvSpPr>
            <a:spLocks noGrp="1" noRot="1" noChangeAspect="1" noChangeArrowheads="1" noTextEdit="1"/>
          </p:cNvSpPr>
          <p:nvPr>
            <p:ph type="sldImg"/>
          </p:nvPr>
        </p:nvSpPr>
        <p:spPr>
          <a:ln/>
        </p:spPr>
      </p:sp>
      <p:sp>
        <p:nvSpPr>
          <p:cNvPr id="51814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some common fault terminology:</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Throw is the vertical component of the horizon separation from high side to low side.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Heave is the horizontal component of the horizon separation from high side to low side.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The stratigraphic separation is the hypotenuse of the triangle.</a:t>
            </a:r>
          </a:p>
        </p:txBody>
      </p:sp>
    </p:spTree>
    <p:extLst>
      <p:ext uri="{BB962C8B-B14F-4D97-AF65-F5344CB8AC3E}">
        <p14:creationId xmlns:p14="http://schemas.microsoft.com/office/powerpoint/2010/main" val="3691079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are some things to note about showing a faulted horizon on a map.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we were mapping the magenta horizon from the previous slide: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There would be a gap for the magenta horizon that is equal to the heave.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The magenta horizon would be contoured on the foot wall side (right on the seismic line) to the high-side cutoff,</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It would be contoured on the hanging wall side (left on the seismic line) to the low-side cutoff.</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Normally we do not show contours between the high-side cutoff and the low-side cutoff; it would be shaded in as a dark color.</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This is </a:t>
            </a:r>
            <a:r>
              <a:rPr lang="en-US" dirty="0" smtClean="0"/>
              <a:t>to represent the stratigraphic separation at the fault.</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15</a:t>
            </a:fld>
            <a:endParaRPr lang="en-US" altLang="en-US" dirty="0"/>
          </a:p>
        </p:txBody>
      </p:sp>
    </p:spTree>
    <p:extLst>
      <p:ext uri="{BB962C8B-B14F-4D97-AF65-F5344CB8AC3E}">
        <p14:creationId xmlns:p14="http://schemas.microsoft.com/office/powerpoint/2010/main" val="120711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5D5F5B-6100-43D9-9E69-D49B1A77DF48}" type="slidenum">
              <a:rPr lang="en-US"/>
              <a:pPr/>
              <a:t>16</a:t>
            </a:fld>
            <a:endParaRPr lang="en-US" dirty="0"/>
          </a:p>
        </p:txBody>
      </p:sp>
      <p:sp>
        <p:nvSpPr>
          <p:cNvPr id="520194" name="Rectangle 2"/>
          <p:cNvSpPr>
            <a:spLocks noGrp="1" noRot="1" noChangeAspect="1" noChangeArrowheads="1" noTextEdit="1"/>
          </p:cNvSpPr>
          <p:nvPr>
            <p:ph type="sldImg"/>
          </p:nvPr>
        </p:nvSpPr>
        <p:spPr>
          <a:ln/>
        </p:spPr>
      </p:sp>
      <p:sp>
        <p:nvSpPr>
          <p:cNvPr id="52019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are some of the clues we look for on seismic data to recognize faults?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They are listed here: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Termination of reflections (point out some),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Offset in stratigraphic markers,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Abrupt changes in dip – NOT on this example,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Abrupt changes in seismic patterns – e.g. a strong, continuous reflection turns into a low amplitude reflection,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Fault plane reflections – ONLY when fault dips less than about 20 degrees,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Associated folding or sag (some of this above the red fault), and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Discontinuities – more about this on the NEXT few</a:t>
            </a:r>
            <a:r>
              <a:rPr lang="en-US" baseline="0" dirty="0" smtClean="0"/>
              <a:t> </a:t>
            </a:r>
            <a:r>
              <a:rPr lang="en-US" dirty="0" smtClean="0"/>
              <a:t>slides.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537586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67E3ED-4D1E-4F45-8DD5-FCCF1B2DBDDE}" type="slidenum">
              <a:rPr lang="en-US"/>
              <a:pPr/>
              <a:t>17</a:t>
            </a:fld>
            <a:endParaRPr lang="en-US" dirty="0"/>
          </a:p>
        </p:txBody>
      </p:sp>
      <p:sp>
        <p:nvSpPr>
          <p:cNvPr id="541698" name="Rectangle 2"/>
          <p:cNvSpPr>
            <a:spLocks noGrp="1" noRot="1" noChangeAspect="1" noChangeArrowheads="1" noTextEdit="1"/>
          </p:cNvSpPr>
          <p:nvPr>
            <p:ph type="sldImg"/>
          </p:nvPr>
        </p:nvSpPr>
        <p:spPr>
          <a:ln/>
        </p:spPr>
      </p:sp>
      <p:sp>
        <p:nvSpPr>
          <p:cNvPr id="54169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a view of some seismic data, offshore Louisiana.</a:t>
            </a:r>
            <a:r>
              <a:rPr lang="en-US" baseline="0" dirty="0" smtClean="0"/>
              <a:t> These </a:t>
            </a:r>
            <a:r>
              <a:rPr lang="en-US" dirty="0" smtClean="0"/>
              <a:t>data are from a 3D seismic volume.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figure is a MAP view at a two-way</a:t>
            </a:r>
            <a:r>
              <a:rPr lang="en-US" baseline="0" dirty="0" smtClean="0"/>
              <a:t> travel-time (</a:t>
            </a:r>
            <a:r>
              <a:rPr lang="en-US" dirty="0" smtClean="0"/>
              <a:t>TWT) of 1.856 seconds or 1856 milliseconds (ms).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Blue represents compression – what would be black on a B&amp;W section? white = zero amplitudes; red = ‘white’ troughs on a paper section.</a:t>
            </a:r>
            <a:r>
              <a:rPr lang="en-US" baseline="0" dirty="0" smtClean="0"/>
              <a:t> Q: </a:t>
            </a:r>
            <a:r>
              <a:rPr lang="en-US" dirty="0" smtClean="0"/>
              <a:t>Can anyone see evidence for one (1) or more faults?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 On the right of the image, a fault is apparent by the offset of the blue &amp; red bands.</a:t>
            </a:r>
            <a:r>
              <a:rPr lang="en-US" baseline="0" dirty="0" smtClean="0"/>
              <a:t> </a:t>
            </a:r>
            <a:r>
              <a:rPr lang="en-US" dirty="0" smtClean="0"/>
              <a:t>Other faults can be seen towards the south (bottom).</a:t>
            </a:r>
            <a:r>
              <a:rPr lang="en-US" baseline="0" dirty="0" smtClean="0"/>
              <a:t> </a:t>
            </a:r>
            <a:r>
              <a:rPr lang="en-US" dirty="0" smtClean="0"/>
              <a:t>Several small faults are towards the west – small offsets in the red reflection bands.</a:t>
            </a:r>
            <a:r>
              <a:rPr lang="en-US" baseline="0" dirty="0" smtClean="0"/>
              <a:t> </a:t>
            </a:r>
            <a:r>
              <a:rPr lang="en-US" dirty="0" smtClean="0"/>
              <a:t>These faults are relatively easy to spot since the ‘bands’ are at a high angle to the fault traces.</a:t>
            </a:r>
            <a:r>
              <a:rPr lang="en-US" baseline="0" dirty="0" smtClean="0"/>
              <a:t> </a:t>
            </a:r>
            <a:r>
              <a:rPr lang="en-US" dirty="0" smtClean="0"/>
              <a:t>There is a curvilinear fault that starts just NW of center and curves towards the SE.</a:t>
            </a:r>
            <a:r>
              <a:rPr lang="en-US" baseline="0" dirty="0" smtClean="0"/>
              <a:t> </a:t>
            </a:r>
            <a:r>
              <a:rPr lang="en-US" dirty="0" smtClean="0"/>
              <a:t>This one is hard to see because the ‘bands’ and the fault trace are at low angles (almost parallel).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the early 1980s, people came up with a technique to enhance faults in 3D seismic data.</a:t>
            </a:r>
            <a:r>
              <a:rPr lang="en-US" baseline="0" dirty="0" smtClean="0"/>
              <a:t> </a:t>
            </a:r>
            <a:r>
              <a:rPr lang="en-US" dirty="0" smtClean="0"/>
              <a:t>Amoco was smart enough to patent their method – which they called Coherency.</a:t>
            </a:r>
            <a:r>
              <a:rPr lang="en-US" baseline="0" dirty="0" smtClean="0"/>
              <a:t> </a:t>
            </a:r>
            <a:r>
              <a:rPr lang="en-US" dirty="0" smtClean="0"/>
              <a:t>Basically, one trace is compared to its neighboring traces over a small time window (or gate).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the traces are perfectly identical in shape – a value of 1.0 is assigned.</a:t>
            </a:r>
            <a:r>
              <a:rPr lang="en-US" baseline="0" dirty="0" smtClean="0"/>
              <a:t> </a:t>
            </a:r>
            <a:r>
              <a:rPr lang="en-US" dirty="0" smtClean="0"/>
              <a:t>As the similarity of the traces decreases, the assigned values also decrease to 0.95, 0.90, 0.88, etc.</a:t>
            </a:r>
            <a:r>
              <a:rPr lang="en-US" baseline="0" dirty="0" smtClean="0"/>
              <a:t> </a:t>
            </a:r>
            <a:r>
              <a:rPr lang="en-US" dirty="0" smtClean="0"/>
              <a:t>More technically, we perform a cross correlation between a reference trace and its neighboring traces.</a:t>
            </a:r>
            <a:r>
              <a:rPr lang="en-US" baseline="0" dirty="0" smtClean="0"/>
              <a:t> </a:t>
            </a:r>
            <a:r>
              <a:rPr lang="en-US" dirty="0" smtClean="0"/>
              <a:t>We display the cross-correlation value, usually using a grey scale</a:t>
            </a:r>
            <a:r>
              <a:rPr lang="en-US" baseline="0" dirty="0" smtClean="0"/>
              <a:t> </a:t>
            </a:r>
            <a:r>
              <a:rPr lang="en-US" dirty="0" smtClean="0"/>
              <a:t>(right side of next slide).</a:t>
            </a:r>
          </a:p>
        </p:txBody>
      </p:sp>
    </p:spTree>
    <p:extLst>
      <p:ext uri="{BB962C8B-B14F-4D97-AF65-F5344CB8AC3E}">
        <p14:creationId xmlns:p14="http://schemas.microsoft.com/office/powerpoint/2010/main" val="4230615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0BFB10-740F-434D-BFBF-D418A6E8CA23}" type="slidenum">
              <a:rPr lang="en-US"/>
              <a:pPr/>
              <a:t>18</a:t>
            </a:fld>
            <a:endParaRPr lang="en-US" dirty="0"/>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Coherency</a:t>
            </a:r>
            <a:r>
              <a:rPr lang="en-US" baseline="0" dirty="0" smtClean="0"/>
              <a:t> is Amoco's name; other companies do similar analyses and call it discontinuity, variance, similarity, etc. Here the display on the left is the reflection amplitude data in red-white-blue (same as on the previous slide). On the right is the cross-correlation data using a grey scale; white is .98 or higher, black is .80 or lower, grey is between .98 and .80.</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Q: What do you suppose the black lineations indicate?  A: They are </a:t>
            </a:r>
            <a:r>
              <a:rPr lang="en-US" u="sng" baseline="0" dirty="0" smtClean="0"/>
              <a:t>potential</a:t>
            </a:r>
            <a:r>
              <a:rPr lang="en-US" baseline="0" dirty="0" smtClean="0"/>
              <a:t> fault segments (point out a few examples). The display on the right ‘enhances’ fault traces. Where there is a black lineation, one trace is on the high side and its neighbor is on the low side or in the fault zone. Note the black-grey region in the south. This indicates a general lack of similarity of seismic traces in this region – an indication that the data quality is not good. Another thing that can show up on this type of data are major stratigraphic boundaries – like going from inside to outside a major channel system. This example does not show any stratigraphic features.</a:t>
            </a:r>
          </a:p>
        </p:txBody>
      </p:sp>
    </p:spTree>
    <p:extLst>
      <p:ext uri="{BB962C8B-B14F-4D97-AF65-F5344CB8AC3E}">
        <p14:creationId xmlns:p14="http://schemas.microsoft.com/office/powerpoint/2010/main" val="3453892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3DC59A-3B8B-49E1-868C-EE63F1B0FB83}" type="slidenum">
              <a:rPr lang="en-US"/>
              <a:pPr/>
              <a:t>19</a:t>
            </a:fld>
            <a:endParaRPr lang="en-US" dirty="0"/>
          </a:p>
        </p:txBody>
      </p:sp>
      <p:sp>
        <p:nvSpPr>
          <p:cNvPr id="543746" name="Rectangle 2"/>
          <p:cNvSpPr>
            <a:spLocks noGrp="1" noRot="1" noChangeAspect="1" noChangeArrowheads="1" noTextEdit="1"/>
          </p:cNvSpPr>
          <p:nvPr>
            <p:ph type="sldImg"/>
          </p:nvPr>
        </p:nvSpPr>
        <p:spPr>
          <a:ln/>
        </p:spPr>
      </p:sp>
      <p:sp>
        <p:nvSpPr>
          <p:cNvPr id="54374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Another</a:t>
            </a:r>
            <a:r>
              <a:rPr lang="en-US" baseline="0" dirty="0" smtClean="0"/>
              <a:t> neat trick is to co-render the amplitude data and the discontinuity data – as shown here. Simply put, we: 1) paint the amplitude data (red-white-blue) on the screen, 2) overlay the discontinuity data, and 3) set the transparency so that very low values are opaque (black), intermediate values are semi-transparent (gray) and high values are fully transparent (invisible). This means that if traces are nearly the same, the reflection amplitude data (red, white, blue) shows through.</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You can see in this example some dark lineations – which are candidates for fault traces. In my opinion, this is a very good display to work with while mapping faults.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43691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slide describes</a:t>
            </a:r>
            <a:r>
              <a:rPr lang="en-US" baseline="0" dirty="0" smtClean="0"/>
              <a:t> the hydrocarbon (</a:t>
            </a:r>
            <a:r>
              <a:rPr lang="en-US" dirty="0" smtClean="0"/>
              <a:t>HC) system</a:t>
            </a:r>
            <a:r>
              <a:rPr lang="en-US" baseline="0" dirty="0" smtClean="0"/>
              <a:t> </a:t>
            </a:r>
            <a:r>
              <a:rPr lang="en-US" dirty="0" smtClean="0"/>
              <a:t>elements</a:t>
            </a:r>
            <a:r>
              <a:rPr lang="en-US" baseline="0" dirty="0" smtClean="0"/>
              <a:t> and processes, with </a:t>
            </a:r>
            <a:r>
              <a:rPr lang="en-US" b="1" baseline="0" dirty="0" smtClean="0"/>
              <a:t>trap formation </a:t>
            </a:r>
            <a:r>
              <a:rPr lang="en-US" baseline="0" dirty="0" smtClean="0"/>
              <a:t>marked.</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a:t>
            </a:fld>
            <a:endParaRPr lang="en-US" altLang="en-US" dirty="0"/>
          </a:p>
        </p:txBody>
      </p:sp>
    </p:spTree>
    <p:extLst>
      <p:ext uri="{BB962C8B-B14F-4D97-AF65-F5344CB8AC3E}">
        <p14:creationId xmlns:p14="http://schemas.microsoft.com/office/powerpoint/2010/main" val="3180039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6CD8B1-DC71-4B4E-9EE7-AD134B121083}" type="slidenum">
              <a:rPr lang="en-US"/>
              <a:pPr/>
              <a:t>20</a:t>
            </a:fld>
            <a:endParaRPr lang="en-US" dirty="0"/>
          </a:p>
        </p:txBody>
      </p:sp>
      <p:sp>
        <p:nvSpPr>
          <p:cNvPr id="540674" name="Rectangle 2"/>
          <p:cNvSpPr>
            <a:spLocks noGrp="1" noRot="1" noChangeAspect="1" noChangeArrowheads="1" noTextEdit="1"/>
          </p:cNvSpPr>
          <p:nvPr>
            <p:ph type="sldImg"/>
          </p:nvPr>
        </p:nvSpPr>
        <p:spPr>
          <a:ln/>
        </p:spPr>
      </p:sp>
      <p:sp>
        <p:nvSpPr>
          <p:cNvPr id="54067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For</a:t>
            </a:r>
            <a:r>
              <a:rPr lang="en-US" baseline="0" dirty="0" smtClean="0"/>
              <a:t> both 2D and 3D seismic, we want our fault planes to be consistent in 3D space. A fault plane in the earth will have one depth point at any given location (latitude, longitude), except for a fault that bends back on itself. For our interpretation, this means at any seismic trace our interpreted fault plane should have only one (1) two-way time (TWT) value.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On this slide, the upper left is a map view of a seismic survey area. The seismic is a line that makes a 90 degree turn: A-B runs north to south, and B-C runs west to east. The red fault is consistently interpreted – consistent does not mean correct necessarily, but a correct interpretation must be consistent. The fault plane (red line) on the two (2) perpendicular lines has the same TWT where the two lines join (intersect). We say the fault “ties” at this location.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would not want to see the fault high on one side and low on the other where two lines intersect – what we call a “</a:t>
            </a:r>
            <a:r>
              <a:rPr lang="en-US" baseline="0" dirty="0" err="1" smtClean="0"/>
              <a:t>mistie</a:t>
            </a:r>
            <a:r>
              <a:rPr lang="en-US" baseline="0" dirty="0" smtClean="0"/>
              <a:t>”. The yellow line represents a stratigraphic horizon, down-dropped near the line intersection point (B). FYI, the colors on the map view represent the TWT for the yellow horizon. Hot colors are shallow, while cool colors are deep. You can see the fault gaps (grey zones on the map) for the red fault where A-B and B-C are located (down to the south).</a:t>
            </a:r>
          </a:p>
        </p:txBody>
      </p:sp>
    </p:spTree>
    <p:extLst>
      <p:ext uri="{BB962C8B-B14F-4D97-AF65-F5344CB8AC3E}">
        <p14:creationId xmlns:p14="http://schemas.microsoft.com/office/powerpoint/2010/main" val="3076839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B2A16F-B743-4F61-81DF-EB85DC9A0639}" type="slidenum">
              <a:rPr lang="en-US"/>
              <a:pPr/>
              <a:t>21</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we are interpreting faults on seismic data, there are two main components: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1) We make observations – evidence based on the seismic for the location, offset, etc. of significant faults, and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2) We have in our mind the various structural concepts that we have learned from basic and advanced structure classes or experiences.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 indicated, there is a lot of back-and-forth between observations and concepts.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895304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1FF646-79A4-47FA-A54F-D6FEEAA16CCD}" type="slidenum">
              <a:rPr lang="en-US"/>
              <a:pPr/>
              <a:t>22</a:t>
            </a:fld>
            <a:endParaRPr lang="en-US" dirty="0"/>
          </a:p>
        </p:txBody>
      </p:sp>
      <p:sp>
        <p:nvSpPr>
          <p:cNvPr id="545794" name="Rectangle 2"/>
          <p:cNvSpPr>
            <a:spLocks noGrp="1" noRot="1" noChangeAspect="1" noChangeArrowheads="1" noTextEdit="1"/>
          </p:cNvSpPr>
          <p:nvPr>
            <p:ph type="sldImg"/>
          </p:nvPr>
        </p:nvSpPr>
        <p:spPr>
          <a:ln/>
        </p:spPr>
      </p:sp>
      <p:sp>
        <p:nvSpPr>
          <p:cNvPr id="54579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Structural</a:t>
            </a:r>
            <a:r>
              <a:rPr lang="en-US" baseline="0" dirty="0" smtClean="0"/>
              <a:t> Observations and Structural Concepts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With</a:t>
            </a:r>
            <a:r>
              <a:rPr lang="en-US" baseline="0" dirty="0" smtClean="0"/>
              <a:t> the concepts, think about h</a:t>
            </a:r>
            <a:r>
              <a:rPr lang="en-US" dirty="0" smtClean="0"/>
              <a:t>ow some of the structures could have formed and evolved?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Salt</a:t>
            </a:r>
            <a:r>
              <a:rPr lang="en-US" baseline="0" dirty="0" smtClean="0"/>
              <a:t> movement: h</a:t>
            </a:r>
            <a:r>
              <a:rPr lang="en-US" dirty="0" smtClean="0"/>
              <a:t>ow salt diapirs evolve from early to mature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167806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EFC6F8-E20D-43F8-9623-DA999B9CC119}" type="slidenum">
              <a:rPr lang="en-US"/>
              <a:pPr/>
              <a:t>23</a:t>
            </a:fld>
            <a:endParaRPr lang="en-US" dirty="0"/>
          </a:p>
        </p:txBody>
      </p:sp>
      <p:sp>
        <p:nvSpPr>
          <p:cNvPr id="546818" name="Rectangle 2"/>
          <p:cNvSpPr>
            <a:spLocks noGrp="1" noRot="1" noChangeAspect="1" noChangeArrowheads="1" noTextEdit="1"/>
          </p:cNvSpPr>
          <p:nvPr>
            <p:ph type="sldImg"/>
          </p:nvPr>
        </p:nvSpPr>
        <p:spPr>
          <a:ln/>
        </p:spPr>
      </p:sp>
      <p:sp>
        <p:nvSpPr>
          <p:cNvPr id="54681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Structural</a:t>
            </a:r>
            <a:r>
              <a:rPr lang="en-US" baseline="0" dirty="0" smtClean="0"/>
              <a:t> style</a:t>
            </a:r>
            <a:r>
              <a:rPr lang="en-US" dirty="0" smtClean="0"/>
              <a:t> is a tool developed by Todd Harding and James Lowell in the 1970’s.</a:t>
            </a:r>
            <a:r>
              <a:rPr lang="en-US" baseline="0" dirty="0" smtClean="0"/>
              <a:t> Here we define the tool, and t</a:t>
            </a:r>
            <a:r>
              <a:rPr lang="en-US" dirty="0" smtClean="0"/>
              <a:t>he next slide will help</a:t>
            </a:r>
            <a:r>
              <a:rPr lang="en-US" baseline="0" dirty="0" smtClean="0"/>
              <a:t> you understand and use this tool (method).</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650101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DD007E-5E5C-4F2B-AD24-DCFD2BA14ADD}" type="slidenum">
              <a:rPr lang="en-US"/>
              <a:pPr/>
              <a:t>24</a:t>
            </a:fld>
            <a:endParaRPr lang="en-US" dirty="0"/>
          </a:p>
        </p:txBody>
      </p:sp>
      <p:sp>
        <p:nvSpPr>
          <p:cNvPr id="547842" name="Rectangle 2"/>
          <p:cNvSpPr>
            <a:spLocks noGrp="1" noRot="1" noChangeAspect="1" noChangeArrowheads="1" noTextEdit="1"/>
          </p:cNvSpPr>
          <p:nvPr>
            <p:ph type="sldImg"/>
          </p:nvPr>
        </p:nvSpPr>
        <p:spPr>
          <a:ln/>
        </p:spPr>
      </p:sp>
      <p:sp>
        <p:nvSpPr>
          <p:cNvPr id="547843"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essence of structural styles is this 2D matrix.</a:t>
            </a:r>
            <a:r>
              <a:rPr lang="en-US" baseline="0" dirty="0" smtClean="0"/>
              <a:t> </a:t>
            </a:r>
            <a:r>
              <a:rPr lang="en-US" dirty="0" smtClean="0"/>
              <a:t>Columns are the tectonic setting – extension, contraction, lateral or strike-slip, or regional uplift/subsidence.</a:t>
            </a:r>
            <a:r>
              <a:rPr lang="en-US" baseline="0" dirty="0" smtClean="0"/>
              <a:t> </a:t>
            </a:r>
            <a:r>
              <a:rPr lang="en-US" dirty="0" smtClean="0"/>
              <a:t>The rows are the depth of faulting – do faults offset basement rocks (basement involved) or do they detach within the sedimentary section?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is the value of this matrix?</a:t>
            </a:r>
            <a:r>
              <a:rPr lang="en-US" baseline="0" dirty="0" smtClean="0"/>
              <a:t> </a:t>
            </a:r>
            <a:r>
              <a:rPr lang="en-US" dirty="0" smtClean="0"/>
              <a:t>Historically, we know of many types of traps – probably more than 40 (e.g., high-side traps on rotated fault blocks, anticlines with 4-way dip closure).</a:t>
            </a:r>
            <a:r>
              <a:rPr lang="en-US" baseline="0" dirty="0" smtClean="0"/>
              <a:t> </a:t>
            </a:r>
            <a:r>
              <a:rPr lang="en-US" dirty="0" smtClean="0"/>
              <a:t>This matrix gives me eight (8) “pigeon-holes”. There are a limited number of trap types associated with each of these pigeon-holes.</a:t>
            </a:r>
            <a:r>
              <a:rPr lang="en-US" baseline="0" dirty="0" smtClean="0"/>
              <a:t> </a:t>
            </a:r>
            <a:r>
              <a:rPr lang="en-US" dirty="0" smtClean="0"/>
              <a:t>Thus, if I know I am working in an area characterized by extension and the faults offset basement, I can be on the lookout for perhaps six (6) types of traps instead of 40+ trap types.</a:t>
            </a:r>
            <a:r>
              <a:rPr lang="en-US" baseline="0" dirty="0" smtClean="0"/>
              <a:t> </a:t>
            </a:r>
            <a:r>
              <a:rPr lang="en-US" dirty="0" smtClean="0"/>
              <a:t>This tool helps to focus on the trap types that the</a:t>
            </a:r>
            <a:r>
              <a:rPr lang="en-US" baseline="0" dirty="0" smtClean="0"/>
              <a:t> student</a:t>
            </a:r>
            <a:r>
              <a:rPr lang="en-US" dirty="0" smtClean="0"/>
              <a:t> should expect to see.</a:t>
            </a:r>
            <a:r>
              <a:rPr lang="en-US" baseline="0" dirty="0" smtClean="0"/>
              <a:t> </a:t>
            </a:r>
            <a:r>
              <a:rPr lang="en-US" dirty="0" smtClean="0"/>
              <a:t>We will look at a couple of examples.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3214007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BA854C-A83C-4001-9903-BC5B29022286}" type="slidenum">
              <a:rPr lang="en-US"/>
              <a:pPr/>
              <a:t>25</a:t>
            </a:fld>
            <a:endParaRPr lang="en-US" dirty="0"/>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Both examples here are for basins under extension.</a:t>
            </a:r>
            <a:r>
              <a:rPr lang="en-US" baseline="0" dirty="0" smtClean="0"/>
              <a:t> </a:t>
            </a:r>
            <a:r>
              <a:rPr lang="en-US" dirty="0" smtClean="0"/>
              <a:t>On the left, we have basement involved faults - they offset basement (red).</a:t>
            </a:r>
            <a:r>
              <a:rPr lang="en-US" baseline="0" dirty="0" smtClean="0"/>
              <a:t> </a:t>
            </a:r>
            <a:r>
              <a:rPr lang="en-US" dirty="0" smtClean="0"/>
              <a:t>One type of trap to look for in this case would be closures along the high side of the faults.</a:t>
            </a:r>
            <a:r>
              <a:rPr lang="en-US" baseline="0" dirty="0" smtClean="0"/>
              <a:t> </a:t>
            </a:r>
            <a:r>
              <a:rPr lang="en-US" dirty="0" smtClean="0"/>
              <a:t>The seismic comes from the data set you will look at in the exercise.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 the right, the faults are basement detached.</a:t>
            </a:r>
            <a:r>
              <a:rPr lang="en-US" baseline="0" dirty="0" smtClean="0"/>
              <a:t> </a:t>
            </a:r>
            <a:r>
              <a:rPr lang="en-US" dirty="0" smtClean="0"/>
              <a:t>The seismic comes from the US Gulf Coast.</a:t>
            </a:r>
            <a:r>
              <a:rPr lang="en-US" baseline="0" dirty="0" smtClean="0"/>
              <a:t> </a:t>
            </a:r>
            <a:r>
              <a:rPr lang="en-US" dirty="0" smtClean="0"/>
              <a:t>These types of faults are commonly called listric normal faults or slump faults.</a:t>
            </a:r>
            <a:r>
              <a:rPr lang="en-US" baseline="0" dirty="0" smtClean="0"/>
              <a:t> </a:t>
            </a:r>
            <a:r>
              <a:rPr lang="en-US" dirty="0" smtClean="0"/>
              <a:t>The detachment plane is in “weak” marine shales, thousands of feet above basement.</a:t>
            </a:r>
            <a:r>
              <a:rPr lang="en-US" baseline="0" dirty="0" smtClean="0"/>
              <a:t> </a:t>
            </a:r>
            <a:r>
              <a:rPr lang="en-US" dirty="0" smtClean="0"/>
              <a:t>Note how the reflections above the fault curve into the fault plane – these are called “roll-over” structures.</a:t>
            </a:r>
            <a:r>
              <a:rPr lang="en-US" baseline="0" dirty="0" smtClean="0"/>
              <a:t> </a:t>
            </a:r>
            <a:r>
              <a:rPr lang="en-US" dirty="0" smtClean="0"/>
              <a:t>A lot of oil &amp; gas have been produced from this type of trap in Texas, Louisiana, Mississippi and Alabama – both onshore and offshore. This is one of a handful of trap types to look out for if we</a:t>
            </a:r>
            <a:r>
              <a:rPr lang="en-US" baseline="0" dirty="0" smtClean="0"/>
              <a:t> </a:t>
            </a:r>
            <a:r>
              <a:rPr lang="en-US" dirty="0" smtClean="0"/>
              <a:t>know the study area is in the extension/basement detached pigeon-hole.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9596601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F4BB28-9B54-4043-9196-70149CD092FB}" type="slidenum">
              <a:rPr lang="en-US"/>
              <a:pPr/>
              <a:t>26</a:t>
            </a:fld>
            <a:endParaRPr lang="en-US" dirty="0"/>
          </a:p>
        </p:txBody>
      </p:sp>
      <p:sp>
        <p:nvSpPr>
          <p:cNvPr id="549890" name="Rectangle 2"/>
          <p:cNvSpPr>
            <a:spLocks noGrp="1" noRot="1" noChangeAspect="1" noChangeArrowheads="1" noTextEdit="1"/>
          </p:cNvSpPr>
          <p:nvPr>
            <p:ph type="sldImg"/>
          </p:nvPr>
        </p:nvSpPr>
        <p:spPr>
          <a:ln/>
        </p:spPr>
      </p:sp>
      <p:sp>
        <p:nvSpPr>
          <p:cNvPr id="549891"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slide shows two (2) example</a:t>
            </a:r>
            <a:r>
              <a:rPr lang="en-US" baseline="0" dirty="0" smtClean="0"/>
              <a:t> seismic lines from compressional regions. On the left, the faults offset basement.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On the right, the faults are detached along décollement surfaces within the sedimentary section.</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19809672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7861FE-AF13-4037-A411-25C9E49172D8}" type="slidenum">
              <a:rPr lang="en-US"/>
              <a:pPr/>
              <a:t>27</a:t>
            </a:fld>
            <a:endParaRPr lang="en-US" dirty="0"/>
          </a:p>
        </p:txBody>
      </p:sp>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Diapirs</a:t>
            </a:r>
            <a:r>
              <a:rPr lang="en-US" dirty="0" smtClean="0"/>
              <a:t>, both salt and shale, provide large trapping potential.</a:t>
            </a:r>
            <a:r>
              <a:rPr lang="en-US" baseline="0" dirty="0" smtClean="0"/>
              <a:t> </a:t>
            </a:r>
            <a:r>
              <a:rPr lang="en-US" dirty="0" smtClean="0"/>
              <a:t>Here the magenta ‘blobs’ are intended to represent salt bodies.</a:t>
            </a:r>
            <a:r>
              <a:rPr lang="en-US" baseline="0" dirty="0" smtClean="0"/>
              <a:t> </a:t>
            </a:r>
            <a:r>
              <a:rPr lang="en-US" dirty="0" smtClean="0"/>
              <a:t>In the upper right, there are traps above the salt on the high side of normal faults.</a:t>
            </a:r>
            <a:r>
              <a:rPr lang="en-US" baseline="0" dirty="0" smtClean="0"/>
              <a:t> </a:t>
            </a:r>
            <a:r>
              <a:rPr lang="en-US" dirty="0" smtClean="0"/>
              <a:t>The more significant traps are along the flanks of the salt dome where reservoir rocks dip into the salt body.</a:t>
            </a:r>
            <a:r>
              <a:rPr lang="en-US" baseline="0" dirty="0" smtClean="0"/>
              <a:t> </a:t>
            </a:r>
            <a:r>
              <a:rPr lang="en-US" dirty="0" smtClean="0"/>
              <a:t>Salt has extremely low permeability – fluids do not flow through them even on a geologic time scale.</a:t>
            </a:r>
            <a:r>
              <a:rPr lang="en-US" baseline="0" dirty="0" smtClean="0"/>
              <a:t> </a:t>
            </a:r>
            <a:r>
              <a:rPr lang="en-US" dirty="0" smtClean="0"/>
              <a:t>Oil &amp; gas that get into the sands migrate updip; if there is a top seal, a large to giant hydrocarbon (HC) field can form.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the lower left, the salt has formed a ledge/sill/canopy. We can drill through 100s to 1000s of feet of salt and tap into super giant fields.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is the new, big play in the deep Gulf of Mexico.</a:t>
            </a:r>
            <a:r>
              <a:rPr lang="en-US" baseline="0" dirty="0" smtClean="0"/>
              <a:t> </a:t>
            </a:r>
            <a:r>
              <a:rPr lang="en-US" dirty="0" smtClean="0"/>
              <a:t>The challenge here is to image the sediments below the salt, which is very difficult since the salt body severely distorts the seismic ray paths.</a:t>
            </a:r>
          </a:p>
        </p:txBody>
      </p:sp>
    </p:spTree>
    <p:extLst>
      <p:ext uri="{BB962C8B-B14F-4D97-AF65-F5344CB8AC3E}">
        <p14:creationId xmlns:p14="http://schemas.microsoft.com/office/powerpoint/2010/main" val="1447460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4890A8-63CF-48B4-9CEC-6835F3D8E226}" type="slidenum">
              <a:rPr lang="en-US"/>
              <a:pPr/>
              <a:t>28</a:t>
            </a:fld>
            <a:endParaRPr lang="en-US" dirty="0"/>
          </a:p>
        </p:txBody>
      </p:sp>
      <p:sp>
        <p:nvSpPr>
          <p:cNvPr id="551938" name="Rectangle 2"/>
          <p:cNvSpPr>
            <a:spLocks noGrp="1" noRot="1" noChangeAspect="1" noChangeArrowheads="1" noTextEdit="1"/>
          </p:cNvSpPr>
          <p:nvPr>
            <p:ph type="sldImg"/>
          </p:nvPr>
        </p:nvSpPr>
        <p:spPr>
          <a:ln/>
        </p:spPr>
      </p:sp>
      <p:sp>
        <p:nvSpPr>
          <p:cNvPr id="55193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Various models have been proposed for how some of our large structures</a:t>
            </a:r>
            <a:r>
              <a:rPr lang="en-US" baseline="0" dirty="0" smtClean="0"/>
              <a:t> form. Two commonly used models are summarized here, for both extensional and compressional (contractional) basins: 1) fault bend folds, and 2) fault propagation folds. It is beyond the scope of this course to delve any deeper.</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18209968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80D3B0-E3DB-4D2A-9397-46CA80065350}" type="slidenum">
              <a:rPr lang="en-US"/>
              <a:pPr/>
              <a:t>29</a:t>
            </a:fld>
            <a:endParaRPr lang="en-US" dirty="0"/>
          </a:p>
        </p:txBody>
      </p:sp>
      <p:sp>
        <p:nvSpPr>
          <p:cNvPr id="552962" name="Rectangle 2"/>
          <p:cNvSpPr>
            <a:spLocks noGrp="1" noRot="1" noChangeAspect="1" noChangeArrowheads="1" noTextEdit="1"/>
          </p:cNvSpPr>
          <p:nvPr>
            <p:ph type="sldImg"/>
          </p:nvPr>
        </p:nvSpPr>
        <p:spPr>
          <a:ln/>
        </p:spPr>
      </p:sp>
      <p:sp>
        <p:nvSpPr>
          <p:cNvPr id="552963"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Once we have an interpretation, we should ask “is the interpretation admissible – is the implied deformation reasonable?”</a:t>
            </a:r>
            <a:r>
              <a:rPr lang="en-US" baseline="0" dirty="0" smtClean="0"/>
              <a:t> </a:t>
            </a:r>
            <a:r>
              <a:rPr lang="en-US" dirty="0" smtClean="0"/>
              <a:t>This example comes from a fold &amp; thrust belt (highly compressive) environment.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top figure is the interpretation of the present day structuring.</a:t>
            </a:r>
            <a:r>
              <a:rPr lang="en-US" baseline="0" dirty="0" smtClean="0"/>
              <a:t> </a:t>
            </a:r>
            <a:r>
              <a:rPr lang="en-US" dirty="0" smtClean="0"/>
              <a:t>This example is rather old – probably from the mid 1980s.</a:t>
            </a:r>
            <a:r>
              <a:rPr lang="en-US" baseline="0" dirty="0" smtClean="0"/>
              <a:t> </a:t>
            </a:r>
            <a:r>
              <a:rPr lang="en-US" dirty="0" smtClean="0"/>
              <a:t>At that time, we only had software that could restore 2D cross-sections; now we have 3D restoration software.</a:t>
            </a:r>
            <a:r>
              <a:rPr lang="en-US" baseline="0" dirty="0" smtClean="0"/>
              <a:t> </a:t>
            </a:r>
            <a:r>
              <a:rPr lang="en-US" dirty="0" smtClean="0"/>
              <a:t>As we go down through the images, we are seeing the implied structuring back through geologic time.</a:t>
            </a:r>
            <a:r>
              <a:rPr lang="en-US" baseline="0" dirty="0" smtClean="0"/>
              <a:t> </a:t>
            </a:r>
            <a:r>
              <a:rPr lang="en-US" dirty="0" smtClean="0"/>
              <a:t>The lowest image is a 2D restoration before the compression began.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are several “gaps” in the layers and a couple of overlaps.</a:t>
            </a:r>
            <a:r>
              <a:rPr lang="en-US" baseline="0" dirty="0" smtClean="0"/>
              <a:t> </a:t>
            </a:r>
            <a:r>
              <a:rPr lang="en-US" dirty="0" smtClean="0"/>
              <a:t>This indicates potential problems with the interpretation (we’ll ignore errors due to not working in 3D).</a:t>
            </a:r>
            <a:r>
              <a:rPr lang="en-US" baseline="0" dirty="0" smtClean="0"/>
              <a:t> </a:t>
            </a:r>
            <a:r>
              <a:rPr lang="en-US" dirty="0" smtClean="0"/>
              <a:t>For example, there is a gap on the far left of the restored cross-section.</a:t>
            </a:r>
            <a:r>
              <a:rPr lang="en-US" baseline="0" dirty="0" smtClean="0"/>
              <a:t> </a:t>
            </a:r>
            <a:r>
              <a:rPr lang="en-US" dirty="0" smtClean="0"/>
              <a:t>This indicates that either the fault plane in the present-day interpretation is not at the correct angle or the way the layers curve into the fault is not correct.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we plan to drill the “left” structure, this could mean either larger or smaller volumes of oil.</a:t>
            </a:r>
            <a:r>
              <a:rPr lang="en-US" baseline="0" dirty="0" smtClean="0"/>
              <a:t> </a:t>
            </a:r>
            <a:r>
              <a:rPr lang="en-US" dirty="0" smtClean="0"/>
              <a:t>Here is a KEY – if we would still drill the well given the uncertainty in the oil volume, we would not do more refinement of the interpretation.</a:t>
            </a:r>
            <a:r>
              <a:rPr lang="en-US" baseline="0" dirty="0" smtClean="0"/>
              <a:t> </a:t>
            </a:r>
            <a:r>
              <a:rPr lang="en-US" dirty="0" smtClean="0"/>
              <a:t>However, if we thought there would not be enough oil in the “left” structure to make a profit if the fault was (say) 5 degrees steeper; then we would test the likelihood that the fault is that steep.</a:t>
            </a:r>
            <a:r>
              <a:rPr lang="en-US" baseline="0" dirty="0" smtClean="0"/>
              <a:t> </a:t>
            </a:r>
            <a:r>
              <a:rPr lang="en-US" dirty="0" smtClean="0"/>
              <a:t>That means reinterpreting the fault (making it steeper), doing the restoration, and seeing if the gap is much smaller (interpretation possible closer to the truth) or much larger (less likely to be true).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Work that impacts a business decision is carried out; work that will not significantly change a business decision will not be done – makes dollars &amp; cents?</a:t>
            </a:r>
          </a:p>
        </p:txBody>
      </p:sp>
    </p:spTree>
    <p:extLst>
      <p:ext uri="{BB962C8B-B14F-4D97-AF65-F5344CB8AC3E}">
        <p14:creationId xmlns:p14="http://schemas.microsoft.com/office/powerpoint/2010/main" val="3237815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A081C8-FEC3-4989-AB75-99063AC1DBA3}" type="slidenum">
              <a:rPr lang="en-US"/>
              <a:pPr/>
              <a:t>3</a:t>
            </a:fld>
            <a:endParaRPr lang="en-US" dirty="0"/>
          </a:p>
        </p:txBody>
      </p:sp>
      <p:sp>
        <p:nvSpPr>
          <p:cNvPr id="495618" name="Rectangle 2"/>
          <p:cNvSpPr>
            <a:spLocks noGrp="1" noRot="1" noChangeAspect="1" noChangeArrowheads="1" noTextEdit="1"/>
          </p:cNvSpPr>
          <p:nvPr>
            <p:ph type="sldImg"/>
          </p:nvPr>
        </p:nvSpPr>
        <p:spPr>
          <a:ln/>
        </p:spPr>
      </p:sp>
      <p:sp>
        <p:nvSpPr>
          <p:cNvPr id="49561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Outline</a:t>
            </a:r>
            <a:r>
              <a:rPr lang="en-US" baseline="0" dirty="0" smtClean="0"/>
              <a:t> for the lecture.</a:t>
            </a:r>
            <a:endParaRPr lang="en-US" dirty="0"/>
          </a:p>
        </p:txBody>
      </p:sp>
    </p:spTree>
    <p:extLst>
      <p:ext uri="{BB962C8B-B14F-4D97-AF65-F5344CB8AC3E}">
        <p14:creationId xmlns:p14="http://schemas.microsoft.com/office/powerpoint/2010/main" val="169444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069687-3F08-4ADB-8132-668E2A5EAD55}" type="slidenum">
              <a:rPr lang="en-US"/>
              <a:pPr/>
              <a:t>30</a:t>
            </a:fld>
            <a:endParaRPr lang="en-US" dirty="0"/>
          </a:p>
        </p:txBody>
      </p:sp>
      <p:sp>
        <p:nvSpPr>
          <p:cNvPr id="553986" name="Rectangle 2"/>
          <p:cNvSpPr>
            <a:spLocks noGrp="1" noRot="1" noChangeAspect="1" noChangeArrowheads="1" noTextEdit="1"/>
          </p:cNvSpPr>
          <p:nvPr>
            <p:ph type="sldImg"/>
          </p:nvPr>
        </p:nvSpPr>
        <p:spPr>
          <a:ln/>
        </p:spPr>
      </p:sp>
      <p:sp>
        <p:nvSpPr>
          <p:cNvPr id="55398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do we get from our structural analysis?</a:t>
            </a:r>
            <a:r>
              <a:rPr lang="en-US" baseline="0" dirty="0" smtClean="0"/>
              <a:t> </a:t>
            </a:r>
            <a:r>
              <a:rPr lang="en-US" dirty="0" smtClean="0"/>
              <a:t>Here is a short list,</a:t>
            </a:r>
            <a:r>
              <a:rPr lang="en-US" baseline="0" dirty="0" smtClean="0"/>
              <a:t> though we can get a lot more.</a:t>
            </a:r>
          </a:p>
        </p:txBody>
      </p:sp>
    </p:spTree>
    <p:extLst>
      <p:ext uri="{BB962C8B-B14F-4D97-AF65-F5344CB8AC3E}">
        <p14:creationId xmlns:p14="http://schemas.microsoft.com/office/powerpoint/2010/main" val="20571544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8D6255-3AC4-4F1F-948F-9826098B9359}" type="slidenum">
              <a:rPr lang="en-US"/>
              <a:pPr/>
              <a:t>31</a:t>
            </a:fld>
            <a:endParaRPr lang="en-US" dirty="0"/>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cartoon section illustrates how we can get information on when a fault was active.</a:t>
            </a:r>
            <a:r>
              <a:rPr lang="en-US" baseline="0" dirty="0" smtClean="0"/>
              <a:t> </a:t>
            </a:r>
            <a:r>
              <a:rPr lang="en-US" dirty="0" smtClean="0"/>
              <a:t>We examine the thickness of a unit (stratigraphic sequence) on both sides of a fault.</a:t>
            </a:r>
            <a:r>
              <a:rPr lang="en-US" baseline="0" dirty="0" smtClean="0"/>
              <a:t> </a:t>
            </a:r>
            <a:r>
              <a:rPr lang="en-US" dirty="0" smtClean="0"/>
              <a:t>If the thickness</a:t>
            </a:r>
            <a:r>
              <a:rPr lang="en-US" baseline="0" dirty="0" smtClean="0"/>
              <a:t> is fairly constant, then the fault was not active when that sequence was deposited. If the sequence is noticeably thicker on the downthrown side of the fault, it indicates that we fault was active.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For example, look at Fault A. The yellow and pink units are about the same thickness on either side of Fault A. The lavender and orange units thicken across the fault. This can be explained if there was movement on Fault A during lavender and orange deposition. As the block between Fault A and Fault B moved down, there was more accommodation (space for sediments to be deposited) on the downthrown side of Fault 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Now look at Fault C. This fault was moving when yellow and pink were being deposited. There was some movement during lavender time. Fault C was not active (moving) during orange time (since there is no thickness change).</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1327397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A081C8-FEC3-4989-AB75-99063AC1DBA3}" type="slidenum">
              <a:rPr lang="en-US"/>
              <a:pPr/>
              <a:t>32</a:t>
            </a:fld>
            <a:endParaRPr lang="en-US" dirty="0"/>
          </a:p>
        </p:txBody>
      </p:sp>
      <p:sp>
        <p:nvSpPr>
          <p:cNvPr id="495618" name="Rectangle 2"/>
          <p:cNvSpPr>
            <a:spLocks noGrp="1" noRot="1" noChangeAspect="1" noChangeArrowheads="1" noTextEdit="1"/>
          </p:cNvSpPr>
          <p:nvPr>
            <p:ph type="sldImg"/>
          </p:nvPr>
        </p:nvSpPr>
        <p:spPr>
          <a:ln/>
        </p:spPr>
      </p:sp>
      <p:sp>
        <p:nvSpPr>
          <p:cNvPr id="49561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Now we turn our attention to hydrocarbon (HC) traps.</a:t>
            </a:r>
          </a:p>
        </p:txBody>
      </p:sp>
    </p:spTree>
    <p:extLst>
      <p:ext uri="{BB962C8B-B14F-4D97-AF65-F5344CB8AC3E}">
        <p14:creationId xmlns:p14="http://schemas.microsoft.com/office/powerpoint/2010/main" val="3796494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23DB65-E322-4E88-B9BF-8C9C95E520A1}" type="slidenum">
              <a:rPr lang="en-US" altLang="en-US"/>
              <a:pPr eaLnBrk="1" hangingPunct="1"/>
              <a:t>33</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sz="1100" dirty="0" smtClean="0">
                <a:latin typeface="Arial" panose="020B0604020202020204" pitchFamily="34" charset="0"/>
              </a:rPr>
              <a:t>We use depth (or time) structure maps, which include the fault zones, to look for places where significant accumulations of HC might be trapped.</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Structural traps would be things such as: anticlines, high-side fault blocks, or low-side roll-overs.</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Stratigraphic traps would be things such as: sub-unconformity traps, or sand pinch-outs.</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Combination traps (structure + stratigraphy) would be things such as: a deep-water channel that crosses an anticline.</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We’ll look at some cartoon examples of these in the next few slides.</a:t>
            </a:r>
          </a:p>
          <a:p>
            <a:pPr lvl="1">
              <a:spcBef>
                <a:spcPct val="40000"/>
              </a:spcBef>
            </a:pPr>
            <a:endParaRPr lang="en-US" altLang="en-US" sz="1100" dirty="0" smtClean="0">
              <a:latin typeface="Arial" panose="020B0604020202020204" pitchFamily="34" charset="0"/>
            </a:endParaRPr>
          </a:p>
        </p:txBody>
      </p:sp>
    </p:spTree>
    <p:extLst>
      <p:ext uri="{BB962C8B-B14F-4D97-AF65-F5344CB8AC3E}">
        <p14:creationId xmlns:p14="http://schemas.microsoft.com/office/powerpoint/2010/main" val="3676445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an example of a simple structural trap – an anticline.</a:t>
            </a:r>
            <a:r>
              <a:rPr lang="en-US" baseline="0" dirty="0" smtClean="0"/>
              <a:t> </a:t>
            </a:r>
            <a:r>
              <a:rPr lang="en-US" dirty="0" smtClean="0"/>
              <a:t>On the left is a map view; on the right is cross-section A-A’.</a:t>
            </a:r>
            <a:r>
              <a:rPr lang="en-US" baseline="0" dirty="0" smtClean="0"/>
              <a:t> </a:t>
            </a:r>
            <a:r>
              <a:rPr lang="en-US" dirty="0" smtClean="0"/>
              <a:t>If enough HC has migrated into the trap, it will be filled to a spill or leak point. For this example, the spill point is on the ENE side of the high (anticline).</a:t>
            </a:r>
            <a:r>
              <a:rPr lang="en-US" baseline="0" dirty="0" smtClean="0"/>
              <a:t> </a:t>
            </a:r>
            <a:r>
              <a:rPr lang="en-US" dirty="0" smtClean="0"/>
              <a:t>If more HC is added to this trap, the extra HC will spill to the NE, possibly filling another trap further along the migration pathway.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34</a:t>
            </a:fld>
            <a:endParaRPr lang="en-US" altLang="en-US" dirty="0"/>
          </a:p>
        </p:txBody>
      </p:sp>
    </p:spTree>
    <p:extLst>
      <p:ext uri="{BB962C8B-B14F-4D97-AF65-F5344CB8AC3E}">
        <p14:creationId xmlns:p14="http://schemas.microsoft.com/office/powerpoint/2010/main" val="35162005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the amount of HC reaching the trap is small (less than the trap could hold), then the trap is said to be under-filled.</a:t>
            </a:r>
            <a:r>
              <a:rPr lang="en-US" baseline="0" dirty="0" smtClean="0"/>
              <a:t> </a:t>
            </a:r>
            <a:r>
              <a:rPr lang="en-US" dirty="0" smtClean="0"/>
              <a:t>In this example, the trap is ‘HC charge-limited’ and is not filled to the spill point.</a:t>
            </a:r>
            <a:r>
              <a:rPr lang="en-US" baseline="0" dirty="0" smtClean="0"/>
              <a:t> </a:t>
            </a:r>
            <a:r>
              <a:rPr lang="en-US" dirty="0" smtClean="0"/>
              <a:t>The way the cross-section is drawn, both ‘bumps’ have been filled to about the same level.</a:t>
            </a:r>
            <a:r>
              <a:rPr lang="en-US" baseline="0" dirty="0" smtClean="0"/>
              <a:t> </a:t>
            </a:r>
            <a:r>
              <a:rPr lang="en-US" dirty="0" smtClean="0"/>
              <a:t>This would be true if HC migration came from the NW or SE, with HC migration pathways reaching both high points.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HC migration came from the west, it would first fill the western ‘bump’ to the saddle point and then HC would start to fill the eastern ‘bump.’ If HC migration came from the east, how would the two ‘bumps’ fill?  Fill east first; then spill to west.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35</a:t>
            </a:fld>
            <a:endParaRPr lang="en-US" altLang="en-US" dirty="0"/>
          </a:p>
        </p:txBody>
      </p:sp>
    </p:spTree>
    <p:extLst>
      <p:ext uri="{BB962C8B-B14F-4D97-AF65-F5344CB8AC3E}">
        <p14:creationId xmlns:p14="http://schemas.microsoft.com/office/powerpoint/2010/main" val="6242079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another type of structural trap with two degrees of HC fill.</a:t>
            </a:r>
            <a:r>
              <a:rPr lang="en-US" baseline="0" dirty="0" smtClean="0"/>
              <a:t> </a:t>
            </a:r>
            <a:r>
              <a:rPr lang="en-US" dirty="0" smtClean="0"/>
              <a:t>On the left, a cross-section is on the top and a map view is below.</a:t>
            </a:r>
            <a:r>
              <a:rPr lang="en-US" baseline="0" dirty="0" smtClean="0"/>
              <a:t> </a:t>
            </a:r>
            <a:r>
              <a:rPr lang="en-US" dirty="0" smtClean="0"/>
              <a:t>Where the reservoir on the down side touches the fault is the leak point.</a:t>
            </a:r>
            <a:r>
              <a:rPr lang="en-US" baseline="0" dirty="0" smtClean="0"/>
              <a:t> </a:t>
            </a:r>
            <a:r>
              <a:rPr lang="en-US" dirty="0" smtClean="0"/>
              <a:t>More HC fill would leak across and up the fault plane and move through the high-side sands.</a:t>
            </a:r>
            <a:r>
              <a:rPr lang="en-US" baseline="0" dirty="0" smtClean="0"/>
              <a:t> </a:t>
            </a:r>
            <a:r>
              <a:rPr lang="en-US" dirty="0" smtClean="0"/>
              <a:t>On the right, a cross-section is on the top and a map view is below.</a:t>
            </a:r>
            <a:r>
              <a:rPr lang="en-US" baseline="0" dirty="0" smtClean="0"/>
              <a:t> </a:t>
            </a:r>
            <a:r>
              <a:rPr lang="en-US" dirty="0" smtClean="0"/>
              <a:t>Here the fault ‘seals’ – does not allow HC to move through it.</a:t>
            </a:r>
            <a:r>
              <a:rPr lang="en-US" baseline="0" dirty="0" smtClean="0"/>
              <a:t> </a:t>
            </a:r>
            <a:r>
              <a:rPr lang="en-US" dirty="0" smtClean="0"/>
              <a:t>The reservoir fill level is controlled by a synclinal leak point to the southwest.</a:t>
            </a:r>
            <a:r>
              <a:rPr lang="en-US" baseline="0" dirty="0" smtClean="0"/>
              <a:t> </a:t>
            </a:r>
            <a:r>
              <a:rPr lang="en-US" dirty="0" smtClean="0"/>
              <a:t>This illustrates the importance of predicting whether a fault leaks or seals HCs.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It could be that the left case does not hold enough HC to be an economic success, but the right case does hold enough HC to be an economic success.</a:t>
            </a:r>
            <a:r>
              <a:rPr lang="en-US" baseline="0" dirty="0" smtClean="0"/>
              <a:t> </a:t>
            </a:r>
            <a:r>
              <a:rPr lang="en-US" dirty="0" smtClean="0"/>
              <a:t>There are methods to predict the sealing potential of faults; we’ll look at some of them in Lesson 10.</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36</a:t>
            </a:fld>
            <a:endParaRPr lang="en-US" altLang="en-US" dirty="0"/>
          </a:p>
        </p:txBody>
      </p:sp>
    </p:spTree>
    <p:extLst>
      <p:ext uri="{BB962C8B-B14F-4D97-AF65-F5344CB8AC3E}">
        <p14:creationId xmlns:p14="http://schemas.microsoft.com/office/powerpoint/2010/main" val="42457123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in one example of a stratigraphic trap.</a:t>
            </a:r>
            <a:r>
              <a:rPr lang="en-US" baseline="0" dirty="0" smtClean="0"/>
              <a:t> </a:t>
            </a:r>
            <a:r>
              <a:rPr lang="en-US" dirty="0" smtClean="0"/>
              <a:t>On the left is a cross-section; on the right is a map view.</a:t>
            </a:r>
            <a:r>
              <a:rPr lang="en-US" baseline="0" dirty="0" smtClean="0"/>
              <a:t> </a:t>
            </a:r>
            <a:r>
              <a:rPr lang="en-US" dirty="0" smtClean="0"/>
              <a:t>This represents a sub-unconformity style of trap. Sands below the unconformity have a component of dip and form the reservoir.</a:t>
            </a:r>
            <a:r>
              <a:rPr lang="en-US" baseline="0" dirty="0" smtClean="0"/>
              <a:t> </a:t>
            </a:r>
            <a:r>
              <a:rPr lang="en-US" dirty="0" smtClean="0"/>
              <a:t>Above the unconformity is a marine shale that provides the seal.</a:t>
            </a:r>
            <a:r>
              <a:rPr lang="en-US" baseline="0" dirty="0" smtClean="0"/>
              <a:t> </a:t>
            </a:r>
            <a:r>
              <a:rPr lang="en-US" dirty="0" smtClean="0"/>
              <a:t>Here the big unknown is how far downdip each sand contains hydrocarbons (HCs).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37</a:t>
            </a:fld>
            <a:endParaRPr lang="en-US" altLang="en-US" dirty="0"/>
          </a:p>
        </p:txBody>
      </p:sp>
    </p:spTree>
    <p:extLst>
      <p:ext uri="{BB962C8B-B14F-4D97-AF65-F5344CB8AC3E}">
        <p14:creationId xmlns:p14="http://schemas.microsoft.com/office/powerpoint/2010/main" val="6871672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another example of stratigraphic traps.</a:t>
            </a:r>
            <a:r>
              <a:rPr lang="en-US" baseline="0" dirty="0" smtClean="0"/>
              <a:t> </a:t>
            </a:r>
            <a:r>
              <a:rPr lang="en-US" dirty="0" smtClean="0"/>
              <a:t>On the left is a cross-section; on the right is a map view.</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image represents an isolated carbonate reef.</a:t>
            </a:r>
            <a:r>
              <a:rPr lang="en-US" baseline="0" dirty="0" smtClean="0"/>
              <a:t> </a:t>
            </a:r>
            <a:r>
              <a:rPr lang="en-US" dirty="0" smtClean="0"/>
              <a:t>Porous and permeable carbonate facies form the reservoir – often in the edges of the reef rather than in the central lagoon </a:t>
            </a:r>
            <a:r>
              <a:rPr lang="en-US" dirty="0" err="1" smtClean="0"/>
              <a:t>facies</a:t>
            </a:r>
            <a:r>
              <a:rPr lang="en-US" dirty="0" smtClean="0"/>
              <a:t>.</a:t>
            </a:r>
            <a:r>
              <a:rPr lang="en-US" baseline="0" dirty="0" smtClean="0"/>
              <a:t> </a:t>
            </a:r>
            <a:r>
              <a:rPr lang="en-US" dirty="0" smtClean="0"/>
              <a:t>Again, there has to be an adequate seal facies capping the reef and along the edges.</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38</a:t>
            </a:fld>
            <a:endParaRPr lang="en-US" altLang="en-US" dirty="0"/>
          </a:p>
        </p:txBody>
      </p:sp>
    </p:spTree>
    <p:extLst>
      <p:ext uri="{BB962C8B-B14F-4D97-AF65-F5344CB8AC3E}">
        <p14:creationId xmlns:p14="http://schemas.microsoft.com/office/powerpoint/2010/main" val="13083913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slide illustrates a combination trap – one that has both a structural component and a stratigraphic component.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 Top left = structure map with an anticline in the center.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 Top right = depositional facies – a deep water channel system.  The axial facies (light yellow) has the best reservoir properties.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t>
            </a:r>
            <a:r>
              <a:rPr lang="en-US" baseline="0" dirty="0" smtClean="0"/>
              <a:t> </a:t>
            </a:r>
            <a:r>
              <a:rPr lang="en-US" dirty="0" smtClean="0"/>
              <a:t>Bottom left = cross-section showing structure, depositional facies, and green is where the oil is trapped.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 Bottom right = map view with structure contours, facies belts and oil within reservoir quality rocks.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anticline causes oil to migrate towards the high point (crest).</a:t>
            </a:r>
            <a:r>
              <a:rPr lang="en-US" baseline="0" dirty="0" smtClean="0"/>
              <a:t> </a:t>
            </a:r>
            <a:r>
              <a:rPr lang="en-US" dirty="0" smtClean="0"/>
              <a:t>The facies belts limit the producible reservoir to the channel axis </a:t>
            </a:r>
            <a:r>
              <a:rPr lang="en-US" dirty="0" err="1" smtClean="0"/>
              <a:t>facies</a:t>
            </a:r>
            <a:r>
              <a:rPr lang="en-US" dirty="0" smtClean="0"/>
              <a:t>.</a:t>
            </a:r>
            <a:r>
              <a:rPr lang="en-US" baseline="0" dirty="0" smtClean="0"/>
              <a:t> </a:t>
            </a:r>
            <a:r>
              <a:rPr lang="en-US" dirty="0" smtClean="0"/>
              <a:t>This trap has both a structural &amp; a stratigraphic component.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39</a:t>
            </a:fld>
            <a:endParaRPr lang="en-US" altLang="en-US" dirty="0"/>
          </a:p>
        </p:txBody>
      </p:sp>
    </p:spTree>
    <p:extLst>
      <p:ext uri="{BB962C8B-B14F-4D97-AF65-F5344CB8AC3E}">
        <p14:creationId xmlns:p14="http://schemas.microsoft.com/office/powerpoint/2010/main" val="3313976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B0078B-BA27-4C56-B58F-F1A141C853D3}" type="slidenum">
              <a:rPr lang="en-US"/>
              <a:pPr/>
              <a:t>4</a:t>
            </a:fld>
            <a:endParaRPr lang="en-US" dirty="0"/>
          </a:p>
        </p:txBody>
      </p:sp>
      <p:sp>
        <p:nvSpPr>
          <p:cNvPr id="497666" name="Rectangle 2"/>
          <p:cNvSpPr>
            <a:spLocks noGrp="1" noRot="1" noChangeAspect="1" noChangeArrowheads="1" noTextEdit="1"/>
          </p:cNvSpPr>
          <p:nvPr>
            <p:ph type="sldImg"/>
          </p:nvPr>
        </p:nvSpPr>
        <p:spPr>
          <a:ln/>
        </p:spPr>
      </p:sp>
      <p:sp>
        <p:nvSpPr>
          <p:cNvPr id="49766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is structural analysis?</a:t>
            </a:r>
            <a:r>
              <a:rPr lang="en-US" baseline="0" dirty="0" smtClean="0"/>
              <a:t> </a:t>
            </a:r>
            <a:r>
              <a:rPr lang="en-US" dirty="0" smtClean="0"/>
              <a:t>Ideally, it is the analysis of all of the significant processes that: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 formed a basin and deformed its sedimentary fill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 from basin-scale processes (e.g., plate tectonics) to centimeter-scale processes (e.g., fracturing)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Typically, what we focus on is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How did the basin form?</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Mapping the major fault systems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Looking at sediment deformation for potential traps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Identifying present-day traps and things that may control their fill level (trap size)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In some cases, we may need to work out when the trap formed &amp; its size history.</a:t>
            </a:r>
          </a:p>
        </p:txBody>
      </p:sp>
    </p:spTree>
    <p:extLst>
      <p:ext uri="{BB962C8B-B14F-4D97-AF65-F5344CB8AC3E}">
        <p14:creationId xmlns:p14="http://schemas.microsoft.com/office/powerpoint/2010/main" val="33559271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3BB03A-0516-4937-8DFA-674333B86C06}" type="slidenum">
              <a:rPr lang="en-US"/>
              <a:pPr/>
              <a:t>40</a:t>
            </a:fld>
            <a:endParaRPr lang="en-US" dirty="0"/>
          </a:p>
        </p:txBody>
      </p:sp>
      <p:sp>
        <p:nvSpPr>
          <p:cNvPr id="559106" name="Rectangle 2"/>
          <p:cNvSpPr>
            <a:spLocks noGrp="1" noRot="1" noChangeAspect="1" noChangeArrowheads="1" noTextEdit="1"/>
          </p:cNvSpPr>
          <p:nvPr>
            <p:ph type="sldImg"/>
          </p:nvPr>
        </p:nvSpPr>
        <p:spPr>
          <a:ln/>
        </p:spPr>
      </p:sp>
      <p:sp>
        <p:nvSpPr>
          <p:cNvPr id="55910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summary, this is</a:t>
            </a:r>
            <a:r>
              <a:rPr lang="en-US" baseline="0" dirty="0" smtClean="0"/>
              <a:t> a basic workflow for structural analysis and trap identification.</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4692207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References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41</a:t>
            </a:fld>
            <a:endParaRPr lang="en-US" altLang="en-US" dirty="0"/>
          </a:p>
        </p:txBody>
      </p:sp>
    </p:spTree>
    <p:extLst>
      <p:ext uri="{BB962C8B-B14F-4D97-AF65-F5344CB8AC3E}">
        <p14:creationId xmlns:p14="http://schemas.microsoft.com/office/powerpoint/2010/main" val="37505213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42</a:t>
            </a:fld>
            <a:endParaRPr lang="en-US" altLang="en-US" dirty="0"/>
          </a:p>
        </p:txBody>
      </p:sp>
    </p:spTree>
    <p:extLst>
      <p:ext uri="{BB962C8B-B14F-4D97-AF65-F5344CB8AC3E}">
        <p14:creationId xmlns:p14="http://schemas.microsoft.com/office/powerpoint/2010/main" val="284926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5293BE-6C5F-4FA8-ABAB-07313E4EB64D}" type="slidenum">
              <a:rPr lang="en-US"/>
              <a:pPr/>
              <a:t>5</a:t>
            </a:fld>
            <a:endParaRPr lang="en-US" dirty="0"/>
          </a:p>
        </p:txBody>
      </p:sp>
      <p:sp>
        <p:nvSpPr>
          <p:cNvPr id="499714" name="Rectangle 2"/>
          <p:cNvSpPr>
            <a:spLocks noGrp="1" noRot="1" noChangeAspect="1" noChangeArrowheads="1" noTextEdit="1"/>
          </p:cNvSpPr>
          <p:nvPr>
            <p:ph type="sldImg"/>
          </p:nvPr>
        </p:nvSpPr>
        <p:spPr>
          <a:ln/>
        </p:spPr>
      </p:sp>
      <p:sp>
        <p:nvSpPr>
          <p:cNvPr id="49971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Why do we conduct a structural</a:t>
            </a:r>
            <a:r>
              <a:rPr lang="en-US" baseline="0" dirty="0" smtClean="0"/>
              <a:t> analysis?</a:t>
            </a:r>
          </a:p>
        </p:txBody>
      </p:sp>
    </p:spTree>
    <p:extLst>
      <p:ext uri="{BB962C8B-B14F-4D97-AF65-F5344CB8AC3E}">
        <p14:creationId xmlns:p14="http://schemas.microsoft.com/office/powerpoint/2010/main" val="3326880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F20D46-4571-4731-B72E-8C60D9D784F5}" type="slidenum">
              <a:rPr lang="en-US"/>
              <a:pPr/>
              <a:t>6</a:t>
            </a:fld>
            <a:endParaRPr lang="en-US" dirty="0"/>
          </a:p>
        </p:txBody>
      </p:sp>
      <p:sp>
        <p:nvSpPr>
          <p:cNvPr id="501762" name="Rectangle 2"/>
          <p:cNvSpPr>
            <a:spLocks noGrp="1" noRot="1" noChangeAspect="1" noChangeArrowheads="1" noTextEdit="1"/>
          </p:cNvSpPr>
          <p:nvPr>
            <p:ph type="sldImg"/>
          </p:nvPr>
        </p:nvSpPr>
        <p:spPr>
          <a:ln/>
        </p:spPr>
      </p:sp>
      <p:sp>
        <p:nvSpPr>
          <p:cNvPr id="501763" name="Rectangle 3"/>
          <p:cNvSpPr>
            <a:spLocks noGrp="1" noChangeArrowheads="1"/>
          </p:cNvSpPr>
          <p:nvPr>
            <p:ph type="body" idx="1"/>
          </p:nvPr>
        </p:nvSpPr>
        <p:spPr/>
        <p:txBody>
          <a:bodyPr/>
          <a:lstStyle/>
          <a:p>
            <a:pPr>
              <a:buFontTx/>
              <a:buNone/>
            </a:pPr>
            <a:r>
              <a:rPr lang="en-US" dirty="0" smtClean="0"/>
              <a:t>What </a:t>
            </a:r>
            <a:r>
              <a:rPr lang="en-US" altLang="en-US" dirty="0" smtClean="0"/>
              <a:t>type of things can we get from seismic data in terms of structural geology?</a:t>
            </a:r>
          </a:p>
          <a:p>
            <a:pPr>
              <a:buFontTx/>
              <a:buNone/>
            </a:pPr>
            <a:r>
              <a:rPr lang="en-US" altLang="en-US" dirty="0" smtClean="0"/>
              <a:t>We can:</a:t>
            </a:r>
          </a:p>
          <a:p>
            <a:pPr lvl="1">
              <a:buFontTx/>
              <a:buNone/>
            </a:pPr>
            <a:r>
              <a:rPr lang="en-US" altLang="en-US" sz="1200" dirty="0" smtClean="0"/>
              <a:t>I</a:t>
            </a:r>
            <a:r>
              <a:rPr lang="en-US" altLang="en-US" sz="1300" dirty="0" smtClean="0"/>
              <a:t>dentify and map faults, folds, uplifts, and other structural elements,</a:t>
            </a:r>
          </a:p>
          <a:p>
            <a:pPr lvl="1">
              <a:spcBef>
                <a:spcPct val="40000"/>
              </a:spcBef>
              <a:buFontTx/>
              <a:buNone/>
            </a:pPr>
            <a:r>
              <a:rPr lang="en-US" altLang="en-US" sz="1300" dirty="0" smtClean="0"/>
              <a:t>Interpret structural settings (e.g. divergent, convergent,</a:t>
            </a:r>
            <a:r>
              <a:rPr lang="en-US" altLang="en-US" sz="1300" baseline="0" dirty="0" smtClean="0"/>
              <a:t> etc.)</a:t>
            </a:r>
            <a:r>
              <a:rPr lang="en-US" altLang="en-US" sz="1300" dirty="0" smtClean="0"/>
              <a:t> and structural styles</a:t>
            </a:r>
            <a:r>
              <a:rPr lang="en-US" altLang="en-US" sz="1300" baseline="0" dirty="0" smtClean="0"/>
              <a:t> (described later)</a:t>
            </a:r>
            <a:endParaRPr lang="en-US" altLang="en-US" sz="1300" dirty="0" smtClean="0"/>
          </a:p>
          <a:p>
            <a:pPr lvl="1">
              <a:spcBef>
                <a:spcPct val="40000"/>
              </a:spcBef>
              <a:buFontTx/>
              <a:buNone/>
            </a:pPr>
            <a:r>
              <a:rPr lang="en-US" altLang="en-US" sz="1300" dirty="0" smtClean="0"/>
              <a:t>Ensure 3D geometric consistency in an interpretation - is it structurally valid? (Focus of Exercise)</a:t>
            </a:r>
          </a:p>
          <a:p>
            <a:pPr lvl="1">
              <a:spcBef>
                <a:spcPct val="40000"/>
              </a:spcBef>
              <a:buFontTx/>
              <a:buNone/>
            </a:pPr>
            <a:r>
              <a:rPr lang="en-US" altLang="en-US" sz="1300" dirty="0" smtClean="0"/>
              <a:t>Determine timing relationships, especially the timing of trap formation:</a:t>
            </a:r>
          </a:p>
          <a:p>
            <a:pPr lvl="2">
              <a:spcBef>
                <a:spcPct val="40000"/>
              </a:spcBef>
              <a:buFontTx/>
              <a:buNone/>
            </a:pPr>
            <a:r>
              <a:rPr lang="en-US" altLang="en-US" sz="1300" dirty="0" smtClean="0"/>
              <a:t>this is especially important if HC migration occurred about the same time as the trap formed</a:t>
            </a:r>
          </a:p>
          <a:p>
            <a:pPr lvl="1">
              <a:spcBef>
                <a:spcPct val="40000"/>
              </a:spcBef>
              <a:buFontTx/>
              <a:buNone/>
            </a:pPr>
            <a:r>
              <a:rPr lang="en-US" altLang="en-US" sz="1300" dirty="0" smtClean="0"/>
              <a:t>Check if the interpretation is admissible – have we violated any laws of nature?</a:t>
            </a:r>
          </a:p>
        </p:txBody>
      </p:sp>
    </p:spTree>
    <p:extLst>
      <p:ext uri="{BB962C8B-B14F-4D97-AF65-F5344CB8AC3E}">
        <p14:creationId xmlns:p14="http://schemas.microsoft.com/office/powerpoint/2010/main" val="2659539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8A1FF6-F381-4E0C-A1B2-8A3EB400883F}" type="slidenum">
              <a:rPr lang="en-US"/>
              <a:pPr/>
              <a:t>7</a:t>
            </a:fld>
            <a:endParaRPr lang="en-US" dirty="0"/>
          </a:p>
        </p:txBody>
      </p:sp>
      <p:sp>
        <p:nvSpPr>
          <p:cNvPr id="503810" name="Rectangle 2"/>
          <p:cNvSpPr>
            <a:spLocks noGrp="1" noRot="1" noChangeAspect="1" noChangeArrowheads="1" noTextEdit="1"/>
          </p:cNvSpPr>
          <p:nvPr>
            <p:ph type="sldImg"/>
          </p:nvPr>
        </p:nvSpPr>
        <p:spPr>
          <a:ln/>
        </p:spPr>
      </p:sp>
      <p:sp>
        <p:nvSpPr>
          <p:cNvPr id="503811"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 can use a variety of data for our structural analysis.</a:t>
            </a:r>
          </a:p>
        </p:txBody>
      </p:sp>
    </p:spTree>
    <p:extLst>
      <p:ext uri="{BB962C8B-B14F-4D97-AF65-F5344CB8AC3E}">
        <p14:creationId xmlns:p14="http://schemas.microsoft.com/office/powerpoint/2010/main" val="3934753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120E94-50B4-4C4C-B204-EC493D7CD4DB}" type="slidenum">
              <a:rPr lang="en-US"/>
              <a:pPr/>
              <a:t>8</a:t>
            </a:fld>
            <a:endParaRPr lang="en-US" dirty="0"/>
          </a:p>
        </p:txBody>
      </p:sp>
      <p:sp>
        <p:nvSpPr>
          <p:cNvPr id="505858" name="Rectangle 2"/>
          <p:cNvSpPr>
            <a:spLocks noGrp="1" noRot="1" noChangeAspect="1" noChangeArrowheads="1" noTextEdit="1"/>
          </p:cNvSpPr>
          <p:nvPr>
            <p:ph type="sldImg"/>
          </p:nvPr>
        </p:nvSpPr>
        <p:spPr>
          <a:ln/>
        </p:spPr>
      </p:sp>
      <p:sp>
        <p:nvSpPr>
          <p:cNvPr id="505859"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 caution about seismic data.</a:t>
            </a:r>
            <a:r>
              <a:rPr lang="en-US" baseline="0" dirty="0" smtClean="0"/>
              <a:t> </a:t>
            </a:r>
            <a:r>
              <a:rPr lang="en-US" dirty="0" smtClean="0"/>
              <a:t>Here is a seismic profile from the area you will work in the next exercise.</a:t>
            </a:r>
            <a:r>
              <a:rPr lang="en-US" baseline="0" dirty="0" smtClean="0"/>
              <a:t> </a:t>
            </a:r>
            <a:r>
              <a:rPr lang="en-US" dirty="0" smtClean="0"/>
              <a:t>Most (~90%) seismic data have a vertical scale of two-way travel time.</a:t>
            </a:r>
            <a:r>
              <a:rPr lang="en-US" baseline="0" dirty="0" smtClean="0"/>
              <a:t> </a:t>
            </a:r>
            <a:r>
              <a:rPr lang="en-US" dirty="0" smtClean="0"/>
              <a:t>This is the basic unit of measure – how long did it take for the acoustic wave to travel down to and then be reflected up from the subsurface?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Since velocity is not constant – but overall increases with depth, the time scale is not linear with depth.</a:t>
            </a:r>
            <a:r>
              <a:rPr lang="en-US" baseline="0" dirty="0" smtClean="0"/>
              <a:t> </a:t>
            </a:r>
            <a:r>
              <a:rPr lang="en-US" dirty="0" smtClean="0"/>
              <a:t>A 10 ms interval at a shallow depth corresponds to less thickness than a 10 ms interval at a great depth.</a:t>
            </a:r>
            <a:r>
              <a:rPr lang="en-US" baseline="0" dirty="0" smtClean="0"/>
              <a:t> </a:t>
            </a:r>
            <a:r>
              <a:rPr lang="en-US" dirty="0" smtClean="0"/>
              <a:t>Thus the vertical-to-horizontal ratio (i.e., the vertical exaggeration) changes with depth.</a:t>
            </a:r>
            <a:r>
              <a:rPr lang="en-US" baseline="0" dirty="0" smtClean="0"/>
              <a:t> </a:t>
            </a:r>
            <a:r>
              <a:rPr lang="en-US" dirty="0" smtClean="0"/>
              <a:t>Structural geologists prefer to look at profiles with a V:H ratio of 1:1 (no vertical exaggeration).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At 1:1, a dip in the subsurface, say of 10 degrees, will show as a dip of 10 degrees on the seismic section.</a:t>
            </a:r>
            <a:r>
              <a:rPr lang="en-US" baseline="0" dirty="0" smtClean="0"/>
              <a:t> </a:t>
            </a:r>
            <a:r>
              <a:rPr lang="en-US" dirty="0" smtClean="0"/>
              <a:t>We can adjust the seismic display – usually we set the zone of interest (main reservoir) to a V:H of 1:1.</a:t>
            </a:r>
            <a:r>
              <a:rPr lang="en-US" baseline="0" dirty="0" smtClean="0"/>
              <a:t> At d</a:t>
            </a:r>
            <a:r>
              <a:rPr lang="en-US" dirty="0" smtClean="0"/>
              <a:t>eeper depths, the V:H will increase slowly; At shallower</a:t>
            </a:r>
            <a:r>
              <a:rPr lang="en-US" baseline="0" dirty="0" smtClean="0"/>
              <a:t> depths,</a:t>
            </a:r>
            <a:r>
              <a:rPr lang="en-US" dirty="0" smtClean="0"/>
              <a:t> it will slowly decrease.</a:t>
            </a:r>
          </a:p>
        </p:txBody>
      </p:sp>
    </p:spTree>
    <p:extLst>
      <p:ext uri="{BB962C8B-B14F-4D97-AF65-F5344CB8AC3E}">
        <p14:creationId xmlns:p14="http://schemas.microsoft.com/office/powerpoint/2010/main" val="2008253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6C71BA-4FF5-4422-BE24-F33183E04AD4}" type="slidenum">
              <a:rPr lang="en-US"/>
              <a:pPr/>
              <a:t>9</a:t>
            </a:fld>
            <a:endParaRPr lang="en-US" dirty="0"/>
          </a:p>
        </p:txBody>
      </p:sp>
      <p:sp>
        <p:nvSpPr>
          <p:cNvPr id="507906" name="Rectangle 2"/>
          <p:cNvSpPr>
            <a:spLocks noGrp="1" noRot="1" noChangeAspect="1" noChangeArrowheads="1" noTextEdit="1"/>
          </p:cNvSpPr>
          <p:nvPr>
            <p:ph type="sldImg"/>
          </p:nvPr>
        </p:nvSpPr>
        <p:spPr>
          <a:ln/>
        </p:spPr>
      </p:sp>
      <p:sp>
        <p:nvSpPr>
          <p:cNvPr id="507907"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strengths of seismic data are listed here:</a:t>
            </a:r>
            <a:r>
              <a:rPr lang="en-US" baseline="0" dirty="0" smtClean="0"/>
              <a:t> 1) </a:t>
            </a:r>
            <a:r>
              <a:rPr lang="en-US" dirty="0" smtClean="0"/>
              <a:t>Our interpretation is inherently 3D,</a:t>
            </a:r>
            <a:r>
              <a:rPr lang="en-US" baseline="0" dirty="0" smtClean="0"/>
              <a:t> </a:t>
            </a:r>
            <a:r>
              <a:rPr lang="en-US" dirty="0" smtClean="0"/>
              <a:t>even if we only have a 2D seismic grid, we map a fault on several lines and interpolate a 3D fault plane;</a:t>
            </a:r>
            <a:r>
              <a:rPr lang="en-US" baseline="0" dirty="0" smtClean="0"/>
              <a:t> 2) W</a:t>
            </a:r>
            <a:r>
              <a:rPr lang="en-US" dirty="0" smtClean="0"/>
              <a:t>e are able to image traps that are the same scale as our interest,</a:t>
            </a:r>
            <a:r>
              <a:rPr lang="en-US" baseline="0" dirty="0" smtClean="0"/>
              <a:t> 3) </a:t>
            </a:r>
            <a:r>
              <a:rPr lang="en-US" dirty="0" smtClean="0"/>
              <a:t>We are able to image stratigraphy, to identify structural markers that tells us about the sense and magnitude of fault offsets, and,</a:t>
            </a:r>
            <a:r>
              <a:rPr lang="en-US" baseline="0" dirty="0" smtClean="0"/>
              <a:t> 4) </a:t>
            </a:r>
            <a:r>
              <a:rPr lang="en-US" dirty="0" smtClean="0"/>
              <a:t>Our structural framework provides a 3-D context for understanding other data,</a:t>
            </a:r>
            <a:r>
              <a:rPr lang="en-US" baseline="0" dirty="0" smtClean="0"/>
              <a:t> like </a:t>
            </a:r>
            <a:r>
              <a:rPr lang="en-US" dirty="0" smtClean="0"/>
              <a:t>surface geology,</a:t>
            </a:r>
            <a:r>
              <a:rPr lang="en-US" baseline="0" dirty="0" smtClean="0"/>
              <a:t> </a:t>
            </a:r>
            <a:r>
              <a:rPr lang="en-US" dirty="0" smtClean="0"/>
              <a:t>well data, and</a:t>
            </a:r>
            <a:r>
              <a:rPr lang="en-US" baseline="0" dirty="0" smtClean="0"/>
              <a:t> </a:t>
            </a:r>
            <a:r>
              <a:rPr lang="en-US" dirty="0" smtClean="0"/>
              <a:t>potential field data (gravity and magnetics).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1120304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8600" y="304800"/>
            <a:ext cx="7772400" cy="381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54305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4305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367665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67665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772400" cy="381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4305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7665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430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430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png"/><Relationship Id="rId8" Type="http://schemas.openxmlformats.org/officeDocument/2006/relationships/image" Target="../media/image2.png"/><Relationship Id="rId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7"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fld id="{E2632309-6E10-4E78-84C5-1F9E9994AA6E}" type="slidenum">
              <a:rPr lang="en-US" altLang="en-US" sz="1100">
                <a:solidFill>
                  <a:srgbClr val="F2F2F2"/>
                </a:solidFill>
                <a:latin typeface="Verdana" pitchFamily="34" charset="0"/>
              </a:rPr>
              <a:pPr algn="r" eaLnBrk="1" hangingPunct="1"/>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8"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9"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4.wmf"/><Relationship Id="rId6" Type="http://schemas.openxmlformats.org/officeDocument/2006/relationships/oleObject" Target="../embeddings/oleObject2.bin"/><Relationship Id="rId7" Type="http://schemas.openxmlformats.org/officeDocument/2006/relationships/image" Target="../media/image5.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3.bin"/><Relationship Id="rId5" Type="http://schemas.openxmlformats.org/officeDocument/2006/relationships/image" Target="../media/image4.wmf"/><Relationship Id="rId6" Type="http://schemas.openxmlformats.org/officeDocument/2006/relationships/oleObject" Target="../embeddings/oleObject4.bin"/><Relationship Id="rId7" Type="http://schemas.openxmlformats.org/officeDocument/2006/relationships/image" Target="../media/image5.w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wmf"/><Relationship Id="rId4" Type="http://schemas.openxmlformats.org/officeDocument/2006/relationships/image" Target="../media/image19.wmf"/><Relationship Id="rId5" Type="http://schemas.openxmlformats.org/officeDocument/2006/relationships/image" Target="../media/image20.wmf"/><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1" Type="http://schemas.openxmlformats.org/officeDocument/2006/relationships/image" Target="../media/image26.png"/><Relationship Id="rId12" Type="http://schemas.openxmlformats.org/officeDocument/2006/relationships/image" Target="../media/image27.png"/><Relationship Id="rId13" Type="http://schemas.openxmlformats.org/officeDocument/2006/relationships/image" Target="../media/image28.png"/><Relationship Id="rId14" Type="http://schemas.openxmlformats.org/officeDocument/2006/relationships/image" Target="../media/image29.png"/><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notesSlide" Target="../notesSlides/notesSlide25.xml"/><Relationship Id="rId4" Type="http://schemas.openxmlformats.org/officeDocument/2006/relationships/oleObject" Target="../embeddings/oleObject6.bin"/><Relationship Id="rId5" Type="http://schemas.openxmlformats.org/officeDocument/2006/relationships/image" Target="../media/image21.wmf"/><Relationship Id="rId6" Type="http://schemas.openxmlformats.org/officeDocument/2006/relationships/image" Target="../media/image10.png"/><Relationship Id="rId7" Type="http://schemas.openxmlformats.org/officeDocument/2006/relationships/image" Target="../media/image22.wmf"/><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7.bin"/><Relationship Id="rId5" Type="http://schemas.openxmlformats.org/officeDocument/2006/relationships/image" Target="../media/image30.wmf"/><Relationship Id="rId6" Type="http://schemas.openxmlformats.org/officeDocument/2006/relationships/oleObject" Target="../embeddings/oleObject8.bin"/><Relationship Id="rId7" Type="http://schemas.openxmlformats.org/officeDocument/2006/relationships/image" Target="../media/image31.wmf"/><Relationship Id="rId8" Type="http://schemas.openxmlformats.org/officeDocument/2006/relationships/image" Target="../media/image32.png"/><Relationship Id="rId9" Type="http://schemas.openxmlformats.org/officeDocument/2006/relationships/image" Target="../media/image33.png"/><Relationship Id="rId1" Type="http://schemas.openxmlformats.org/officeDocument/2006/relationships/vmlDrawing" Target="../drawings/vmlDrawing5.vml"/><Relationship Id="rId2"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image" Target="../media/image35.wmf"/><Relationship Id="rId5" Type="http://schemas.openxmlformats.org/officeDocument/2006/relationships/image" Target="../media/image36.wmf"/><Relationship Id="rId6" Type="http://schemas.openxmlformats.org/officeDocument/2006/relationships/oleObject" Target="../embeddings/oleObject9.bin"/><Relationship Id="rId7" Type="http://schemas.openxmlformats.org/officeDocument/2006/relationships/image" Target="../media/image34.wmf"/><Relationship Id="rId1" Type="http://schemas.openxmlformats.org/officeDocument/2006/relationships/vmlDrawing" Target="../drawings/vmlDrawing6.vml"/><Relationship Id="rId2"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oleObject" Target="../embeddings/oleObject10.bin"/><Relationship Id="rId5" Type="http://schemas.openxmlformats.org/officeDocument/2006/relationships/image" Target="../media/image40.wmf"/><Relationship Id="rId6" Type="http://schemas.openxmlformats.org/officeDocument/2006/relationships/oleObject" Target="../embeddings/oleObject11.bin"/><Relationship Id="rId7" Type="http://schemas.openxmlformats.org/officeDocument/2006/relationships/oleObject" Target="../embeddings/oleObject12.bin"/><Relationship Id="rId8" Type="http://schemas.openxmlformats.org/officeDocument/2006/relationships/oleObject" Target="../embeddings/oleObject13.bin"/><Relationship Id="rId9" Type="http://schemas.openxmlformats.org/officeDocument/2006/relationships/oleObject" Target="../embeddings/oleObject14.bin"/><Relationship Id="rId10" Type="http://schemas.openxmlformats.org/officeDocument/2006/relationships/oleObject" Target="../embeddings/oleObject15.bin"/><Relationship Id="rId1" Type="http://schemas.openxmlformats.org/officeDocument/2006/relationships/vmlDrawing" Target="../drawings/vmlDrawing7.vml"/><Relationship Id="rId2"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8.png"/><Relationship Id="rId5" Type="http://schemas.openxmlformats.org/officeDocument/2006/relationships/oleObject" Target="../embeddings/oleObject5.bin"/><Relationship Id="rId6" Type="http://schemas.openxmlformats.org/officeDocument/2006/relationships/image" Target="../media/image7.wmf"/><Relationship Id="rId7" Type="http://schemas.openxmlformats.org/officeDocument/2006/relationships/image" Target="../media/image9.jpe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2292428" y="1222375"/>
            <a:ext cx="4547755" cy="765175"/>
            <a:chOff x="1104900" y="1266092"/>
            <a:chExt cx="4547755" cy="764931"/>
          </a:xfrm>
        </p:grpSpPr>
        <p:sp>
          <p:nvSpPr>
            <p:cNvPr id="16" name="Rectangle 15"/>
            <p:cNvSpPr/>
            <p:nvPr/>
          </p:nvSpPr>
          <p:spPr>
            <a:xfrm>
              <a:off x="1104900" y="1266092"/>
              <a:ext cx="454775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334955" y="1428064"/>
              <a:ext cx="4099034" cy="443391"/>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Structure/Traps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86" name="AutoShape 49"/>
          <p:cNvSpPr>
            <a:spLocks noChangeArrowheads="1"/>
          </p:cNvSpPr>
          <p:nvPr/>
        </p:nvSpPr>
        <p:spPr bwMode="auto">
          <a:xfrm>
            <a:off x="6566864" y="3059223"/>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4" name="AutoShape 47"/>
          <p:cNvSpPr>
            <a:spLocks noChangeArrowheads="1"/>
          </p:cNvSpPr>
          <p:nvPr/>
        </p:nvSpPr>
        <p:spPr bwMode="auto">
          <a:xfrm>
            <a:off x="6566864" y="3724789"/>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79" name="Freeform 40"/>
          <p:cNvSpPr>
            <a:spLocks noChangeAspect="1"/>
          </p:cNvSpPr>
          <p:nvPr/>
        </p:nvSpPr>
        <p:spPr bwMode="auto">
          <a:xfrm>
            <a:off x="1426166" y="5060097"/>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0" name="Freeform 41"/>
          <p:cNvSpPr>
            <a:spLocks noChangeAspect="1"/>
          </p:cNvSpPr>
          <p:nvPr/>
        </p:nvSpPr>
        <p:spPr bwMode="auto">
          <a:xfrm>
            <a:off x="1621870" y="5128324"/>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1" name="Freeform 42"/>
          <p:cNvSpPr>
            <a:spLocks noChangeAspect="1"/>
          </p:cNvSpPr>
          <p:nvPr/>
        </p:nvSpPr>
        <p:spPr bwMode="auto">
          <a:xfrm>
            <a:off x="1815825" y="5055919"/>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2" name="Object 43"/>
          <p:cNvGraphicFramePr>
            <a:graphicFrameLocks noChangeAspect="1"/>
          </p:cNvGraphicFramePr>
          <p:nvPr>
            <p:extLst>
              <p:ext uri="{D42A27DB-BD31-4B8C-83A1-F6EECF244321}">
                <p14:modId xmlns:p14="http://schemas.microsoft.com/office/powerpoint/2010/main" val="3194088539"/>
              </p:ext>
            </p:extLst>
          </p:nvPr>
        </p:nvGraphicFramePr>
        <p:xfrm>
          <a:off x="1286078" y="5001616"/>
          <a:ext cx="878041" cy="1184929"/>
        </p:xfrm>
        <a:graphic>
          <a:graphicData uri="http://schemas.openxmlformats.org/presentationml/2006/ole">
            <mc:AlternateContent xmlns:mc="http://schemas.openxmlformats.org/markup-compatibility/2006">
              <mc:Choice xmlns:v="urn:schemas-microsoft-com:vml" Requires="v">
                <p:oleObj spid="_x0000_s5312" name="Clip" r:id="rId4" imgW="1042416" imgH="1352398" progId="">
                  <p:embed/>
                </p:oleObj>
              </mc:Choice>
              <mc:Fallback>
                <p:oleObj name="Clip" r:id="rId4" imgW="1042416" imgH="1352398" progId="">
                  <p:embed/>
                  <p:pic>
                    <p:nvPicPr>
                      <p:cNvPr id="0" name="Picture 1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6078" y="5001616"/>
                        <a:ext cx="878041" cy="11849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3" name="Text Box 44"/>
          <p:cNvSpPr txBox="1">
            <a:spLocks noChangeArrowheads="1"/>
          </p:cNvSpPr>
          <p:nvPr/>
        </p:nvSpPr>
        <p:spPr bwMode="auto">
          <a:xfrm>
            <a:off x="613062" y="3059223"/>
            <a:ext cx="2142248" cy="94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A “Kitchen”</a:t>
            </a:r>
          </a:p>
          <a:p>
            <a:pPr algn="ctr">
              <a:spcBef>
                <a:spcPct val="0"/>
              </a:spcBef>
              <a:buFontTx/>
              <a:buNone/>
            </a:pPr>
            <a:r>
              <a:rPr lang="en-US" altLang="en-US" sz="1600" dirty="0">
                <a:solidFill>
                  <a:schemeClr val="tx1"/>
                </a:solidFill>
                <a:cs typeface="Arial" panose="020B0604020202020204" pitchFamily="34" charset="0"/>
              </a:rPr>
              <a:t>Where Organic</a:t>
            </a:r>
          </a:p>
          <a:p>
            <a:pPr algn="ctr">
              <a:spcBef>
                <a:spcPct val="0"/>
              </a:spcBef>
              <a:buFontTx/>
              <a:buNone/>
            </a:pPr>
            <a:r>
              <a:rPr lang="en-US" altLang="en-US" sz="1600" dirty="0">
                <a:solidFill>
                  <a:schemeClr val="tx1"/>
                </a:solidFill>
                <a:cs typeface="Arial" panose="020B0604020202020204" pitchFamily="34" charset="0"/>
              </a:rPr>
              <a:t>Material Is</a:t>
            </a:r>
          </a:p>
          <a:p>
            <a:pPr algn="ctr">
              <a:spcBef>
                <a:spcPct val="0"/>
              </a:spcBef>
              <a:buFontTx/>
              <a:buNone/>
            </a:pPr>
            <a:r>
              <a:rPr lang="en-US" altLang="en-US" sz="1600" dirty="0">
                <a:solidFill>
                  <a:schemeClr val="tx1"/>
                </a:solidFill>
                <a:cs typeface="Arial" panose="020B0604020202020204" pitchFamily="34" charset="0"/>
              </a:rPr>
              <a:t> Cooked</a:t>
            </a:r>
          </a:p>
        </p:txBody>
      </p:sp>
      <p:sp>
        <p:nvSpPr>
          <p:cNvPr id="85" name="AutoShape 48"/>
          <p:cNvSpPr>
            <a:spLocks noChangeArrowheads="1"/>
          </p:cNvSpPr>
          <p:nvPr/>
        </p:nvSpPr>
        <p:spPr bwMode="auto">
          <a:xfrm>
            <a:off x="6566864" y="3398968"/>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7" name="AutoShape 52"/>
          <p:cNvSpPr>
            <a:spLocks noChangeArrowheads="1"/>
          </p:cNvSpPr>
          <p:nvPr/>
        </p:nvSpPr>
        <p:spPr bwMode="auto">
          <a:xfrm>
            <a:off x="1221727" y="4628454"/>
            <a:ext cx="940073" cy="391264"/>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aphicFrame>
        <p:nvGraphicFramePr>
          <p:cNvPr id="109" name="Object 54"/>
          <p:cNvGraphicFramePr>
            <a:graphicFrameLocks noChangeAspect="1"/>
          </p:cNvGraphicFramePr>
          <p:nvPr>
            <p:extLst>
              <p:ext uri="{D42A27DB-BD31-4B8C-83A1-F6EECF244321}">
                <p14:modId xmlns:p14="http://schemas.microsoft.com/office/powerpoint/2010/main" val="184964715"/>
              </p:ext>
            </p:extLst>
          </p:nvPr>
        </p:nvGraphicFramePr>
        <p:xfrm>
          <a:off x="4124070" y="3969850"/>
          <a:ext cx="1100829" cy="960753"/>
        </p:xfrm>
        <a:graphic>
          <a:graphicData uri="http://schemas.openxmlformats.org/presentationml/2006/ole">
            <mc:AlternateContent xmlns:mc="http://schemas.openxmlformats.org/markup-compatibility/2006">
              <mc:Choice xmlns:v="urn:schemas-microsoft-com:vml" Requires="v">
                <p:oleObj spid="_x0000_s5313" name="Clip" r:id="rId6" imgW="811073" imgH="781812" progId="">
                  <p:embed/>
                </p:oleObj>
              </mc:Choice>
              <mc:Fallback>
                <p:oleObj name="Clip" r:id="rId6" imgW="811073" imgH="781812" progId="">
                  <p:embed/>
                  <p:pic>
                    <p:nvPicPr>
                      <p:cNvPr id="0" name="Picture 1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4070" y="3969850"/>
                        <a:ext cx="1100829" cy="96075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 name="Freeform 55"/>
          <p:cNvSpPr>
            <a:spLocks/>
          </p:cNvSpPr>
          <p:nvPr/>
        </p:nvSpPr>
        <p:spPr bwMode="auto">
          <a:xfrm>
            <a:off x="1628858" y="4203773"/>
            <a:ext cx="2517928" cy="509617"/>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1" name="Freeform 56"/>
          <p:cNvSpPr>
            <a:spLocks/>
          </p:cNvSpPr>
          <p:nvPr/>
        </p:nvSpPr>
        <p:spPr bwMode="auto">
          <a:xfrm>
            <a:off x="5040733" y="4127835"/>
            <a:ext cx="2125866" cy="147594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2" name="Text Box 57"/>
          <p:cNvSpPr txBox="1">
            <a:spLocks noChangeArrowheads="1"/>
          </p:cNvSpPr>
          <p:nvPr/>
        </p:nvSpPr>
        <p:spPr bwMode="auto">
          <a:xfrm>
            <a:off x="3875957" y="2882638"/>
            <a:ext cx="161815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“Plumbing” To </a:t>
            </a:r>
            <a:r>
              <a:rPr lang="en-US" altLang="en-US" sz="1600" dirty="0" smtClean="0">
                <a:solidFill>
                  <a:schemeClr val="tx1"/>
                </a:solidFill>
                <a:cs typeface="Arial" panose="020B0604020202020204" pitchFamily="34" charset="0"/>
              </a:rPr>
              <a:t>Connect the </a:t>
            </a:r>
            <a:r>
              <a:rPr lang="en-US" altLang="en-US" sz="1600" dirty="0">
                <a:solidFill>
                  <a:schemeClr val="tx1"/>
                </a:solidFill>
                <a:cs typeface="Arial" panose="020B0604020202020204" pitchFamily="34" charset="0"/>
              </a:rPr>
              <a:t>Container to the Kitchen </a:t>
            </a:r>
          </a:p>
        </p:txBody>
      </p:sp>
      <p:sp>
        <p:nvSpPr>
          <p:cNvPr id="89" name="Freeform 61"/>
          <p:cNvSpPr>
            <a:spLocks noChangeAspect="1"/>
          </p:cNvSpPr>
          <p:nvPr/>
        </p:nvSpPr>
        <p:spPr bwMode="auto">
          <a:xfrm flipV="1">
            <a:off x="7788258" y="2209862"/>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0" name="Freeform 62"/>
          <p:cNvSpPr>
            <a:spLocks noChangeAspect="1"/>
          </p:cNvSpPr>
          <p:nvPr/>
        </p:nvSpPr>
        <p:spPr bwMode="auto">
          <a:xfrm flipV="1">
            <a:off x="8052107" y="2342140"/>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1" name="Freeform 63"/>
          <p:cNvSpPr>
            <a:spLocks noChangeAspect="1"/>
          </p:cNvSpPr>
          <p:nvPr/>
        </p:nvSpPr>
        <p:spPr bwMode="auto">
          <a:xfrm flipV="1">
            <a:off x="7933288" y="2085939"/>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2" name="Freeform 64"/>
          <p:cNvSpPr>
            <a:spLocks/>
          </p:cNvSpPr>
          <p:nvPr/>
        </p:nvSpPr>
        <p:spPr bwMode="auto">
          <a:xfrm>
            <a:off x="7047383" y="1641764"/>
            <a:ext cx="809021" cy="402403"/>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93" name="Group 65"/>
          <p:cNvGrpSpPr>
            <a:grpSpLocks/>
          </p:cNvGrpSpPr>
          <p:nvPr/>
        </p:nvGrpSpPr>
        <p:grpSpPr bwMode="auto">
          <a:xfrm>
            <a:off x="6933561" y="1980117"/>
            <a:ext cx="323260" cy="802020"/>
            <a:chOff x="1982" y="990"/>
            <a:chExt cx="254" cy="576"/>
          </a:xfrm>
        </p:grpSpPr>
        <p:grpSp>
          <p:nvGrpSpPr>
            <p:cNvPr id="99" name="Group 66"/>
            <p:cNvGrpSpPr>
              <a:grpSpLocks/>
            </p:cNvGrpSpPr>
            <p:nvPr/>
          </p:nvGrpSpPr>
          <p:grpSpPr bwMode="auto">
            <a:xfrm>
              <a:off x="1982" y="990"/>
              <a:ext cx="254" cy="576"/>
              <a:chOff x="1982" y="935"/>
              <a:chExt cx="519" cy="631"/>
            </a:xfrm>
          </p:grpSpPr>
          <p:sp>
            <p:nvSpPr>
              <p:cNvPr id="104"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5"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6"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7"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8"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00"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1"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2"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3"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94" name="Line 76"/>
          <p:cNvSpPr>
            <a:spLocks noChangeShapeType="1"/>
          </p:cNvSpPr>
          <p:nvPr/>
        </p:nvSpPr>
        <p:spPr bwMode="auto">
          <a:xfrm>
            <a:off x="7091067" y="2023281"/>
            <a:ext cx="0" cy="125872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5" name="Line 77"/>
          <p:cNvSpPr>
            <a:spLocks noChangeShapeType="1"/>
          </p:cNvSpPr>
          <p:nvPr/>
        </p:nvSpPr>
        <p:spPr bwMode="auto">
          <a:xfrm>
            <a:off x="6994962" y="1991256"/>
            <a:ext cx="19046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6" name="WordArt 79"/>
          <p:cNvSpPr>
            <a:spLocks noChangeArrowheads="1" noChangeShapeType="1" noTextEdit="1"/>
          </p:cNvSpPr>
          <p:nvPr/>
        </p:nvSpPr>
        <p:spPr bwMode="auto">
          <a:xfrm>
            <a:off x="1172801" y="5495916"/>
            <a:ext cx="1022770" cy="381517"/>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97" name="WordArt 80"/>
          <p:cNvSpPr>
            <a:spLocks noChangeArrowheads="1" noChangeShapeType="1" noTextEdit="1"/>
          </p:cNvSpPr>
          <p:nvPr/>
        </p:nvSpPr>
        <p:spPr bwMode="auto">
          <a:xfrm>
            <a:off x="4076893" y="4805288"/>
            <a:ext cx="1216285" cy="501263"/>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113" name="Text Box 57"/>
          <p:cNvSpPr txBox="1">
            <a:spLocks noChangeArrowheads="1"/>
          </p:cNvSpPr>
          <p:nvPr/>
        </p:nvSpPr>
        <p:spPr bwMode="auto">
          <a:xfrm>
            <a:off x="6933561" y="4267134"/>
            <a:ext cx="161815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smtClean="0">
                <a:solidFill>
                  <a:schemeClr val="tx1"/>
                </a:solidFill>
                <a:cs typeface="Arial" panose="020B0604020202020204" pitchFamily="34" charset="0"/>
              </a:rPr>
              <a:t>Where HCs Accumulate</a:t>
            </a:r>
            <a:endParaRPr lang="en-US" altLang="en-US" sz="1600" dirty="0">
              <a:solidFill>
                <a:schemeClr val="tx1"/>
              </a:solidFill>
              <a:cs typeface="Arial" panose="020B0604020202020204" pitchFamily="34" charset="0"/>
            </a:endParaRPr>
          </a:p>
        </p:txBody>
      </p:sp>
      <p:sp>
        <p:nvSpPr>
          <p:cNvPr id="2" name="Oval 1"/>
          <p:cNvSpPr/>
          <p:nvPr/>
        </p:nvSpPr>
        <p:spPr bwMode="auto">
          <a:xfrm>
            <a:off x="6488165" y="3479231"/>
            <a:ext cx="1232156" cy="457409"/>
          </a:xfrm>
          <a:prstGeom prst="ellipse">
            <a:avLst/>
          </a:prstGeom>
          <a:solidFill>
            <a:schemeClr val="bg1"/>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8" name="WordArt 81"/>
          <p:cNvSpPr>
            <a:spLocks noChangeArrowheads="1" noChangeShapeType="1" noTextEdit="1"/>
          </p:cNvSpPr>
          <p:nvPr/>
        </p:nvSpPr>
        <p:spPr bwMode="auto">
          <a:xfrm>
            <a:off x="6404084" y="3230488"/>
            <a:ext cx="1388441" cy="906449"/>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p:txBody>
          <a:bodyPr/>
          <a:lstStyle/>
          <a:p>
            <a:r>
              <a:rPr lang="en-US" dirty="0"/>
              <a:t>The WEAKNESSES of Seismic Data</a:t>
            </a:r>
          </a:p>
        </p:txBody>
      </p:sp>
      <p:sp>
        <p:nvSpPr>
          <p:cNvPr id="508931" name="Rectangle 3"/>
          <p:cNvSpPr>
            <a:spLocks noGrp="1" noChangeArrowheads="1"/>
          </p:cNvSpPr>
          <p:nvPr>
            <p:ph type="body" idx="1"/>
          </p:nvPr>
        </p:nvSpPr>
        <p:spPr>
          <a:xfrm>
            <a:off x="557213" y="1001713"/>
            <a:ext cx="7772400" cy="4114800"/>
          </a:xfrm>
        </p:spPr>
        <p:txBody>
          <a:bodyPr/>
          <a:lstStyle/>
          <a:p>
            <a:pPr>
              <a:lnSpc>
                <a:spcPct val="95000"/>
              </a:lnSpc>
              <a:spcBef>
                <a:spcPct val="50000"/>
              </a:spcBef>
              <a:tabLst>
                <a:tab pos="630238" algn="l"/>
              </a:tabLst>
            </a:pPr>
            <a:r>
              <a:rPr lang="en-US" sz="2400" dirty="0"/>
              <a:t>Limited resolution: can’t resolve “small” features</a:t>
            </a:r>
          </a:p>
          <a:p>
            <a:pPr>
              <a:lnSpc>
                <a:spcPct val="95000"/>
              </a:lnSpc>
              <a:spcBef>
                <a:spcPct val="50000"/>
              </a:spcBef>
              <a:tabLst>
                <a:tab pos="630238" algn="l"/>
              </a:tabLst>
            </a:pPr>
            <a:r>
              <a:rPr lang="en-US" sz="2400" dirty="0"/>
              <a:t>Steep dips can be difficult to image </a:t>
            </a:r>
          </a:p>
          <a:p>
            <a:pPr>
              <a:lnSpc>
                <a:spcPct val="95000"/>
              </a:lnSpc>
              <a:spcBef>
                <a:spcPct val="50000"/>
              </a:spcBef>
              <a:tabLst>
                <a:tab pos="630238" algn="l"/>
              </a:tabLst>
            </a:pPr>
            <a:r>
              <a:rPr lang="en-US" sz="2400" dirty="0"/>
              <a:t>Acquisition can be difficult, e. g. in areas </a:t>
            </a:r>
            <a:r>
              <a:rPr lang="en-US" sz="2400" dirty="0" smtClean="0"/>
              <a:t>of variable 	topography</a:t>
            </a:r>
            <a:r>
              <a:rPr lang="en-US" sz="2400" dirty="0"/>
              <a:t>, variable surface geology, </a:t>
            </a:r>
            <a:r>
              <a:rPr lang="en-US" sz="2400" dirty="0" smtClean="0"/>
              <a:t>or </a:t>
            </a:r>
            <a:r>
              <a:rPr lang="en-US" sz="2400" dirty="0"/>
              <a:t>“hard” </a:t>
            </a:r>
            <a:r>
              <a:rPr lang="en-US" sz="2400" dirty="0" smtClean="0"/>
              <a:t>	water </a:t>
            </a:r>
            <a:r>
              <a:rPr lang="en-US" sz="2400" dirty="0"/>
              <a:t>bottom</a:t>
            </a:r>
          </a:p>
          <a:p>
            <a:pPr>
              <a:lnSpc>
                <a:spcPct val="95000"/>
              </a:lnSpc>
              <a:spcBef>
                <a:spcPct val="50000"/>
              </a:spcBef>
              <a:tabLst>
                <a:tab pos="630238" algn="l"/>
              </a:tabLst>
            </a:pPr>
            <a:r>
              <a:rPr lang="en-US" sz="2400" dirty="0"/>
              <a:t>Vertical axis is typically (migrated) time, not </a:t>
            </a:r>
            <a:r>
              <a:rPr lang="en-US" sz="2400" dirty="0" smtClean="0"/>
              <a:t>	depth </a:t>
            </a:r>
            <a:endParaRPr lang="en-US" sz="2400" dirty="0"/>
          </a:p>
          <a:p>
            <a:pPr lvl="1">
              <a:lnSpc>
                <a:spcPct val="95000"/>
              </a:lnSpc>
              <a:spcBef>
                <a:spcPct val="50000"/>
              </a:spcBef>
              <a:tabLst>
                <a:tab pos="630238" algn="l"/>
              </a:tabLst>
            </a:pPr>
            <a:r>
              <a:rPr lang="en-US" sz="2000" dirty="0"/>
              <a:t>Velocity variations distort geometries </a:t>
            </a:r>
          </a:p>
          <a:p>
            <a:pPr>
              <a:lnSpc>
                <a:spcPct val="95000"/>
              </a:lnSpc>
              <a:spcBef>
                <a:spcPct val="50000"/>
              </a:spcBef>
              <a:tabLst>
                <a:tab pos="630238" algn="l"/>
              </a:tabLst>
            </a:pPr>
            <a:r>
              <a:rPr lang="en-US" sz="2400" dirty="0"/>
              <a:t>Display scales are commonly not V:H=1:1, which  </a:t>
            </a:r>
            <a:r>
              <a:rPr lang="en-US" sz="2400" dirty="0" smtClean="0"/>
              <a:t>	results </a:t>
            </a:r>
            <a:r>
              <a:rPr lang="en-US" sz="2400" dirty="0"/>
              <a:t>in distortions of geometries</a:t>
            </a:r>
          </a:p>
          <a:p>
            <a:pPr>
              <a:lnSpc>
                <a:spcPct val="95000"/>
              </a:lnSpc>
              <a:spcBef>
                <a:spcPct val="50000"/>
              </a:spcBef>
              <a:tabLst>
                <a:tab pos="630238" algn="l"/>
              </a:tabLst>
            </a:pPr>
            <a:r>
              <a:rPr lang="en-US" sz="2400" dirty="0"/>
              <a:t>Typically we can’t “see” hydrocarbons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nvPr>
        </p:nvSpPr>
        <p:spPr/>
        <p:txBody>
          <a:bodyPr/>
          <a:lstStyle/>
          <a:p>
            <a:r>
              <a:rPr lang="en-US" dirty="0"/>
              <a:t>Structural Information from Seismic</a:t>
            </a:r>
          </a:p>
        </p:txBody>
      </p:sp>
      <p:sp>
        <p:nvSpPr>
          <p:cNvPr id="510979" name="Rectangle 3"/>
          <p:cNvSpPr>
            <a:spLocks noGrp="1" noChangeArrowheads="1"/>
          </p:cNvSpPr>
          <p:nvPr>
            <p:ph type="body" idx="1"/>
          </p:nvPr>
        </p:nvSpPr>
        <p:spPr>
          <a:xfrm>
            <a:off x="314325" y="1028700"/>
            <a:ext cx="7772400" cy="836613"/>
          </a:xfrm>
        </p:spPr>
        <p:txBody>
          <a:bodyPr/>
          <a:lstStyle/>
          <a:p>
            <a:pPr>
              <a:buFontTx/>
              <a:buNone/>
            </a:pPr>
            <a:r>
              <a:rPr lang="en-US" sz="2400" dirty="0"/>
              <a:t>From seismic data, we can determine such structural information as:</a:t>
            </a:r>
          </a:p>
          <a:p>
            <a:pPr>
              <a:buFontTx/>
              <a:buNone/>
            </a:pPr>
            <a:endParaRPr lang="en-US" sz="2400" dirty="0"/>
          </a:p>
        </p:txBody>
      </p:sp>
      <p:sp>
        <p:nvSpPr>
          <p:cNvPr id="510980" name="Text Box 4"/>
          <p:cNvSpPr txBox="1">
            <a:spLocks noChangeArrowheads="1"/>
          </p:cNvSpPr>
          <p:nvPr/>
        </p:nvSpPr>
        <p:spPr bwMode="auto">
          <a:xfrm>
            <a:off x="768350" y="1842092"/>
            <a:ext cx="4032386" cy="4239622"/>
          </a:xfrm>
          <a:prstGeom prst="rect">
            <a:avLst/>
          </a:prstGeom>
          <a:noFill/>
          <a:ln w="9525">
            <a:noFill/>
            <a:miter lim="800000"/>
            <a:headEnd/>
            <a:tailEnd/>
          </a:ln>
          <a:effectLst/>
        </p:spPr>
        <p:txBody>
          <a:bodyPr wrap="none" anchor="ctr">
            <a:spAutoFit/>
          </a:bodyPr>
          <a:lstStyle/>
          <a:p>
            <a:pPr>
              <a:spcBef>
                <a:spcPct val="25000"/>
              </a:spcBef>
              <a:buFontTx/>
              <a:buChar char="•"/>
            </a:pPr>
            <a:r>
              <a:rPr lang="en-US" sz="2200" dirty="0">
                <a:latin typeface="Tahoma" pitchFamily="34" charset="0"/>
              </a:rPr>
              <a:t> Basin subsidence/uplift</a:t>
            </a:r>
          </a:p>
          <a:p>
            <a:pPr>
              <a:spcBef>
                <a:spcPct val="25000"/>
              </a:spcBef>
              <a:buFontTx/>
              <a:buChar char="•"/>
            </a:pPr>
            <a:r>
              <a:rPr lang="en-US" sz="2200" dirty="0">
                <a:latin typeface="Tahoma" pitchFamily="34" charset="0"/>
              </a:rPr>
              <a:t> Faults: presence &amp; history</a:t>
            </a:r>
          </a:p>
          <a:p>
            <a:pPr>
              <a:spcBef>
                <a:spcPct val="25000"/>
              </a:spcBef>
              <a:buFontTx/>
              <a:buChar char="•"/>
            </a:pPr>
            <a:r>
              <a:rPr lang="en-US" sz="2200" dirty="0">
                <a:latin typeface="Tahoma" pitchFamily="34" charset="0"/>
              </a:rPr>
              <a:t> Folds: presence &amp; history</a:t>
            </a:r>
          </a:p>
          <a:p>
            <a:pPr>
              <a:spcBef>
                <a:spcPct val="25000"/>
              </a:spcBef>
              <a:buFontTx/>
              <a:buChar char="•"/>
            </a:pPr>
            <a:r>
              <a:rPr lang="en-US" sz="2200" dirty="0">
                <a:latin typeface="Tahoma" pitchFamily="34" charset="0"/>
              </a:rPr>
              <a:t> Flexural loading</a:t>
            </a:r>
          </a:p>
          <a:p>
            <a:pPr>
              <a:spcBef>
                <a:spcPct val="25000"/>
              </a:spcBef>
              <a:buFontTx/>
              <a:buChar char="•"/>
            </a:pPr>
            <a:r>
              <a:rPr lang="en-US" sz="2200" dirty="0">
                <a:latin typeface="Tahoma" pitchFamily="34" charset="0"/>
              </a:rPr>
              <a:t> </a:t>
            </a:r>
            <a:r>
              <a:rPr lang="en-US" sz="2200" dirty="0" smtClean="0">
                <a:latin typeface="Tahoma" pitchFamily="34" charset="0"/>
              </a:rPr>
              <a:t>Salt or shale diapirs </a:t>
            </a:r>
            <a:endParaRPr lang="en-US" sz="2200" dirty="0">
              <a:latin typeface="Tahoma" pitchFamily="34" charset="0"/>
            </a:endParaRPr>
          </a:p>
          <a:p>
            <a:pPr>
              <a:spcBef>
                <a:spcPct val="25000"/>
              </a:spcBef>
              <a:buFontTx/>
              <a:buChar char="•"/>
            </a:pPr>
            <a:r>
              <a:rPr lang="en-US" sz="2200" dirty="0">
                <a:latin typeface="Tahoma" pitchFamily="34" charset="0"/>
              </a:rPr>
              <a:t> Strike &amp; dip of strata</a:t>
            </a:r>
          </a:p>
          <a:p>
            <a:pPr>
              <a:spcBef>
                <a:spcPct val="25000"/>
              </a:spcBef>
              <a:buFontTx/>
              <a:buChar char="•"/>
            </a:pPr>
            <a:r>
              <a:rPr lang="en-US" sz="2200" dirty="0">
                <a:latin typeface="Tahoma" pitchFamily="34" charset="0"/>
              </a:rPr>
              <a:t> Burial history</a:t>
            </a:r>
          </a:p>
          <a:p>
            <a:pPr>
              <a:spcBef>
                <a:spcPct val="25000"/>
              </a:spcBef>
              <a:buFontTx/>
              <a:buChar char="•"/>
            </a:pPr>
            <a:r>
              <a:rPr lang="en-US" sz="2200" dirty="0">
                <a:latin typeface="Tahoma" pitchFamily="34" charset="0"/>
              </a:rPr>
              <a:t> Thermal history</a:t>
            </a:r>
          </a:p>
          <a:p>
            <a:pPr>
              <a:spcBef>
                <a:spcPct val="25000"/>
              </a:spcBef>
              <a:buFontTx/>
              <a:buChar char="•"/>
            </a:pPr>
            <a:r>
              <a:rPr lang="en-US" sz="2200" dirty="0">
                <a:latin typeface="Tahoma" pitchFamily="34" charset="0"/>
              </a:rPr>
              <a:t> Over-pressured </a:t>
            </a:r>
            <a:r>
              <a:rPr lang="en-US" sz="2200" dirty="0" smtClean="0">
                <a:latin typeface="Tahoma" pitchFamily="34" charset="0"/>
              </a:rPr>
              <a:t>zones</a:t>
            </a:r>
            <a:endParaRPr lang="en-US" sz="2200" dirty="0">
              <a:latin typeface="Tahoma" pitchFamily="34" charset="0"/>
            </a:endParaRPr>
          </a:p>
          <a:p>
            <a:pPr>
              <a:spcBef>
                <a:spcPct val="25000"/>
              </a:spcBef>
              <a:buFontTx/>
              <a:buChar char="•"/>
            </a:pPr>
            <a:r>
              <a:rPr lang="en-US" sz="2200" dirty="0">
                <a:latin typeface="Tahoma" pitchFamily="34" charset="0"/>
              </a:rPr>
              <a:t> Timing when structures grew</a:t>
            </a:r>
          </a:p>
        </p:txBody>
      </p:sp>
      <p:pic>
        <p:nvPicPr>
          <p:cNvPr id="510981" name="Picture 5"/>
          <p:cNvPicPr>
            <a:picLocks noChangeAspect="1" noChangeArrowheads="1"/>
          </p:cNvPicPr>
          <p:nvPr/>
        </p:nvPicPr>
        <p:blipFill>
          <a:blip r:embed="rId3" cstate="print"/>
          <a:srcRect l="13637" t="9708" r="33649" b="55298"/>
          <a:stretch>
            <a:fillRect/>
          </a:stretch>
        </p:blipFill>
        <p:spPr bwMode="auto">
          <a:xfrm>
            <a:off x="5287963" y="1689100"/>
            <a:ext cx="3448050" cy="2078038"/>
          </a:xfrm>
          <a:prstGeom prst="rect">
            <a:avLst/>
          </a:prstGeom>
          <a:noFill/>
          <a:ln w="9525">
            <a:noFill/>
            <a:miter lim="800000"/>
            <a:headEnd/>
            <a:tailEnd/>
          </a:ln>
          <a:effectLst/>
        </p:spPr>
      </p:pic>
      <p:pic>
        <p:nvPicPr>
          <p:cNvPr id="510982" name="Picture 6"/>
          <p:cNvPicPr>
            <a:picLocks noChangeAspect="1" noChangeArrowheads="1"/>
          </p:cNvPicPr>
          <p:nvPr/>
        </p:nvPicPr>
        <p:blipFill>
          <a:blip r:embed="rId4" cstate="print"/>
          <a:srcRect l="4066" t="10678" r="7933" b="5087"/>
          <a:stretch>
            <a:fillRect/>
          </a:stretch>
        </p:blipFill>
        <p:spPr bwMode="auto">
          <a:xfrm>
            <a:off x="5287963" y="3935413"/>
            <a:ext cx="3419475" cy="2193925"/>
          </a:xfrm>
          <a:prstGeom prst="rect">
            <a:avLst/>
          </a:prstGeom>
          <a:noFill/>
          <a:ln w="9525">
            <a:noFill/>
            <a:miter lim="800000"/>
            <a:headEnd/>
            <a:tailEnd/>
          </a:ln>
          <a:effectLst/>
        </p:spPr>
      </p:pic>
      <p:sp>
        <p:nvSpPr>
          <p:cNvPr id="7"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p:txBody>
          <a:bodyPr/>
          <a:lstStyle/>
          <a:p>
            <a:r>
              <a:rPr lang="en-US" dirty="0"/>
              <a:t>A ‘Synergistic’ Relationship</a:t>
            </a:r>
          </a:p>
        </p:txBody>
      </p:sp>
      <p:sp>
        <p:nvSpPr>
          <p:cNvPr id="513027" name="Text Box 3"/>
          <p:cNvSpPr txBox="1">
            <a:spLocks noChangeArrowheads="1"/>
          </p:cNvSpPr>
          <p:nvPr/>
        </p:nvSpPr>
        <p:spPr bwMode="auto">
          <a:xfrm>
            <a:off x="866775" y="1219200"/>
            <a:ext cx="2695575" cy="1974850"/>
          </a:xfrm>
          <a:prstGeom prst="rect">
            <a:avLst/>
          </a:prstGeom>
          <a:solidFill>
            <a:srgbClr val="FFFF66"/>
          </a:solidFill>
          <a:ln w="57150">
            <a:solidFill>
              <a:schemeClr val="tx1"/>
            </a:solidFill>
            <a:miter lim="800000"/>
            <a:headEnd/>
            <a:tailEnd/>
          </a:ln>
          <a:effectLst/>
        </p:spPr>
        <p:txBody>
          <a:bodyPr anchor="ctr">
            <a:spAutoFit/>
          </a:bodyPr>
          <a:lstStyle/>
          <a:p>
            <a:pPr algn="ctr">
              <a:lnSpc>
                <a:spcPct val="120000"/>
              </a:lnSpc>
            </a:pPr>
            <a:r>
              <a:rPr lang="en-US" sz="2000" b="1" dirty="0">
                <a:latin typeface="Tahoma" pitchFamily="34" charset="0"/>
              </a:rPr>
              <a:t>You can not get all of the structural information without working the stratigraphy</a:t>
            </a:r>
          </a:p>
        </p:txBody>
      </p:sp>
      <p:sp>
        <p:nvSpPr>
          <p:cNvPr id="513028" name="Text Box 4"/>
          <p:cNvSpPr txBox="1">
            <a:spLocks noChangeArrowheads="1"/>
          </p:cNvSpPr>
          <p:nvPr/>
        </p:nvSpPr>
        <p:spPr bwMode="auto">
          <a:xfrm>
            <a:off x="5559425" y="1217613"/>
            <a:ext cx="2757488" cy="1974850"/>
          </a:xfrm>
          <a:prstGeom prst="rect">
            <a:avLst/>
          </a:prstGeom>
          <a:solidFill>
            <a:srgbClr val="FFFF66"/>
          </a:solidFill>
          <a:ln w="57150">
            <a:solidFill>
              <a:schemeClr val="tx1"/>
            </a:solidFill>
            <a:miter lim="800000"/>
            <a:headEnd/>
            <a:tailEnd/>
          </a:ln>
          <a:effectLst/>
        </p:spPr>
        <p:txBody>
          <a:bodyPr anchor="ctr">
            <a:spAutoFit/>
          </a:bodyPr>
          <a:lstStyle/>
          <a:p>
            <a:pPr algn="ctr">
              <a:lnSpc>
                <a:spcPct val="120000"/>
              </a:lnSpc>
            </a:pPr>
            <a:r>
              <a:rPr lang="en-US" sz="2000" b="1" dirty="0">
                <a:latin typeface="Tahoma" pitchFamily="34" charset="0"/>
              </a:rPr>
              <a:t>You can not get all of the stratigraphic information without working the structure</a:t>
            </a:r>
          </a:p>
        </p:txBody>
      </p:sp>
      <p:grpSp>
        <p:nvGrpSpPr>
          <p:cNvPr id="2" name="Group 5"/>
          <p:cNvGrpSpPr>
            <a:grpSpLocks/>
          </p:cNvGrpSpPr>
          <p:nvPr/>
        </p:nvGrpSpPr>
        <p:grpSpPr bwMode="auto">
          <a:xfrm>
            <a:off x="3727450" y="1916113"/>
            <a:ext cx="1666875" cy="581025"/>
            <a:chOff x="2028" y="3547"/>
            <a:chExt cx="1050" cy="366"/>
          </a:xfrm>
          <a:solidFill>
            <a:schemeClr val="accent2"/>
          </a:solidFill>
        </p:grpSpPr>
        <p:sp>
          <p:nvSpPr>
            <p:cNvPr id="513030" name="AutoShape 6"/>
            <p:cNvSpPr>
              <a:spLocks noChangeArrowheads="1"/>
            </p:cNvSpPr>
            <p:nvPr/>
          </p:nvSpPr>
          <p:spPr bwMode="auto">
            <a:xfrm>
              <a:off x="2564" y="3547"/>
              <a:ext cx="514" cy="366"/>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pFill/>
            <a:ln w="9525">
              <a:noFill/>
              <a:miter lim="800000"/>
              <a:headEnd/>
              <a:tailEnd/>
            </a:ln>
            <a:effectLst/>
          </p:spPr>
          <p:txBody>
            <a:bodyPr wrap="none" anchor="ctr"/>
            <a:lstStyle/>
            <a:p>
              <a:endParaRPr lang="en-US" dirty="0"/>
            </a:p>
          </p:txBody>
        </p:sp>
        <p:sp>
          <p:nvSpPr>
            <p:cNvPr id="513031" name="AutoShape 7"/>
            <p:cNvSpPr>
              <a:spLocks noChangeArrowheads="1"/>
            </p:cNvSpPr>
            <p:nvPr/>
          </p:nvSpPr>
          <p:spPr bwMode="auto">
            <a:xfrm flipH="1">
              <a:off x="2028" y="3547"/>
              <a:ext cx="514" cy="366"/>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pFill/>
            <a:ln w="9525">
              <a:noFill/>
              <a:miter lim="800000"/>
              <a:headEnd/>
              <a:tailEnd/>
            </a:ln>
            <a:effectLst/>
          </p:spPr>
          <p:txBody>
            <a:bodyPr wrap="none" anchor="ctr"/>
            <a:lstStyle/>
            <a:p>
              <a:endParaRPr lang="en-US" dirty="0"/>
            </a:p>
          </p:txBody>
        </p:sp>
      </p:grpSp>
      <p:pic>
        <p:nvPicPr>
          <p:cNvPr id="513032" name="Picture 8"/>
          <p:cNvPicPr>
            <a:picLocks noChangeAspect="1" noChangeArrowheads="1"/>
          </p:cNvPicPr>
          <p:nvPr/>
        </p:nvPicPr>
        <p:blipFill>
          <a:blip r:embed="rId3" cstate="print">
            <a:lum bright="-9000" contrast="12000"/>
          </a:blip>
          <a:srcRect/>
          <a:stretch>
            <a:fillRect/>
          </a:stretch>
        </p:blipFill>
        <p:spPr bwMode="auto">
          <a:xfrm>
            <a:off x="1971675" y="3694113"/>
            <a:ext cx="4579938" cy="2495550"/>
          </a:xfrm>
          <a:prstGeom prst="rect">
            <a:avLst/>
          </a:prstGeom>
          <a:noFill/>
          <a:ln w="28575">
            <a:solidFill>
              <a:schemeClr val="tx1"/>
            </a:solidFill>
            <a:miter lim="800000"/>
            <a:headEnd/>
            <a:tailEnd/>
          </a:ln>
          <a:effectLst/>
        </p:spPr>
      </p:pic>
      <p:sp>
        <p:nvSpPr>
          <p:cNvPr id="9"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p:txBody>
          <a:bodyPr/>
          <a:lstStyle/>
          <a:p>
            <a:r>
              <a:rPr lang="en-US" dirty="0"/>
              <a:t>Stratigraphy Helps in Structural Analysis</a:t>
            </a:r>
          </a:p>
        </p:txBody>
      </p:sp>
      <p:sp>
        <p:nvSpPr>
          <p:cNvPr id="515075" name="Rectangle 3"/>
          <p:cNvSpPr>
            <a:spLocks noGrp="1" noChangeArrowheads="1"/>
          </p:cNvSpPr>
          <p:nvPr>
            <p:ph type="body" idx="1"/>
          </p:nvPr>
        </p:nvSpPr>
        <p:spPr>
          <a:xfrm>
            <a:off x="804041" y="1625600"/>
            <a:ext cx="7943084" cy="4114800"/>
          </a:xfrm>
        </p:spPr>
        <p:txBody>
          <a:bodyPr/>
          <a:lstStyle/>
          <a:p>
            <a:pPr>
              <a:tabLst>
                <a:tab pos="568325" algn="l"/>
              </a:tabLst>
            </a:pPr>
            <a:r>
              <a:rPr lang="en-US" sz="2400" dirty="0" smtClean="0"/>
              <a:t>Constraining the magnitude of displacement across 	faults</a:t>
            </a:r>
          </a:p>
          <a:p>
            <a:pPr marL="1025525" lvl="1" indent="-284163">
              <a:tabLst>
                <a:tab pos="568325" algn="l"/>
              </a:tabLst>
            </a:pPr>
            <a:r>
              <a:rPr lang="en-US" sz="2000" dirty="0" smtClean="0"/>
              <a:t>Throw, heave, and stratigraphic separation</a:t>
            </a:r>
          </a:p>
          <a:p>
            <a:pPr marL="1025525" lvl="1" indent="-284163">
              <a:tabLst>
                <a:tab pos="568325" algn="l"/>
              </a:tabLst>
            </a:pPr>
            <a:r>
              <a:rPr lang="en-US" sz="2000" dirty="0" smtClean="0"/>
              <a:t>Correlation across faults and piercing points</a:t>
            </a:r>
          </a:p>
          <a:p>
            <a:pPr>
              <a:tabLst>
                <a:tab pos="568325" algn="l"/>
              </a:tabLst>
            </a:pPr>
            <a:r>
              <a:rPr lang="en-US" sz="2400" dirty="0" smtClean="0"/>
              <a:t>Defining reservoir, trap, and source geometry</a:t>
            </a:r>
          </a:p>
          <a:p>
            <a:pPr>
              <a:tabLst>
                <a:tab pos="568325" algn="l"/>
              </a:tabLst>
            </a:pPr>
            <a:r>
              <a:rPr lang="en-US" sz="2400" dirty="0" smtClean="0"/>
              <a:t>Giving timing information about deposition and 	deformation  </a:t>
            </a:r>
          </a:p>
          <a:p>
            <a:pPr marL="1025525" lvl="1" indent="-284163">
              <a:tabLst>
                <a:tab pos="568325" algn="l"/>
              </a:tabLst>
            </a:pPr>
            <a:r>
              <a:rPr lang="en-US" sz="2000" dirty="0" smtClean="0"/>
              <a:t>Uniform thickness before movement</a:t>
            </a:r>
          </a:p>
          <a:p>
            <a:pPr marL="1025525" lvl="1" indent="-284163">
              <a:tabLst>
                <a:tab pos="568325" algn="l"/>
              </a:tabLst>
            </a:pPr>
            <a:r>
              <a:rPr lang="en-US" sz="2000" dirty="0" smtClean="0"/>
              <a:t>Variable thickness during &amp; after movement</a:t>
            </a:r>
          </a:p>
          <a:p>
            <a:pPr>
              <a:tabLst>
                <a:tab pos="568325" algn="l"/>
              </a:tabLst>
            </a:pPr>
            <a:r>
              <a:rPr lang="en-US" sz="2400" dirty="0" smtClean="0"/>
              <a:t>Indicating the location of detachment surfaces</a:t>
            </a:r>
          </a:p>
          <a:p>
            <a:pPr>
              <a:tabLst>
                <a:tab pos="568325" algn="l"/>
              </a:tabLst>
            </a:pPr>
            <a:r>
              <a:rPr lang="en-US" sz="2400" dirty="0" smtClean="0"/>
              <a:t>Enabling us to assess the capacity of faults to seal HC 	columns</a:t>
            </a:r>
            <a:endParaRPr lang="en-US" sz="2400" dirty="0"/>
          </a:p>
        </p:txBody>
      </p:sp>
      <p:sp>
        <p:nvSpPr>
          <p:cNvPr id="515076" name="Text Box 4"/>
          <p:cNvSpPr txBox="1">
            <a:spLocks noChangeArrowheads="1"/>
          </p:cNvSpPr>
          <p:nvPr/>
        </p:nvSpPr>
        <p:spPr bwMode="auto">
          <a:xfrm>
            <a:off x="303213" y="1087438"/>
            <a:ext cx="6872287" cy="457200"/>
          </a:xfrm>
          <a:prstGeom prst="rect">
            <a:avLst/>
          </a:prstGeom>
          <a:noFill/>
          <a:ln w="9525">
            <a:noFill/>
            <a:miter lim="800000"/>
            <a:headEnd/>
            <a:tailEnd/>
          </a:ln>
          <a:effectLst/>
        </p:spPr>
        <p:txBody>
          <a:bodyPr wrap="none">
            <a:spAutoFit/>
          </a:bodyPr>
          <a:lstStyle/>
          <a:p>
            <a:r>
              <a:rPr lang="en-US" b="1" dirty="0">
                <a:solidFill>
                  <a:srgbClr val="008000"/>
                </a:solidFill>
                <a:latin typeface="Tahoma" pitchFamily="34" charset="0"/>
              </a:rPr>
              <a:t>Stratigraphy helps in structural analysis by:</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9" name="Rectangle 9"/>
          <p:cNvSpPr>
            <a:spLocks noGrp="1" noChangeArrowheads="1"/>
          </p:cNvSpPr>
          <p:nvPr>
            <p:ph type="title"/>
          </p:nvPr>
        </p:nvSpPr>
        <p:spPr/>
        <p:txBody>
          <a:bodyPr/>
          <a:lstStyle/>
          <a:p>
            <a:r>
              <a:rPr lang="en-US" dirty="0"/>
              <a:t>Fault Terminology</a:t>
            </a:r>
          </a:p>
        </p:txBody>
      </p:sp>
      <p:grpSp>
        <p:nvGrpSpPr>
          <p:cNvPr id="3" name="Group 2"/>
          <p:cNvGrpSpPr/>
          <p:nvPr/>
        </p:nvGrpSpPr>
        <p:grpSpPr>
          <a:xfrm flipH="1">
            <a:off x="196850" y="920750"/>
            <a:ext cx="8810625" cy="5360988"/>
            <a:chOff x="196850" y="920750"/>
            <a:chExt cx="8810625" cy="5360988"/>
          </a:xfrm>
        </p:grpSpPr>
        <p:grpSp>
          <p:nvGrpSpPr>
            <p:cNvPr id="2" name="Group 2"/>
            <p:cNvGrpSpPr>
              <a:grpSpLocks/>
            </p:cNvGrpSpPr>
            <p:nvPr/>
          </p:nvGrpSpPr>
          <p:grpSpPr bwMode="auto">
            <a:xfrm>
              <a:off x="1446213" y="1495425"/>
              <a:ext cx="6969125" cy="4786313"/>
              <a:chOff x="995" y="942"/>
              <a:chExt cx="3913" cy="3015"/>
            </a:xfrm>
          </p:grpSpPr>
          <p:pic>
            <p:nvPicPr>
              <p:cNvPr id="517123" name="Picture 3"/>
              <p:cNvPicPr>
                <a:picLocks noChangeAspect="1" noChangeArrowheads="1"/>
              </p:cNvPicPr>
              <p:nvPr/>
            </p:nvPicPr>
            <p:blipFill>
              <a:blip r:embed="rId3" cstate="print"/>
              <a:srcRect l="26373" t="24960" r="30669" b="46364"/>
              <a:stretch>
                <a:fillRect/>
              </a:stretch>
            </p:blipFill>
            <p:spPr bwMode="auto">
              <a:xfrm>
                <a:off x="1000" y="942"/>
                <a:ext cx="3905" cy="2981"/>
              </a:xfrm>
              <a:prstGeom prst="rect">
                <a:avLst/>
              </a:prstGeom>
              <a:noFill/>
              <a:ln w="9525">
                <a:noFill/>
                <a:miter lim="800000"/>
                <a:headEnd/>
                <a:tailEnd/>
              </a:ln>
              <a:effectLst/>
            </p:spPr>
          </p:pic>
          <p:sp>
            <p:nvSpPr>
              <p:cNvPr id="517124" name="Freeform 4"/>
              <p:cNvSpPr>
                <a:spLocks/>
              </p:cNvSpPr>
              <p:nvPr/>
            </p:nvSpPr>
            <p:spPr bwMode="auto">
              <a:xfrm>
                <a:off x="2379" y="942"/>
                <a:ext cx="1249" cy="3015"/>
              </a:xfrm>
              <a:custGeom>
                <a:avLst/>
                <a:gdLst/>
                <a:ahLst/>
                <a:cxnLst>
                  <a:cxn ang="0">
                    <a:pos x="0" y="0"/>
                  </a:cxn>
                  <a:cxn ang="0">
                    <a:pos x="94" y="332"/>
                  </a:cxn>
                  <a:cxn ang="0">
                    <a:pos x="217" y="686"/>
                  </a:cxn>
                  <a:cxn ang="0">
                    <a:pos x="282" y="831"/>
                  </a:cxn>
                </a:cxnLst>
                <a:rect l="0" t="0" r="r" b="b"/>
                <a:pathLst>
                  <a:path w="282" h="831">
                    <a:moveTo>
                      <a:pt x="0" y="0"/>
                    </a:moveTo>
                    <a:cubicBezTo>
                      <a:pt x="29" y="109"/>
                      <a:pt x="58" y="218"/>
                      <a:pt x="94" y="332"/>
                    </a:cubicBezTo>
                    <a:cubicBezTo>
                      <a:pt x="130" y="446"/>
                      <a:pt x="186" y="603"/>
                      <a:pt x="217" y="686"/>
                    </a:cubicBezTo>
                    <a:cubicBezTo>
                      <a:pt x="248" y="769"/>
                      <a:pt x="265" y="800"/>
                      <a:pt x="282" y="831"/>
                    </a:cubicBezTo>
                  </a:path>
                </a:pathLst>
              </a:custGeom>
              <a:noFill/>
              <a:ln w="57150" cap="flat" cmpd="sng">
                <a:solidFill>
                  <a:srgbClr val="008000"/>
                </a:solidFill>
                <a:prstDash val="solid"/>
                <a:round/>
                <a:headEnd/>
                <a:tailEnd/>
              </a:ln>
              <a:effectLst/>
            </p:spPr>
            <p:txBody>
              <a:bodyPr wrap="none" anchor="ctr"/>
              <a:lstStyle/>
              <a:p>
                <a:endParaRPr lang="en-US" dirty="0"/>
              </a:p>
            </p:txBody>
          </p:sp>
          <p:sp>
            <p:nvSpPr>
              <p:cNvPr id="517125" name="Freeform 5"/>
              <p:cNvSpPr>
                <a:spLocks/>
              </p:cNvSpPr>
              <p:nvPr/>
            </p:nvSpPr>
            <p:spPr bwMode="auto">
              <a:xfrm>
                <a:off x="3247" y="2903"/>
                <a:ext cx="1661" cy="154"/>
              </a:xfrm>
              <a:custGeom>
                <a:avLst/>
                <a:gdLst/>
                <a:ahLst/>
                <a:cxnLst>
                  <a:cxn ang="0">
                    <a:pos x="0" y="109"/>
                  </a:cxn>
                  <a:cxn ang="0">
                    <a:pos x="274" y="87"/>
                  </a:cxn>
                  <a:cxn ang="0">
                    <a:pos x="730" y="51"/>
                  </a:cxn>
                  <a:cxn ang="0">
                    <a:pos x="954" y="0"/>
                  </a:cxn>
                </a:cxnLst>
                <a:rect l="0" t="0" r="r" b="b"/>
                <a:pathLst>
                  <a:path w="954" h="109">
                    <a:moveTo>
                      <a:pt x="0" y="109"/>
                    </a:moveTo>
                    <a:cubicBezTo>
                      <a:pt x="76" y="103"/>
                      <a:pt x="152" y="97"/>
                      <a:pt x="274" y="87"/>
                    </a:cubicBezTo>
                    <a:cubicBezTo>
                      <a:pt x="396" y="77"/>
                      <a:pt x="617" y="65"/>
                      <a:pt x="730" y="51"/>
                    </a:cubicBezTo>
                    <a:cubicBezTo>
                      <a:pt x="843" y="37"/>
                      <a:pt x="898" y="18"/>
                      <a:pt x="954" y="0"/>
                    </a:cubicBezTo>
                  </a:path>
                </a:pathLst>
              </a:custGeom>
              <a:noFill/>
              <a:ln w="38100" cmpd="sng">
                <a:solidFill>
                  <a:srgbClr val="FF00FF"/>
                </a:solidFill>
                <a:round/>
                <a:headEnd/>
                <a:tailEnd/>
              </a:ln>
              <a:effectLst/>
            </p:spPr>
            <p:txBody>
              <a:bodyPr wrap="none" anchor="ctr"/>
              <a:lstStyle/>
              <a:p>
                <a:endParaRPr lang="en-US" dirty="0"/>
              </a:p>
            </p:txBody>
          </p:sp>
          <p:sp>
            <p:nvSpPr>
              <p:cNvPr id="517126" name="Freeform 6"/>
              <p:cNvSpPr>
                <a:spLocks/>
              </p:cNvSpPr>
              <p:nvPr/>
            </p:nvSpPr>
            <p:spPr bwMode="auto">
              <a:xfrm>
                <a:off x="995" y="2687"/>
                <a:ext cx="1974" cy="123"/>
              </a:xfrm>
              <a:custGeom>
                <a:avLst/>
                <a:gdLst/>
                <a:ahLst/>
                <a:cxnLst>
                  <a:cxn ang="0">
                    <a:pos x="1134" y="0"/>
                  </a:cxn>
                  <a:cxn ang="0">
                    <a:pos x="860" y="14"/>
                  </a:cxn>
                  <a:cxn ang="0">
                    <a:pos x="542" y="21"/>
                  </a:cxn>
                  <a:cxn ang="0">
                    <a:pos x="296" y="50"/>
                  </a:cxn>
                  <a:cxn ang="0">
                    <a:pos x="0" y="86"/>
                  </a:cxn>
                </a:cxnLst>
                <a:rect l="0" t="0" r="r" b="b"/>
                <a:pathLst>
                  <a:path w="1134" h="86">
                    <a:moveTo>
                      <a:pt x="1134" y="0"/>
                    </a:moveTo>
                    <a:cubicBezTo>
                      <a:pt x="1046" y="5"/>
                      <a:pt x="959" y="10"/>
                      <a:pt x="860" y="14"/>
                    </a:cubicBezTo>
                    <a:cubicBezTo>
                      <a:pt x="761" y="18"/>
                      <a:pt x="636" y="15"/>
                      <a:pt x="542" y="21"/>
                    </a:cubicBezTo>
                    <a:cubicBezTo>
                      <a:pt x="448" y="27"/>
                      <a:pt x="386" y="39"/>
                      <a:pt x="296" y="50"/>
                    </a:cubicBezTo>
                    <a:cubicBezTo>
                      <a:pt x="206" y="61"/>
                      <a:pt x="85" y="78"/>
                      <a:pt x="0" y="86"/>
                    </a:cubicBezTo>
                  </a:path>
                </a:pathLst>
              </a:custGeom>
              <a:noFill/>
              <a:ln w="38100" cmpd="sng">
                <a:solidFill>
                  <a:srgbClr val="FF00FF"/>
                </a:solidFill>
                <a:round/>
                <a:headEnd/>
                <a:tailEnd/>
              </a:ln>
              <a:effectLst/>
            </p:spPr>
            <p:txBody>
              <a:bodyPr wrap="none" anchor="ctr"/>
              <a:lstStyle/>
              <a:p>
                <a:endParaRPr lang="en-US" dirty="0"/>
              </a:p>
            </p:txBody>
          </p:sp>
        </p:grpSp>
        <p:sp>
          <p:nvSpPr>
            <p:cNvPr id="517127" name="Line 7"/>
            <p:cNvSpPr>
              <a:spLocks noChangeShapeType="1"/>
            </p:cNvSpPr>
            <p:nvPr/>
          </p:nvSpPr>
          <p:spPr bwMode="auto">
            <a:xfrm rot="-6909328">
              <a:off x="5727700" y="2776538"/>
              <a:ext cx="187325" cy="1898650"/>
            </a:xfrm>
            <a:prstGeom prst="line">
              <a:avLst/>
            </a:prstGeom>
            <a:noFill/>
            <a:ln w="57150">
              <a:solidFill>
                <a:srgbClr val="FF0000"/>
              </a:solidFill>
              <a:prstDash val="sysDot"/>
              <a:round/>
              <a:headEnd/>
              <a:tailEnd/>
            </a:ln>
            <a:effectLst/>
          </p:spPr>
          <p:txBody>
            <a:bodyPr/>
            <a:lstStyle/>
            <a:p>
              <a:endParaRPr lang="en-US" dirty="0"/>
            </a:p>
          </p:txBody>
        </p:sp>
        <p:sp>
          <p:nvSpPr>
            <p:cNvPr id="517128" name="Line 8"/>
            <p:cNvSpPr>
              <a:spLocks noChangeShapeType="1"/>
            </p:cNvSpPr>
            <p:nvPr/>
          </p:nvSpPr>
          <p:spPr bwMode="auto">
            <a:xfrm rot="-6909328">
              <a:off x="6093619" y="3059907"/>
              <a:ext cx="425450" cy="2214562"/>
            </a:xfrm>
            <a:prstGeom prst="line">
              <a:avLst/>
            </a:prstGeom>
            <a:noFill/>
            <a:ln w="57150">
              <a:solidFill>
                <a:srgbClr val="FF0000"/>
              </a:solidFill>
              <a:prstDash val="sysDot"/>
              <a:round/>
              <a:headEnd/>
              <a:tailEnd/>
            </a:ln>
            <a:effectLst/>
          </p:spPr>
          <p:txBody>
            <a:bodyPr/>
            <a:lstStyle/>
            <a:p>
              <a:endParaRPr lang="en-US" dirty="0"/>
            </a:p>
          </p:txBody>
        </p:sp>
        <p:sp>
          <p:nvSpPr>
            <p:cNvPr id="517130" name="Line 10"/>
            <p:cNvSpPr>
              <a:spLocks noChangeShapeType="1"/>
            </p:cNvSpPr>
            <p:nvPr/>
          </p:nvSpPr>
          <p:spPr bwMode="auto">
            <a:xfrm>
              <a:off x="4975225" y="1292225"/>
              <a:ext cx="0" cy="4621213"/>
            </a:xfrm>
            <a:prstGeom prst="line">
              <a:avLst/>
            </a:prstGeom>
            <a:noFill/>
            <a:ln w="57150">
              <a:solidFill>
                <a:schemeClr val="accent2"/>
              </a:solidFill>
              <a:prstDash val="sysDot"/>
              <a:round/>
              <a:headEnd/>
              <a:tailEnd/>
            </a:ln>
            <a:effectLst/>
          </p:spPr>
          <p:txBody>
            <a:bodyPr/>
            <a:lstStyle/>
            <a:p>
              <a:endParaRPr lang="en-US" dirty="0"/>
            </a:p>
          </p:txBody>
        </p:sp>
        <p:sp>
          <p:nvSpPr>
            <p:cNvPr id="517131" name="Line 11"/>
            <p:cNvSpPr>
              <a:spLocks noChangeShapeType="1"/>
            </p:cNvSpPr>
            <p:nvPr/>
          </p:nvSpPr>
          <p:spPr bwMode="auto">
            <a:xfrm>
              <a:off x="5354638" y="1292225"/>
              <a:ext cx="0" cy="4621213"/>
            </a:xfrm>
            <a:prstGeom prst="line">
              <a:avLst/>
            </a:prstGeom>
            <a:noFill/>
            <a:ln w="57150">
              <a:solidFill>
                <a:schemeClr val="accent2"/>
              </a:solidFill>
              <a:prstDash val="sysDot"/>
              <a:round/>
              <a:headEnd/>
              <a:tailEnd/>
            </a:ln>
            <a:effectLst/>
          </p:spPr>
          <p:txBody>
            <a:bodyPr/>
            <a:lstStyle/>
            <a:p>
              <a:endParaRPr lang="en-US" dirty="0"/>
            </a:p>
          </p:txBody>
        </p:sp>
        <p:sp>
          <p:nvSpPr>
            <p:cNvPr id="517132" name="Line 12"/>
            <p:cNvSpPr>
              <a:spLocks noChangeShapeType="1"/>
            </p:cNvSpPr>
            <p:nvPr/>
          </p:nvSpPr>
          <p:spPr bwMode="auto">
            <a:xfrm rot="-5400000">
              <a:off x="2882107" y="2126456"/>
              <a:ext cx="0" cy="4195763"/>
            </a:xfrm>
            <a:prstGeom prst="line">
              <a:avLst/>
            </a:prstGeom>
            <a:noFill/>
            <a:ln w="57150">
              <a:solidFill>
                <a:schemeClr val="accent2"/>
              </a:solidFill>
              <a:prstDash val="sysDot"/>
              <a:round/>
              <a:headEnd/>
              <a:tailEnd/>
            </a:ln>
            <a:effectLst/>
          </p:spPr>
          <p:txBody>
            <a:bodyPr/>
            <a:lstStyle/>
            <a:p>
              <a:endParaRPr lang="en-US" dirty="0"/>
            </a:p>
          </p:txBody>
        </p:sp>
        <p:sp>
          <p:nvSpPr>
            <p:cNvPr id="517133" name="Line 13"/>
            <p:cNvSpPr>
              <a:spLocks noChangeShapeType="1"/>
            </p:cNvSpPr>
            <p:nvPr/>
          </p:nvSpPr>
          <p:spPr bwMode="auto">
            <a:xfrm rot="-5400000">
              <a:off x="3049588" y="2595562"/>
              <a:ext cx="0" cy="4530725"/>
            </a:xfrm>
            <a:prstGeom prst="line">
              <a:avLst/>
            </a:prstGeom>
            <a:noFill/>
            <a:ln w="57150">
              <a:solidFill>
                <a:schemeClr val="accent2"/>
              </a:solidFill>
              <a:prstDash val="sysDot"/>
              <a:round/>
              <a:headEnd/>
              <a:tailEnd/>
            </a:ln>
            <a:effectLst/>
          </p:spPr>
          <p:txBody>
            <a:bodyPr/>
            <a:lstStyle/>
            <a:p>
              <a:endParaRPr lang="en-US" dirty="0"/>
            </a:p>
          </p:txBody>
        </p:sp>
        <p:sp>
          <p:nvSpPr>
            <p:cNvPr id="517134" name="Text Box 14"/>
            <p:cNvSpPr txBox="1">
              <a:spLocks noChangeArrowheads="1"/>
            </p:cNvSpPr>
            <p:nvPr/>
          </p:nvSpPr>
          <p:spPr bwMode="auto">
            <a:xfrm>
              <a:off x="4575175" y="920750"/>
              <a:ext cx="1133475" cy="396875"/>
            </a:xfrm>
            <a:prstGeom prst="rect">
              <a:avLst/>
            </a:prstGeom>
            <a:noFill/>
            <a:ln w="9525">
              <a:noFill/>
              <a:miter lim="800000"/>
              <a:headEnd/>
              <a:tailEnd/>
            </a:ln>
            <a:effectLst/>
          </p:spPr>
          <p:txBody>
            <a:bodyPr wrap="none">
              <a:spAutoFit/>
            </a:bodyPr>
            <a:lstStyle/>
            <a:p>
              <a:r>
                <a:rPr lang="en-US" sz="2000" b="1" dirty="0">
                  <a:solidFill>
                    <a:srgbClr val="008000"/>
                  </a:solidFill>
                  <a:latin typeface="Verdana" pitchFamily="34" charset="0"/>
                </a:rPr>
                <a:t>HEAVE</a:t>
              </a:r>
            </a:p>
          </p:txBody>
        </p:sp>
        <p:sp>
          <p:nvSpPr>
            <p:cNvPr id="517135" name="Text Box 15"/>
            <p:cNvSpPr txBox="1">
              <a:spLocks noChangeArrowheads="1"/>
            </p:cNvSpPr>
            <p:nvPr/>
          </p:nvSpPr>
          <p:spPr bwMode="auto">
            <a:xfrm>
              <a:off x="6673850" y="2860675"/>
              <a:ext cx="2333625" cy="641350"/>
            </a:xfrm>
            <a:prstGeom prst="rect">
              <a:avLst/>
            </a:prstGeom>
            <a:solidFill>
              <a:srgbClr val="000099"/>
            </a:solidFill>
            <a:ln w="9525">
              <a:noFill/>
              <a:miter lim="800000"/>
              <a:headEnd/>
              <a:tailEnd/>
            </a:ln>
            <a:effectLst/>
          </p:spPr>
          <p:txBody>
            <a:bodyPr wrap="none">
              <a:spAutoFit/>
            </a:bodyPr>
            <a:lstStyle/>
            <a:p>
              <a:pPr algn="ctr"/>
              <a:r>
                <a:rPr lang="en-US" sz="1800" b="1" dirty="0">
                  <a:solidFill>
                    <a:srgbClr val="FFFF00"/>
                  </a:solidFill>
                  <a:latin typeface="Verdana" pitchFamily="34" charset="0"/>
                </a:rPr>
                <a:t>STRATIGRAPHIC</a:t>
              </a:r>
              <a:br>
                <a:rPr lang="en-US" sz="1800" b="1" dirty="0">
                  <a:solidFill>
                    <a:srgbClr val="FFFF00"/>
                  </a:solidFill>
                  <a:latin typeface="Verdana" pitchFamily="34" charset="0"/>
                </a:rPr>
              </a:br>
              <a:r>
                <a:rPr lang="en-US" sz="1800" b="1" dirty="0">
                  <a:solidFill>
                    <a:srgbClr val="FFFF00"/>
                  </a:solidFill>
                  <a:latin typeface="Verdana" pitchFamily="34" charset="0"/>
                </a:rPr>
                <a:t>SEPARATION</a:t>
              </a:r>
            </a:p>
          </p:txBody>
        </p:sp>
        <p:sp>
          <p:nvSpPr>
            <p:cNvPr id="517136" name="Text Box 16"/>
            <p:cNvSpPr txBox="1">
              <a:spLocks noChangeArrowheads="1"/>
            </p:cNvSpPr>
            <p:nvPr/>
          </p:nvSpPr>
          <p:spPr bwMode="auto">
            <a:xfrm>
              <a:off x="196850" y="4306888"/>
              <a:ext cx="1271588" cy="396875"/>
            </a:xfrm>
            <a:prstGeom prst="rect">
              <a:avLst/>
            </a:prstGeom>
            <a:noFill/>
            <a:ln w="9525">
              <a:noFill/>
              <a:miter lim="800000"/>
              <a:headEnd/>
              <a:tailEnd/>
            </a:ln>
            <a:effectLst/>
          </p:spPr>
          <p:txBody>
            <a:bodyPr wrap="none">
              <a:spAutoFit/>
            </a:bodyPr>
            <a:lstStyle/>
            <a:p>
              <a:r>
                <a:rPr lang="en-US" sz="2000" b="1" dirty="0">
                  <a:solidFill>
                    <a:srgbClr val="008000"/>
                  </a:solidFill>
                  <a:latin typeface="Verdana" pitchFamily="34" charset="0"/>
                </a:rPr>
                <a:t>THROW</a:t>
              </a:r>
            </a:p>
          </p:txBody>
        </p:sp>
      </p:grpSp>
      <p:sp>
        <p:nvSpPr>
          <p:cNvPr id="17"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a:t>
            </a:r>
            <a:r>
              <a:rPr kumimoji="0" lang="en-US" altLang="en-US" sz="1100" b="1" i="0" u="none" strike="noStrike" kern="1200" cap="none" spc="0" normalizeH="0" noProof="0" dirty="0" smtClean="0">
                <a:ln>
                  <a:noFill/>
                </a:ln>
                <a:solidFill>
                  <a:schemeClr val="tx1"/>
                </a:solidFill>
                <a:effectLst/>
                <a:uLnTx/>
                <a:uFillTx/>
                <a:latin typeface="Tahoma" pitchFamily="34" charset="0"/>
                <a:ea typeface="+mn-ea"/>
                <a:cs typeface="Tahoma" pitchFamily="34" charset="0"/>
              </a:rPr>
              <a:t> </a:t>
            </a: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Mapping a Faulted Horizon</a:t>
            </a:r>
            <a:endParaRPr lang="en-US" dirty="0"/>
          </a:p>
        </p:txBody>
      </p:sp>
      <p:pic>
        <p:nvPicPr>
          <p:cNvPr id="4" name="Picture 3"/>
          <p:cNvPicPr>
            <a:picLocks noChangeAspect="1"/>
          </p:cNvPicPr>
          <p:nvPr/>
        </p:nvPicPr>
        <p:blipFill rotWithShape="1">
          <a:blip r:embed="rId3" cstate="print"/>
          <a:srcRect b="20197"/>
          <a:stretch/>
        </p:blipFill>
        <p:spPr>
          <a:xfrm>
            <a:off x="790860" y="1143000"/>
            <a:ext cx="5470725" cy="4580886"/>
          </a:xfrm>
          <a:prstGeom prst="rect">
            <a:avLst/>
          </a:prstGeom>
        </p:spPr>
      </p:pic>
      <p:sp>
        <p:nvSpPr>
          <p:cNvPr id="5" name="Rectangle 4"/>
          <p:cNvSpPr/>
          <p:nvPr/>
        </p:nvSpPr>
        <p:spPr bwMode="auto">
          <a:xfrm>
            <a:off x="6518615" y="5414304"/>
            <a:ext cx="598879" cy="72096"/>
          </a:xfrm>
          <a:prstGeom prst="rect">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 name="TextBox 5"/>
          <p:cNvSpPr txBox="1"/>
          <p:nvPr/>
        </p:nvSpPr>
        <p:spPr>
          <a:xfrm>
            <a:off x="6559009" y="5137305"/>
            <a:ext cx="518091"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1 km</a:t>
            </a:r>
            <a:endParaRPr lang="en-US" sz="1200"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srcRect l="1296" t="94887" r="57486" b="3044"/>
          <a:stretch/>
        </p:blipFill>
        <p:spPr>
          <a:xfrm rot="5400000">
            <a:off x="5950930" y="2868843"/>
            <a:ext cx="1988836" cy="254588"/>
          </a:xfrm>
          <a:prstGeom prst="rect">
            <a:avLst/>
          </a:prstGeom>
        </p:spPr>
      </p:pic>
      <p:sp>
        <p:nvSpPr>
          <p:cNvPr id="8" name="Footer Placeholder 3"/>
          <p:cNvSpPr txBox="1">
            <a:spLocks/>
          </p:cNvSpPr>
          <p:nvPr/>
        </p:nvSpPr>
        <p:spPr bwMode="auto">
          <a:xfrm>
            <a:off x="790860" y="5750161"/>
            <a:ext cx="5727755" cy="199697"/>
          </a:xfrm>
          <a:prstGeom prst="rect">
            <a:avLst/>
          </a:prstGeom>
          <a:noFill/>
          <a:ln>
            <a:miter lim="800000"/>
            <a:headEnd/>
            <a:tailEnd/>
          </a:ln>
        </p:spPr>
        <p:txBody>
          <a:bodyPr/>
          <a:lstStyle/>
          <a:p>
            <a:pPr lvl="0">
              <a:defRPr/>
            </a:pPr>
            <a:r>
              <a:rPr lang="en-US" altLang="en-US" sz="1200" dirty="0">
                <a:solidFill>
                  <a:schemeClr val="accent6"/>
                </a:solidFill>
                <a:latin typeface="Tahoma" pitchFamily="34" charset="0"/>
                <a:cs typeface="Tahoma" pitchFamily="34" charset="0"/>
              </a:rPr>
              <a:t>http://archives.aapg.org/europe/newsletters/2008/03mar/jackson3.jpg</a:t>
            </a:r>
            <a:endParaRPr kumimoji="0" lang="en-US" altLang="en-US" sz="1200" i="0" u="none" strike="noStrike" kern="1200" cap="none" spc="0" normalizeH="0" baseline="0" noProof="0" dirty="0">
              <a:ln>
                <a:noFill/>
              </a:ln>
              <a:solidFill>
                <a:schemeClr val="accent6"/>
              </a:solidFill>
              <a:effectLst/>
              <a:uLnTx/>
              <a:uFillTx/>
              <a:latin typeface="Tahoma" pitchFamily="34" charset="0"/>
              <a:cs typeface="Tahoma" pitchFamily="34" charset="0"/>
            </a:endParaRPr>
          </a:p>
        </p:txBody>
      </p:sp>
      <p:sp>
        <p:nvSpPr>
          <p:cNvPr id="10" name="TextBox 9"/>
          <p:cNvSpPr txBox="1"/>
          <p:nvPr/>
        </p:nvSpPr>
        <p:spPr>
          <a:xfrm>
            <a:off x="6337911" y="1508524"/>
            <a:ext cx="1222831" cy="461665"/>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Two-Way Time</a:t>
            </a:r>
          </a:p>
          <a:p>
            <a:pPr algn="ctr"/>
            <a:r>
              <a:rPr lang="en-US" sz="1200" dirty="0" smtClean="0">
                <a:latin typeface="Arial" panose="020B0604020202020204" pitchFamily="34" charset="0"/>
                <a:cs typeface="Arial" panose="020B0604020202020204" pitchFamily="34" charset="0"/>
              </a:rPr>
              <a:t>(ms)</a:t>
            </a:r>
            <a:endParaRPr lang="en-US" sz="1200" dirty="0">
              <a:latin typeface="Arial" panose="020B0604020202020204" pitchFamily="34" charset="0"/>
              <a:cs typeface="Arial" panose="020B0604020202020204" pitchFamily="34" charset="0"/>
            </a:endParaRPr>
          </a:p>
        </p:txBody>
      </p:sp>
      <p:sp>
        <p:nvSpPr>
          <p:cNvPr id="11" name="TextBox 10"/>
          <p:cNvSpPr txBox="1"/>
          <p:nvPr/>
        </p:nvSpPr>
        <p:spPr>
          <a:xfrm>
            <a:off x="7089549" y="1866563"/>
            <a:ext cx="269626"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0</a:t>
            </a:r>
            <a:endParaRPr lang="en-US" sz="1200" dirty="0">
              <a:latin typeface="Arial" panose="020B0604020202020204" pitchFamily="34" charset="0"/>
              <a:cs typeface="Arial" panose="020B0604020202020204" pitchFamily="34" charset="0"/>
            </a:endParaRPr>
          </a:p>
        </p:txBody>
      </p:sp>
      <p:sp>
        <p:nvSpPr>
          <p:cNvPr id="13" name="TextBox 12"/>
          <p:cNvSpPr txBox="1"/>
          <p:nvPr/>
        </p:nvSpPr>
        <p:spPr>
          <a:xfrm>
            <a:off x="7089549" y="2855507"/>
            <a:ext cx="439544"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250</a:t>
            </a:r>
            <a:endParaRPr lang="en-US" sz="1200" dirty="0">
              <a:latin typeface="Arial" panose="020B0604020202020204" pitchFamily="34" charset="0"/>
              <a:cs typeface="Arial" panose="020B0604020202020204" pitchFamily="34" charset="0"/>
            </a:endParaRPr>
          </a:p>
        </p:txBody>
      </p:sp>
      <p:sp>
        <p:nvSpPr>
          <p:cNvPr id="14" name="TextBox 13"/>
          <p:cNvSpPr txBox="1"/>
          <p:nvPr/>
        </p:nvSpPr>
        <p:spPr>
          <a:xfrm>
            <a:off x="7089549" y="3844451"/>
            <a:ext cx="439544"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500</a:t>
            </a:r>
            <a:endParaRPr lang="en-US" sz="1200" dirty="0">
              <a:latin typeface="Arial" panose="020B0604020202020204" pitchFamily="34" charset="0"/>
              <a:cs typeface="Arial" panose="020B0604020202020204" pitchFamily="34" charset="0"/>
            </a:endParaRPr>
          </a:p>
        </p:txBody>
      </p:sp>
      <p:sp>
        <p:nvSpPr>
          <p:cNvPr id="15" name="Down Arrow 14"/>
          <p:cNvSpPr/>
          <p:nvPr/>
        </p:nvSpPr>
        <p:spPr bwMode="auto">
          <a:xfrm flipV="1">
            <a:off x="7699512" y="4978025"/>
            <a:ext cx="199696" cy="448184"/>
          </a:xfrm>
          <a:prstGeom prst="down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 name="Rectangle 15"/>
          <p:cNvSpPr/>
          <p:nvPr/>
        </p:nvSpPr>
        <p:spPr>
          <a:xfrm>
            <a:off x="7529093" y="4245125"/>
            <a:ext cx="540534" cy="646331"/>
          </a:xfrm>
          <a:prstGeom prst="rect">
            <a:avLst/>
          </a:prstGeom>
          <a:noFill/>
        </p:spPr>
        <p:txBody>
          <a:bodyPr wrap="none" lIns="91440" tIns="45720" rIns="91440" bIns="45720">
            <a:spAutoFit/>
          </a:bodyPr>
          <a:lstStyle/>
          <a:p>
            <a:pPr algn="ctr"/>
            <a:r>
              <a:rPr lang="en-US" sz="36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ahoma" panose="020B0604030504040204" pitchFamily="34" charset="0"/>
                <a:ea typeface="Tahoma" panose="020B0604030504040204" pitchFamily="34" charset="0"/>
                <a:cs typeface="Tahoma" panose="020B0604030504040204" pitchFamily="34" charset="0"/>
              </a:rPr>
              <a:t>N</a:t>
            </a:r>
            <a:endParaRPr lang="en-US" sz="3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79964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802313" y="1981200"/>
            <a:ext cx="3043237" cy="3817938"/>
            <a:chOff x="4270" y="1248"/>
            <a:chExt cx="1302" cy="2405"/>
          </a:xfrm>
        </p:grpSpPr>
        <p:pic>
          <p:nvPicPr>
            <p:cNvPr id="519171" name="Picture 3"/>
            <p:cNvPicPr>
              <a:picLocks noChangeAspect="1" noChangeArrowheads="1"/>
            </p:cNvPicPr>
            <p:nvPr/>
          </p:nvPicPr>
          <p:blipFill>
            <a:blip r:embed="rId3" cstate="print">
              <a:lum bright="-10000" contrast="10000"/>
            </a:blip>
            <a:srcRect l="32329" b="8377"/>
            <a:stretch>
              <a:fillRect/>
            </a:stretch>
          </p:blipFill>
          <p:spPr bwMode="auto">
            <a:xfrm>
              <a:off x="4270" y="1248"/>
              <a:ext cx="1302" cy="2405"/>
            </a:xfrm>
            <a:prstGeom prst="rect">
              <a:avLst/>
            </a:prstGeom>
            <a:noFill/>
            <a:ln w="9525">
              <a:noFill/>
              <a:miter lim="800000"/>
              <a:headEnd/>
              <a:tailEnd/>
            </a:ln>
            <a:effectLst/>
          </p:spPr>
        </p:pic>
        <p:sp>
          <p:nvSpPr>
            <p:cNvPr id="519172" name="Freeform 4"/>
            <p:cNvSpPr>
              <a:spLocks/>
            </p:cNvSpPr>
            <p:nvPr/>
          </p:nvSpPr>
          <p:spPr bwMode="auto">
            <a:xfrm>
              <a:off x="4784" y="1787"/>
              <a:ext cx="481" cy="1852"/>
            </a:xfrm>
            <a:custGeom>
              <a:avLst/>
              <a:gdLst/>
              <a:ahLst/>
              <a:cxnLst>
                <a:cxn ang="0">
                  <a:pos x="0" y="0"/>
                </a:cxn>
                <a:cxn ang="0">
                  <a:pos x="30" y="210"/>
                </a:cxn>
                <a:cxn ang="0">
                  <a:pos x="102" y="462"/>
                </a:cxn>
                <a:cxn ang="0">
                  <a:pos x="174" y="768"/>
                </a:cxn>
                <a:cxn ang="0">
                  <a:pos x="234" y="1008"/>
                </a:cxn>
                <a:cxn ang="0">
                  <a:pos x="312" y="1332"/>
                </a:cxn>
                <a:cxn ang="0">
                  <a:pos x="438" y="1782"/>
                </a:cxn>
                <a:cxn ang="0">
                  <a:pos x="558" y="2046"/>
                </a:cxn>
              </a:cxnLst>
              <a:rect l="0" t="0" r="r" b="b"/>
              <a:pathLst>
                <a:path w="558" h="2046">
                  <a:moveTo>
                    <a:pt x="0" y="0"/>
                  </a:moveTo>
                  <a:lnTo>
                    <a:pt x="30" y="210"/>
                  </a:lnTo>
                  <a:lnTo>
                    <a:pt x="102" y="462"/>
                  </a:lnTo>
                  <a:lnTo>
                    <a:pt x="174" y="768"/>
                  </a:lnTo>
                  <a:lnTo>
                    <a:pt x="234" y="1008"/>
                  </a:lnTo>
                  <a:lnTo>
                    <a:pt x="312" y="1332"/>
                  </a:lnTo>
                  <a:lnTo>
                    <a:pt x="438" y="1782"/>
                  </a:lnTo>
                  <a:lnTo>
                    <a:pt x="558" y="2046"/>
                  </a:lnTo>
                </a:path>
              </a:pathLst>
            </a:custGeom>
            <a:noFill/>
            <a:ln w="38100" cap="flat" cmpd="sng">
              <a:solidFill>
                <a:srgbClr val="FF0000"/>
              </a:solidFill>
              <a:prstDash val="solid"/>
              <a:round/>
              <a:headEnd/>
              <a:tailEnd/>
            </a:ln>
            <a:effectLst/>
          </p:spPr>
          <p:txBody>
            <a:bodyPr/>
            <a:lstStyle/>
            <a:p>
              <a:endParaRPr lang="en-US" dirty="0"/>
            </a:p>
          </p:txBody>
        </p:sp>
      </p:grpSp>
      <p:sp>
        <p:nvSpPr>
          <p:cNvPr id="519173" name="Rectangle 5"/>
          <p:cNvSpPr>
            <a:spLocks noGrp="1" noChangeArrowheads="1"/>
          </p:cNvSpPr>
          <p:nvPr>
            <p:ph type="title"/>
          </p:nvPr>
        </p:nvSpPr>
        <p:spPr/>
        <p:txBody>
          <a:bodyPr/>
          <a:lstStyle/>
          <a:p>
            <a:r>
              <a:rPr lang="en-US" dirty="0"/>
              <a:t>Basic Observations: Profile View</a:t>
            </a:r>
          </a:p>
        </p:txBody>
      </p:sp>
      <p:sp>
        <p:nvSpPr>
          <p:cNvPr id="519174" name="Rectangle 6"/>
          <p:cNvSpPr>
            <a:spLocks noGrp="1" noChangeArrowheads="1"/>
          </p:cNvSpPr>
          <p:nvPr>
            <p:ph type="body" idx="1"/>
          </p:nvPr>
        </p:nvSpPr>
        <p:spPr>
          <a:xfrm>
            <a:off x="298450" y="1060450"/>
            <a:ext cx="7772400" cy="4114800"/>
          </a:xfrm>
        </p:spPr>
        <p:txBody>
          <a:bodyPr/>
          <a:lstStyle/>
          <a:p>
            <a:pPr marL="393700" indent="-393700">
              <a:lnSpc>
                <a:spcPct val="95000"/>
              </a:lnSpc>
              <a:spcBef>
                <a:spcPct val="35000"/>
              </a:spcBef>
              <a:buFontTx/>
              <a:buNone/>
            </a:pPr>
            <a:r>
              <a:rPr lang="en-US" sz="2400" b="1" dirty="0"/>
              <a:t>We can recognize moderate- to large-scale     	            </a:t>
            </a:r>
            <a:r>
              <a:rPr lang="en-US" sz="2400" b="1" dirty="0" smtClean="0"/>
              <a:t>faults </a:t>
            </a:r>
            <a:r>
              <a:rPr lang="en-US" sz="2400" b="1" dirty="0"/>
              <a:t>on seismic profiles by:</a:t>
            </a:r>
            <a:endParaRPr lang="en-US" sz="2000" b="1" dirty="0"/>
          </a:p>
          <a:p>
            <a:pPr marL="230188" indent="-230188">
              <a:lnSpc>
                <a:spcPct val="95000"/>
              </a:lnSpc>
              <a:spcBef>
                <a:spcPct val="35000"/>
              </a:spcBef>
              <a:buFontTx/>
              <a:buNone/>
            </a:pPr>
            <a:endParaRPr lang="en-US" sz="700" b="1" dirty="0"/>
          </a:p>
          <a:p>
            <a:pPr marL="230188" indent="-230188">
              <a:lnSpc>
                <a:spcPct val="95000"/>
              </a:lnSpc>
              <a:spcBef>
                <a:spcPct val="35000"/>
              </a:spcBef>
            </a:pPr>
            <a:r>
              <a:rPr lang="en-US" sz="2400" dirty="0"/>
              <a:t>Termination of reflections</a:t>
            </a:r>
          </a:p>
          <a:p>
            <a:pPr marL="230188" indent="-230188">
              <a:lnSpc>
                <a:spcPct val="95000"/>
              </a:lnSpc>
              <a:spcBef>
                <a:spcPct val="35000"/>
              </a:spcBef>
            </a:pPr>
            <a:r>
              <a:rPr lang="en-US" sz="2400" dirty="0"/>
              <a:t>Offset in stratigraphic markers</a:t>
            </a:r>
          </a:p>
          <a:p>
            <a:pPr marL="230188" indent="-230188">
              <a:lnSpc>
                <a:spcPct val="95000"/>
              </a:lnSpc>
              <a:spcBef>
                <a:spcPct val="35000"/>
              </a:spcBef>
            </a:pPr>
            <a:r>
              <a:rPr lang="en-US" sz="2400" dirty="0"/>
              <a:t>Abrupt changes in dip</a:t>
            </a:r>
          </a:p>
          <a:p>
            <a:pPr marL="230188" indent="-230188">
              <a:lnSpc>
                <a:spcPct val="95000"/>
              </a:lnSpc>
              <a:spcBef>
                <a:spcPct val="35000"/>
              </a:spcBef>
            </a:pPr>
            <a:r>
              <a:rPr lang="en-US" sz="2400" dirty="0"/>
              <a:t>Abrupt changes in seismic patterns</a:t>
            </a:r>
          </a:p>
          <a:p>
            <a:pPr marL="230188" indent="-230188">
              <a:lnSpc>
                <a:spcPct val="95000"/>
              </a:lnSpc>
              <a:spcBef>
                <a:spcPct val="35000"/>
              </a:spcBef>
            </a:pPr>
            <a:r>
              <a:rPr lang="en-US" sz="2400" dirty="0"/>
              <a:t>Fault plane reflections</a:t>
            </a:r>
          </a:p>
          <a:p>
            <a:pPr marL="230188" indent="-230188">
              <a:lnSpc>
                <a:spcPct val="95000"/>
              </a:lnSpc>
              <a:spcBef>
                <a:spcPct val="35000"/>
              </a:spcBef>
            </a:pPr>
            <a:r>
              <a:rPr lang="en-US" sz="2400" dirty="0"/>
              <a:t>Associated folding or sag</a:t>
            </a:r>
          </a:p>
          <a:p>
            <a:pPr marL="230188" indent="-230188">
              <a:lnSpc>
                <a:spcPct val="95000"/>
              </a:lnSpc>
              <a:spcBef>
                <a:spcPct val="35000"/>
              </a:spcBef>
            </a:pPr>
            <a:r>
              <a:rPr lang="en-US" sz="2400" dirty="0"/>
              <a:t>Discontinuities</a:t>
            </a:r>
          </a:p>
          <a:p>
            <a:pPr marL="230188" indent="-230188">
              <a:lnSpc>
                <a:spcPct val="95000"/>
              </a:lnSpc>
              <a:spcBef>
                <a:spcPct val="35000"/>
              </a:spcBef>
              <a:buFontTx/>
              <a:buNone/>
            </a:pPr>
            <a:endParaRPr lang="en-US" sz="2000" b="1" dirty="0"/>
          </a:p>
        </p:txBody>
      </p:sp>
      <p:sp>
        <p:nvSpPr>
          <p:cNvPr id="7"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rrowheads="1"/>
          </p:cNvSpPr>
          <p:nvPr>
            <p:ph type="title"/>
          </p:nvPr>
        </p:nvSpPr>
        <p:spPr/>
        <p:txBody>
          <a:bodyPr/>
          <a:lstStyle/>
          <a:p>
            <a:r>
              <a:rPr lang="en-US" dirty="0"/>
              <a:t>Fault Identification: Time Slice View</a:t>
            </a:r>
          </a:p>
        </p:txBody>
      </p:sp>
      <p:pic>
        <p:nvPicPr>
          <p:cNvPr id="522243" name="Picture 3"/>
          <p:cNvPicPr>
            <a:picLocks noChangeAspect="1" noChangeArrowheads="1"/>
          </p:cNvPicPr>
          <p:nvPr/>
        </p:nvPicPr>
        <p:blipFill>
          <a:blip r:embed="rId3" cstate="print"/>
          <a:srcRect l="2115" t="6215" r="8717" b="6215"/>
          <a:stretch>
            <a:fillRect/>
          </a:stretch>
        </p:blipFill>
        <p:spPr bwMode="auto">
          <a:xfrm>
            <a:off x="1621771" y="1404938"/>
            <a:ext cx="5830823" cy="4712083"/>
          </a:xfrm>
          <a:prstGeom prst="rect">
            <a:avLst/>
          </a:prstGeom>
          <a:noFill/>
          <a:ln w="9525">
            <a:noFill/>
            <a:miter lim="800000"/>
            <a:headEnd/>
            <a:tailEnd/>
          </a:ln>
          <a:effectLst/>
        </p:spPr>
      </p:pic>
      <p:sp>
        <p:nvSpPr>
          <p:cNvPr id="522244" name="Text Box 4"/>
          <p:cNvSpPr txBox="1">
            <a:spLocks noChangeArrowheads="1"/>
          </p:cNvSpPr>
          <p:nvPr/>
        </p:nvSpPr>
        <p:spPr bwMode="auto">
          <a:xfrm>
            <a:off x="7469188" y="5843588"/>
            <a:ext cx="839787" cy="274637"/>
          </a:xfrm>
          <a:prstGeom prst="rect">
            <a:avLst/>
          </a:prstGeom>
          <a:noFill/>
          <a:ln w="9525">
            <a:noFill/>
            <a:miter lim="800000"/>
            <a:headEnd/>
            <a:tailEnd/>
          </a:ln>
          <a:effectLst/>
        </p:spPr>
        <p:txBody>
          <a:bodyPr wrap="none">
            <a:spAutoFit/>
          </a:bodyPr>
          <a:lstStyle/>
          <a:p>
            <a:r>
              <a:rPr lang="en-US" sz="1200" b="1" dirty="0">
                <a:latin typeface="Tahoma" pitchFamily="34" charset="0"/>
              </a:rPr>
              <a:t>1856 ms</a:t>
            </a:r>
          </a:p>
        </p:txBody>
      </p:sp>
      <p:sp>
        <p:nvSpPr>
          <p:cNvPr id="522245" name="Text Box 5"/>
          <p:cNvSpPr txBox="1">
            <a:spLocks noChangeArrowheads="1"/>
          </p:cNvSpPr>
          <p:nvPr/>
        </p:nvSpPr>
        <p:spPr bwMode="auto">
          <a:xfrm>
            <a:off x="677863" y="911007"/>
            <a:ext cx="4745210" cy="400110"/>
          </a:xfrm>
          <a:prstGeom prst="rect">
            <a:avLst/>
          </a:prstGeom>
          <a:noFill/>
          <a:ln w="9525">
            <a:noFill/>
            <a:miter lim="800000"/>
            <a:headEnd/>
            <a:tailEnd/>
          </a:ln>
          <a:effectLst/>
        </p:spPr>
        <p:txBody>
          <a:bodyPr wrap="none">
            <a:spAutoFit/>
          </a:bodyPr>
          <a:lstStyle/>
          <a:p>
            <a:r>
              <a:rPr lang="en-US" sz="2000" b="1" dirty="0">
                <a:latin typeface="Tahoma" pitchFamily="34" charset="0"/>
              </a:rPr>
              <a:t>Do you see </a:t>
            </a:r>
            <a:r>
              <a:rPr lang="en-US" sz="2000" b="1" dirty="0" smtClean="0">
                <a:latin typeface="Tahoma" pitchFamily="34" charset="0"/>
              </a:rPr>
              <a:t>any evidence </a:t>
            </a:r>
            <a:r>
              <a:rPr lang="en-US" sz="2000" b="1" dirty="0">
                <a:latin typeface="Tahoma" pitchFamily="34" charset="0"/>
              </a:rPr>
              <a:t>for faults?</a:t>
            </a:r>
          </a:p>
        </p:txBody>
      </p:sp>
      <p:sp>
        <p:nvSpPr>
          <p:cNvPr id="6"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p:txBody>
          <a:bodyPr/>
          <a:lstStyle/>
          <a:p>
            <a:r>
              <a:rPr lang="en-US" dirty="0"/>
              <a:t>Coherency Data</a:t>
            </a:r>
          </a:p>
        </p:txBody>
      </p:sp>
      <p:pic>
        <p:nvPicPr>
          <p:cNvPr id="523267" name="Picture 3"/>
          <p:cNvPicPr>
            <a:picLocks noChangeAspect="1" noChangeArrowheads="1"/>
          </p:cNvPicPr>
          <p:nvPr/>
        </p:nvPicPr>
        <p:blipFill>
          <a:blip r:embed="rId3" cstate="print"/>
          <a:srcRect l="4066" t="10678" r="7933" b="5087"/>
          <a:stretch>
            <a:fillRect/>
          </a:stretch>
        </p:blipFill>
        <p:spPr bwMode="auto">
          <a:xfrm>
            <a:off x="4670425" y="2612419"/>
            <a:ext cx="4135438" cy="3467100"/>
          </a:xfrm>
          <a:prstGeom prst="rect">
            <a:avLst/>
          </a:prstGeom>
          <a:noFill/>
          <a:ln w="9525">
            <a:noFill/>
            <a:miter lim="800000"/>
            <a:headEnd/>
            <a:tailEnd/>
          </a:ln>
          <a:effectLst/>
        </p:spPr>
      </p:pic>
      <p:pic>
        <p:nvPicPr>
          <p:cNvPr id="523268" name="Picture 4"/>
          <p:cNvPicPr>
            <a:picLocks noChangeAspect="1" noChangeArrowheads="1"/>
          </p:cNvPicPr>
          <p:nvPr/>
        </p:nvPicPr>
        <p:blipFill>
          <a:blip r:embed="rId4" cstate="print"/>
          <a:srcRect l="2115" t="6215" r="8717" b="6215"/>
          <a:stretch>
            <a:fillRect/>
          </a:stretch>
        </p:blipFill>
        <p:spPr bwMode="auto">
          <a:xfrm>
            <a:off x="201613" y="2582256"/>
            <a:ext cx="4249737" cy="3497263"/>
          </a:xfrm>
          <a:prstGeom prst="rect">
            <a:avLst/>
          </a:prstGeom>
          <a:noFill/>
          <a:ln w="9525">
            <a:noFill/>
            <a:miter lim="800000"/>
            <a:headEnd/>
            <a:tailEnd/>
          </a:ln>
          <a:effectLst/>
        </p:spPr>
      </p:pic>
      <p:sp>
        <p:nvSpPr>
          <p:cNvPr id="523269" name="Rectangle 5"/>
          <p:cNvSpPr>
            <a:spLocks noChangeArrowheads="1"/>
          </p:cNvSpPr>
          <p:nvPr/>
        </p:nvSpPr>
        <p:spPr bwMode="auto">
          <a:xfrm>
            <a:off x="392113" y="936625"/>
            <a:ext cx="8132762" cy="609600"/>
          </a:xfrm>
          <a:prstGeom prst="rect">
            <a:avLst/>
          </a:prstGeom>
          <a:noFill/>
          <a:ln w="12700">
            <a:noFill/>
            <a:miter lim="800000"/>
            <a:headEnd/>
            <a:tailEnd/>
          </a:ln>
          <a:effectLst/>
        </p:spPr>
        <p:txBody>
          <a:bodyPr lIns="90488" tIns="44450" rIns="90488" bIns="44450"/>
          <a:lstStyle/>
          <a:p>
            <a:pPr marL="342900" indent="-342900">
              <a:spcBef>
                <a:spcPct val="20000"/>
              </a:spcBef>
            </a:pPr>
            <a:r>
              <a:rPr lang="en-US" dirty="0">
                <a:latin typeface="Tahoma" pitchFamily="34" charset="0"/>
              </a:rPr>
              <a:t>Also known as Discontinuity or Variance</a:t>
            </a:r>
          </a:p>
          <a:p>
            <a:pPr marL="342900" indent="-342900">
              <a:spcBef>
                <a:spcPct val="20000"/>
              </a:spcBef>
            </a:pPr>
            <a:r>
              <a:rPr lang="en-US" sz="2000" dirty="0">
                <a:latin typeface="Tahoma" pitchFamily="34" charset="0"/>
              </a:rPr>
              <a:t>	A derivative data volume based on trace-to-trace correlation</a:t>
            </a:r>
          </a:p>
          <a:p>
            <a:pPr marL="342900" indent="-342900">
              <a:spcBef>
                <a:spcPct val="20000"/>
              </a:spcBef>
            </a:pPr>
            <a:r>
              <a:rPr lang="en-US" sz="2000" dirty="0">
                <a:latin typeface="Tahoma" pitchFamily="34" charset="0"/>
              </a:rPr>
              <a:t>	Data range from 0 to </a:t>
            </a:r>
            <a:r>
              <a:rPr lang="en-US" sz="2000" dirty="0" smtClean="0">
                <a:latin typeface="Tahoma" pitchFamily="34" charset="0"/>
              </a:rPr>
              <a:t>1 </a:t>
            </a:r>
            <a:r>
              <a:rPr lang="en-US" sz="1800" dirty="0">
                <a:latin typeface="Tahoma" pitchFamily="34" charset="0"/>
              </a:rPr>
              <a:t>(1 = neighboring traces are identical) </a:t>
            </a:r>
            <a:endParaRPr lang="en-US" sz="2000" dirty="0">
              <a:latin typeface="Tahoma" pitchFamily="34" charset="0"/>
            </a:endParaRPr>
          </a:p>
        </p:txBody>
      </p:sp>
      <p:sp>
        <p:nvSpPr>
          <p:cNvPr id="523270" name="Rectangle 6"/>
          <p:cNvSpPr>
            <a:spLocks noChangeArrowheads="1"/>
          </p:cNvSpPr>
          <p:nvPr/>
        </p:nvSpPr>
        <p:spPr bwMode="auto">
          <a:xfrm>
            <a:off x="976313" y="2234594"/>
            <a:ext cx="2841625" cy="379412"/>
          </a:xfrm>
          <a:prstGeom prst="rect">
            <a:avLst/>
          </a:prstGeom>
          <a:noFill/>
          <a:ln w="12700">
            <a:noFill/>
            <a:miter lim="800000"/>
            <a:headEnd/>
            <a:tailEnd/>
          </a:ln>
          <a:effectLst/>
        </p:spPr>
        <p:txBody>
          <a:bodyPr lIns="90488" tIns="44450" rIns="90488" bIns="44450"/>
          <a:lstStyle/>
          <a:p>
            <a:pPr marL="742950" lvl="1" indent="-285750" algn="ctr">
              <a:spcBef>
                <a:spcPct val="20000"/>
              </a:spcBef>
            </a:pPr>
            <a:r>
              <a:rPr lang="en-US" sz="2000" b="1" dirty="0">
                <a:latin typeface="Tahoma" pitchFamily="34" charset="0"/>
              </a:rPr>
              <a:t>Amplitude Data</a:t>
            </a:r>
          </a:p>
        </p:txBody>
      </p:sp>
      <p:sp>
        <p:nvSpPr>
          <p:cNvPr id="523271" name="Rectangle 7"/>
          <p:cNvSpPr>
            <a:spLocks noChangeArrowheads="1"/>
          </p:cNvSpPr>
          <p:nvPr/>
        </p:nvSpPr>
        <p:spPr bwMode="auto">
          <a:xfrm>
            <a:off x="5608638" y="2234594"/>
            <a:ext cx="2257425" cy="425450"/>
          </a:xfrm>
          <a:prstGeom prst="rect">
            <a:avLst/>
          </a:prstGeom>
          <a:noFill/>
          <a:ln w="12700">
            <a:noFill/>
            <a:miter lim="800000"/>
            <a:headEnd/>
            <a:tailEnd/>
          </a:ln>
          <a:effectLst/>
        </p:spPr>
        <p:txBody>
          <a:bodyPr lIns="90488" tIns="44450" rIns="90488" bIns="44450"/>
          <a:lstStyle/>
          <a:p>
            <a:pPr marL="342900" indent="-342900" algn="ctr">
              <a:spcBef>
                <a:spcPct val="20000"/>
              </a:spcBef>
            </a:pPr>
            <a:r>
              <a:rPr lang="en-US" sz="2000" b="1" dirty="0">
                <a:latin typeface="Tahoma" pitchFamily="34" charset="0"/>
              </a:rPr>
              <a:t>Coherency</a:t>
            </a:r>
          </a:p>
        </p:txBody>
      </p:sp>
      <p:sp>
        <p:nvSpPr>
          <p:cNvPr id="523272" name="Text Box 8"/>
          <p:cNvSpPr txBox="1">
            <a:spLocks noChangeArrowheads="1"/>
          </p:cNvSpPr>
          <p:nvPr/>
        </p:nvSpPr>
        <p:spPr bwMode="auto">
          <a:xfrm>
            <a:off x="3579813" y="6019259"/>
            <a:ext cx="764953" cy="276999"/>
          </a:xfrm>
          <a:prstGeom prst="rect">
            <a:avLst/>
          </a:prstGeom>
          <a:noFill/>
          <a:ln w="9525">
            <a:noFill/>
            <a:miter lim="800000"/>
            <a:headEnd/>
            <a:tailEnd/>
          </a:ln>
          <a:effectLst/>
        </p:spPr>
        <p:txBody>
          <a:bodyPr wrap="none">
            <a:spAutoFit/>
          </a:bodyPr>
          <a:lstStyle/>
          <a:p>
            <a:r>
              <a:rPr lang="en-US" sz="1200" dirty="0">
                <a:latin typeface="Tahoma" pitchFamily="34" charset="0"/>
              </a:rPr>
              <a:t>1856 ms</a:t>
            </a:r>
          </a:p>
        </p:txBody>
      </p:sp>
      <p:sp>
        <p:nvSpPr>
          <p:cNvPr id="523273" name="Text Box 9"/>
          <p:cNvSpPr txBox="1">
            <a:spLocks noChangeArrowheads="1"/>
          </p:cNvSpPr>
          <p:nvPr/>
        </p:nvSpPr>
        <p:spPr bwMode="auto">
          <a:xfrm>
            <a:off x="8020050" y="6019259"/>
            <a:ext cx="764953" cy="276999"/>
          </a:xfrm>
          <a:prstGeom prst="rect">
            <a:avLst/>
          </a:prstGeom>
          <a:noFill/>
          <a:ln w="9525">
            <a:noFill/>
            <a:miter lim="800000"/>
            <a:headEnd/>
            <a:tailEnd/>
          </a:ln>
          <a:effectLst/>
        </p:spPr>
        <p:txBody>
          <a:bodyPr wrap="none">
            <a:spAutoFit/>
          </a:bodyPr>
          <a:lstStyle/>
          <a:p>
            <a:r>
              <a:rPr lang="en-US" sz="1200" dirty="0">
                <a:latin typeface="Tahoma" pitchFamily="34" charset="0"/>
              </a:rPr>
              <a:t>1856 ms</a:t>
            </a:r>
          </a:p>
        </p:txBody>
      </p:sp>
      <p:sp>
        <p:nvSpPr>
          <p:cNvPr id="10"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p:cNvSpPr>
            <a:spLocks noGrp="1" noChangeArrowheads="1"/>
          </p:cNvSpPr>
          <p:nvPr>
            <p:ph type="title"/>
          </p:nvPr>
        </p:nvSpPr>
        <p:spPr/>
        <p:txBody>
          <a:bodyPr/>
          <a:lstStyle/>
          <a:p>
            <a:r>
              <a:rPr lang="en-US" dirty="0"/>
              <a:t>Corendering of Data</a:t>
            </a:r>
          </a:p>
        </p:txBody>
      </p:sp>
      <p:sp>
        <p:nvSpPr>
          <p:cNvPr id="524291" name="Text Box 3"/>
          <p:cNvSpPr txBox="1">
            <a:spLocks noChangeArrowheads="1"/>
          </p:cNvSpPr>
          <p:nvPr/>
        </p:nvSpPr>
        <p:spPr bwMode="auto">
          <a:xfrm>
            <a:off x="4987132" y="6124575"/>
            <a:ext cx="764953" cy="276999"/>
          </a:xfrm>
          <a:prstGeom prst="rect">
            <a:avLst/>
          </a:prstGeom>
          <a:noFill/>
          <a:ln w="9525">
            <a:noFill/>
            <a:miter lim="800000"/>
            <a:headEnd/>
            <a:tailEnd/>
          </a:ln>
          <a:effectLst/>
        </p:spPr>
        <p:txBody>
          <a:bodyPr wrap="none">
            <a:spAutoFit/>
          </a:bodyPr>
          <a:lstStyle/>
          <a:p>
            <a:r>
              <a:rPr lang="en-US" sz="1200" dirty="0">
                <a:latin typeface="Tahoma" pitchFamily="34" charset="0"/>
              </a:rPr>
              <a:t>1856 ms</a:t>
            </a:r>
          </a:p>
        </p:txBody>
      </p:sp>
      <p:pic>
        <p:nvPicPr>
          <p:cNvPr id="524292" name="Picture 4"/>
          <p:cNvPicPr>
            <a:picLocks noChangeAspect="1" noChangeArrowheads="1"/>
          </p:cNvPicPr>
          <p:nvPr/>
        </p:nvPicPr>
        <p:blipFill>
          <a:blip r:embed="rId3" cstate="print"/>
          <a:srcRect l="3235" t="5721" r="7643" b="5952"/>
          <a:stretch>
            <a:fillRect/>
          </a:stretch>
        </p:blipFill>
        <p:spPr bwMode="auto">
          <a:xfrm>
            <a:off x="1316038" y="2511425"/>
            <a:ext cx="4467225" cy="3613150"/>
          </a:xfrm>
          <a:prstGeom prst="rect">
            <a:avLst/>
          </a:prstGeom>
          <a:noFill/>
          <a:ln w="9525">
            <a:noFill/>
            <a:miter lim="800000"/>
            <a:headEnd/>
            <a:tailEnd/>
          </a:ln>
          <a:effectLst/>
        </p:spPr>
      </p:pic>
      <p:sp>
        <p:nvSpPr>
          <p:cNvPr id="524293" name="Rectangle 5"/>
          <p:cNvSpPr>
            <a:spLocks noChangeArrowheads="1"/>
          </p:cNvSpPr>
          <p:nvPr/>
        </p:nvSpPr>
        <p:spPr bwMode="auto">
          <a:xfrm>
            <a:off x="322263" y="1077913"/>
            <a:ext cx="8132762" cy="609600"/>
          </a:xfrm>
          <a:prstGeom prst="rect">
            <a:avLst/>
          </a:prstGeom>
          <a:noFill/>
          <a:ln w="12700">
            <a:noFill/>
            <a:miter lim="800000"/>
            <a:headEnd/>
            <a:tailEnd/>
          </a:ln>
          <a:effectLst/>
        </p:spPr>
        <p:txBody>
          <a:bodyPr lIns="90488" tIns="44450" rIns="90488" bIns="44450"/>
          <a:lstStyle/>
          <a:p>
            <a:pPr marL="401638" indent="-401638">
              <a:spcBef>
                <a:spcPct val="20000"/>
              </a:spcBef>
            </a:pPr>
            <a:r>
              <a:rPr lang="en-US" dirty="0">
                <a:latin typeface="Tahoma" pitchFamily="34" charset="0"/>
              </a:rPr>
              <a:t>1. The amplitude data is displayed (red-blue)</a:t>
            </a:r>
          </a:p>
          <a:p>
            <a:pPr marL="401638" indent="-401638">
              <a:spcBef>
                <a:spcPct val="20000"/>
              </a:spcBef>
            </a:pPr>
            <a:r>
              <a:rPr lang="en-US" dirty="0">
                <a:latin typeface="Tahoma" pitchFamily="34" charset="0"/>
              </a:rPr>
              <a:t>2. The coherency data below user-defined thresholds is </a:t>
            </a:r>
            <a:r>
              <a:rPr lang="en-US" dirty="0" smtClean="0">
                <a:latin typeface="Tahoma" pitchFamily="34" charset="0"/>
              </a:rPr>
              <a:t>overlain in </a:t>
            </a:r>
            <a:r>
              <a:rPr lang="en-US" dirty="0">
                <a:latin typeface="Tahoma" pitchFamily="34" charset="0"/>
              </a:rPr>
              <a:t>black </a:t>
            </a:r>
            <a:r>
              <a:rPr lang="en-US" sz="1800" dirty="0">
                <a:latin typeface="Tahoma" pitchFamily="34" charset="0"/>
              </a:rPr>
              <a:t>(very low values )</a:t>
            </a:r>
            <a:r>
              <a:rPr lang="en-US" dirty="0">
                <a:latin typeface="Tahoma" pitchFamily="34" charset="0"/>
              </a:rPr>
              <a:t> and gray </a:t>
            </a:r>
            <a:r>
              <a:rPr lang="en-US" sz="1800" dirty="0">
                <a:latin typeface="Tahoma" pitchFamily="34" charset="0"/>
              </a:rPr>
              <a:t>(low values)</a:t>
            </a:r>
          </a:p>
        </p:txBody>
      </p:sp>
      <p:sp>
        <p:nvSpPr>
          <p:cNvPr id="524294" name="Text Box 6"/>
          <p:cNvSpPr txBox="1">
            <a:spLocks noChangeArrowheads="1"/>
          </p:cNvSpPr>
          <p:nvPr/>
        </p:nvSpPr>
        <p:spPr bwMode="auto">
          <a:xfrm>
            <a:off x="6710363" y="3079750"/>
            <a:ext cx="1846262" cy="581025"/>
          </a:xfrm>
          <a:prstGeom prst="rect">
            <a:avLst/>
          </a:prstGeom>
          <a:noFill/>
          <a:ln w="9525">
            <a:noFill/>
            <a:miter lim="800000"/>
            <a:headEnd/>
            <a:tailEnd/>
          </a:ln>
          <a:effectLst/>
        </p:spPr>
        <p:txBody>
          <a:bodyPr>
            <a:spAutoFit/>
          </a:bodyPr>
          <a:lstStyle/>
          <a:p>
            <a:pPr algn="ctr"/>
            <a:r>
              <a:rPr lang="en-US" sz="1600" b="1" dirty="0">
                <a:latin typeface="Arial" charset="0"/>
              </a:rPr>
              <a:t>Opacity for the Continuity Data</a:t>
            </a:r>
          </a:p>
        </p:txBody>
      </p:sp>
      <p:pic>
        <p:nvPicPr>
          <p:cNvPr id="524296" name="Picture 8"/>
          <p:cNvPicPr>
            <a:picLocks noChangeAspect="1" noChangeArrowheads="1"/>
          </p:cNvPicPr>
          <p:nvPr/>
        </p:nvPicPr>
        <p:blipFill>
          <a:blip r:embed="rId4" cstate="print"/>
          <a:srcRect l="59227" t="5263" r="19197" b="11140"/>
          <a:stretch>
            <a:fillRect/>
          </a:stretch>
        </p:blipFill>
        <p:spPr bwMode="auto">
          <a:xfrm>
            <a:off x="6468284" y="4309201"/>
            <a:ext cx="1870428" cy="1158149"/>
          </a:xfrm>
          <a:prstGeom prst="rect">
            <a:avLst/>
          </a:prstGeom>
          <a:noFill/>
          <a:ln w="9525">
            <a:noFill/>
            <a:miter lim="800000"/>
            <a:headEnd/>
            <a:tailEnd/>
          </a:ln>
          <a:effectLst/>
        </p:spPr>
      </p:pic>
      <p:sp>
        <p:nvSpPr>
          <p:cNvPr id="524297" name="Text Box 9"/>
          <p:cNvSpPr txBox="1">
            <a:spLocks noChangeArrowheads="1"/>
          </p:cNvSpPr>
          <p:nvPr/>
        </p:nvSpPr>
        <p:spPr bwMode="auto">
          <a:xfrm>
            <a:off x="6457950" y="3799282"/>
            <a:ext cx="761261" cy="274956"/>
          </a:xfrm>
          <a:prstGeom prst="rect">
            <a:avLst/>
          </a:prstGeom>
          <a:noFill/>
          <a:ln w="9525">
            <a:noFill/>
            <a:miter lim="800000"/>
            <a:headEnd/>
            <a:tailEnd/>
          </a:ln>
          <a:effectLst/>
        </p:spPr>
        <p:txBody>
          <a:bodyPr>
            <a:spAutoFit/>
          </a:bodyPr>
          <a:lstStyle/>
          <a:p>
            <a:r>
              <a:rPr lang="en-US" sz="1200" b="1" dirty="0">
                <a:latin typeface="Arial" charset="0"/>
              </a:rPr>
              <a:t>Black</a:t>
            </a:r>
          </a:p>
        </p:txBody>
      </p:sp>
      <p:sp>
        <p:nvSpPr>
          <p:cNvPr id="524298" name="Text Box 10"/>
          <p:cNvSpPr txBox="1">
            <a:spLocks noChangeArrowheads="1"/>
          </p:cNvSpPr>
          <p:nvPr/>
        </p:nvSpPr>
        <p:spPr bwMode="auto">
          <a:xfrm>
            <a:off x="7186487" y="3799282"/>
            <a:ext cx="761261" cy="274956"/>
          </a:xfrm>
          <a:prstGeom prst="rect">
            <a:avLst/>
          </a:prstGeom>
          <a:noFill/>
          <a:ln w="9525">
            <a:noFill/>
            <a:miter lim="800000"/>
            <a:headEnd/>
            <a:tailEnd/>
          </a:ln>
          <a:effectLst/>
        </p:spPr>
        <p:txBody>
          <a:bodyPr>
            <a:spAutoFit/>
          </a:bodyPr>
          <a:lstStyle/>
          <a:p>
            <a:r>
              <a:rPr lang="en-US" sz="1200" b="1" dirty="0">
                <a:latin typeface="Arial" charset="0"/>
              </a:rPr>
              <a:t>Gray</a:t>
            </a:r>
          </a:p>
        </p:txBody>
      </p:sp>
      <p:sp>
        <p:nvSpPr>
          <p:cNvPr id="524299" name="Text Box 11"/>
          <p:cNvSpPr txBox="1">
            <a:spLocks noChangeArrowheads="1"/>
          </p:cNvSpPr>
          <p:nvPr/>
        </p:nvSpPr>
        <p:spPr bwMode="auto">
          <a:xfrm>
            <a:off x="7656678" y="3799282"/>
            <a:ext cx="1153947" cy="274956"/>
          </a:xfrm>
          <a:prstGeom prst="rect">
            <a:avLst/>
          </a:prstGeom>
          <a:noFill/>
          <a:ln w="9525">
            <a:noFill/>
            <a:miter lim="800000"/>
            <a:headEnd/>
            <a:tailEnd/>
          </a:ln>
          <a:effectLst/>
        </p:spPr>
        <p:txBody>
          <a:bodyPr>
            <a:spAutoFit/>
          </a:bodyPr>
          <a:lstStyle/>
          <a:p>
            <a:r>
              <a:rPr lang="en-US" sz="1200" b="1" dirty="0">
                <a:latin typeface="Arial" charset="0"/>
              </a:rPr>
              <a:t>Transparent</a:t>
            </a:r>
          </a:p>
        </p:txBody>
      </p:sp>
      <p:sp>
        <p:nvSpPr>
          <p:cNvPr id="524300" name="Freeform 12"/>
          <p:cNvSpPr>
            <a:spLocks/>
          </p:cNvSpPr>
          <p:nvPr/>
        </p:nvSpPr>
        <p:spPr bwMode="auto">
          <a:xfrm>
            <a:off x="7654955" y="3790950"/>
            <a:ext cx="382353" cy="504920"/>
          </a:xfrm>
          <a:custGeom>
            <a:avLst/>
            <a:gdLst/>
            <a:ahLst/>
            <a:cxnLst>
              <a:cxn ang="0">
                <a:pos x="222" y="303"/>
              </a:cxn>
              <a:cxn ang="0">
                <a:pos x="222" y="174"/>
              </a:cxn>
              <a:cxn ang="0">
                <a:pos x="66" y="174"/>
              </a:cxn>
              <a:cxn ang="0">
                <a:pos x="0" y="0"/>
              </a:cxn>
            </a:cxnLst>
            <a:rect l="0" t="0" r="r" b="b"/>
            <a:pathLst>
              <a:path w="222" h="303">
                <a:moveTo>
                  <a:pt x="222" y="303"/>
                </a:moveTo>
                <a:lnTo>
                  <a:pt x="222" y="174"/>
                </a:lnTo>
                <a:lnTo>
                  <a:pt x="66" y="174"/>
                </a:lnTo>
                <a:lnTo>
                  <a:pt x="0" y="0"/>
                </a:lnTo>
              </a:path>
            </a:pathLst>
          </a:custGeom>
          <a:noFill/>
          <a:ln w="38100" cmpd="sng">
            <a:solidFill>
              <a:srgbClr val="FF0000"/>
            </a:solidFill>
            <a:round/>
            <a:headEnd/>
            <a:tailEnd/>
          </a:ln>
          <a:effectLst/>
        </p:spPr>
        <p:txBody>
          <a:bodyPr wrap="none" anchor="ctr"/>
          <a:lstStyle/>
          <a:p>
            <a:endParaRPr lang="en-US" dirty="0"/>
          </a:p>
        </p:txBody>
      </p:sp>
      <p:sp>
        <p:nvSpPr>
          <p:cNvPr id="524303" name="Freeform 15"/>
          <p:cNvSpPr>
            <a:spLocks/>
          </p:cNvSpPr>
          <p:nvPr/>
        </p:nvSpPr>
        <p:spPr bwMode="auto">
          <a:xfrm>
            <a:off x="7148596" y="3805948"/>
            <a:ext cx="552861" cy="499920"/>
          </a:xfrm>
          <a:custGeom>
            <a:avLst/>
            <a:gdLst/>
            <a:ahLst/>
            <a:cxnLst>
              <a:cxn ang="0">
                <a:pos x="321" y="300"/>
              </a:cxn>
              <a:cxn ang="0">
                <a:pos x="306" y="201"/>
              </a:cxn>
              <a:cxn ang="0">
                <a:pos x="78" y="201"/>
              </a:cxn>
              <a:cxn ang="0">
                <a:pos x="0" y="0"/>
              </a:cxn>
            </a:cxnLst>
            <a:rect l="0" t="0" r="r" b="b"/>
            <a:pathLst>
              <a:path w="321" h="300">
                <a:moveTo>
                  <a:pt x="321" y="300"/>
                </a:moveTo>
                <a:lnTo>
                  <a:pt x="306" y="201"/>
                </a:lnTo>
                <a:lnTo>
                  <a:pt x="78" y="201"/>
                </a:lnTo>
                <a:lnTo>
                  <a:pt x="0" y="0"/>
                </a:lnTo>
              </a:path>
            </a:pathLst>
          </a:custGeom>
          <a:noFill/>
          <a:ln w="38100" cmpd="sng">
            <a:solidFill>
              <a:srgbClr val="FF0000"/>
            </a:solidFill>
            <a:round/>
            <a:headEnd/>
            <a:tailEnd/>
          </a:ln>
          <a:effectLst/>
        </p:spPr>
        <p:txBody>
          <a:bodyPr wrap="none" anchor="ctr"/>
          <a:lstStyle/>
          <a:p>
            <a:endParaRPr lang="en-US" dirty="0"/>
          </a:p>
        </p:txBody>
      </p:sp>
      <p:sp>
        <p:nvSpPr>
          <p:cNvPr id="17" name="Freeform 16"/>
          <p:cNvSpPr/>
          <p:nvPr/>
        </p:nvSpPr>
        <p:spPr bwMode="auto">
          <a:xfrm>
            <a:off x="6471424" y="4348976"/>
            <a:ext cx="1821366" cy="1018478"/>
          </a:xfrm>
          <a:custGeom>
            <a:avLst/>
            <a:gdLst>
              <a:gd name="connsiteX0" fmla="*/ 0 w 1821366"/>
              <a:gd name="connsiteY0" fmla="*/ 7434 h 1018478"/>
              <a:gd name="connsiteX1" fmla="*/ 1159727 w 1821366"/>
              <a:gd name="connsiteY1" fmla="*/ 0 h 1018478"/>
              <a:gd name="connsiteX2" fmla="*/ 1159727 w 1821366"/>
              <a:gd name="connsiteY2" fmla="*/ 85492 h 1018478"/>
              <a:gd name="connsiteX3" fmla="*/ 1211766 w 1821366"/>
              <a:gd name="connsiteY3" fmla="*/ 81775 h 1018478"/>
              <a:gd name="connsiteX4" fmla="*/ 1211766 w 1821366"/>
              <a:gd name="connsiteY4" fmla="*/ 215590 h 1018478"/>
              <a:gd name="connsiteX5" fmla="*/ 1252654 w 1821366"/>
              <a:gd name="connsiteY5" fmla="*/ 223024 h 1018478"/>
              <a:gd name="connsiteX6" fmla="*/ 1252654 w 1821366"/>
              <a:gd name="connsiteY6" fmla="*/ 327102 h 1018478"/>
              <a:gd name="connsiteX7" fmla="*/ 1371600 w 1821366"/>
              <a:gd name="connsiteY7" fmla="*/ 334536 h 1018478"/>
              <a:gd name="connsiteX8" fmla="*/ 1379035 w 1821366"/>
              <a:gd name="connsiteY8" fmla="*/ 412595 h 1018478"/>
              <a:gd name="connsiteX9" fmla="*/ 1419922 w 1821366"/>
              <a:gd name="connsiteY9" fmla="*/ 408878 h 1018478"/>
              <a:gd name="connsiteX10" fmla="*/ 1423639 w 1821366"/>
              <a:gd name="connsiteY10" fmla="*/ 498087 h 1018478"/>
              <a:gd name="connsiteX11" fmla="*/ 1445942 w 1821366"/>
              <a:gd name="connsiteY11" fmla="*/ 498087 h 1018478"/>
              <a:gd name="connsiteX12" fmla="*/ 1449659 w 1821366"/>
              <a:gd name="connsiteY12" fmla="*/ 535258 h 1018478"/>
              <a:gd name="connsiteX13" fmla="*/ 1572322 w 1821366"/>
              <a:gd name="connsiteY13" fmla="*/ 546409 h 1018478"/>
              <a:gd name="connsiteX14" fmla="*/ 1568605 w 1821366"/>
              <a:gd name="connsiteY14" fmla="*/ 739697 h 1018478"/>
              <a:gd name="connsiteX15" fmla="*/ 1572322 w 1821366"/>
              <a:gd name="connsiteY15" fmla="*/ 762000 h 1018478"/>
              <a:gd name="connsiteX16" fmla="*/ 1602059 w 1821366"/>
              <a:gd name="connsiteY16" fmla="*/ 762000 h 1018478"/>
              <a:gd name="connsiteX17" fmla="*/ 1609493 w 1821366"/>
              <a:gd name="connsiteY17" fmla="*/ 966439 h 1018478"/>
              <a:gd name="connsiteX18" fmla="*/ 1650381 w 1821366"/>
              <a:gd name="connsiteY18" fmla="*/ 966439 h 1018478"/>
              <a:gd name="connsiteX19" fmla="*/ 1650381 w 1821366"/>
              <a:gd name="connsiteY19" fmla="*/ 1007326 h 1018478"/>
              <a:gd name="connsiteX20" fmla="*/ 1672683 w 1821366"/>
              <a:gd name="connsiteY20" fmla="*/ 1018478 h 1018478"/>
              <a:gd name="connsiteX21" fmla="*/ 1821366 w 1821366"/>
              <a:gd name="connsiteY21" fmla="*/ 1014761 h 10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1366" h="1018478">
                <a:moveTo>
                  <a:pt x="0" y="7434"/>
                </a:moveTo>
                <a:lnTo>
                  <a:pt x="1159727" y="0"/>
                </a:lnTo>
                <a:lnTo>
                  <a:pt x="1159727" y="85492"/>
                </a:lnTo>
                <a:lnTo>
                  <a:pt x="1211766" y="81775"/>
                </a:lnTo>
                <a:lnTo>
                  <a:pt x="1211766" y="215590"/>
                </a:lnTo>
                <a:lnTo>
                  <a:pt x="1252654" y="223024"/>
                </a:lnTo>
                <a:lnTo>
                  <a:pt x="1252654" y="327102"/>
                </a:lnTo>
                <a:lnTo>
                  <a:pt x="1371600" y="334536"/>
                </a:lnTo>
                <a:lnTo>
                  <a:pt x="1379035" y="412595"/>
                </a:lnTo>
                <a:lnTo>
                  <a:pt x="1419922" y="408878"/>
                </a:lnTo>
                <a:lnTo>
                  <a:pt x="1423639" y="498087"/>
                </a:lnTo>
                <a:lnTo>
                  <a:pt x="1445942" y="498087"/>
                </a:lnTo>
                <a:lnTo>
                  <a:pt x="1449659" y="535258"/>
                </a:lnTo>
                <a:lnTo>
                  <a:pt x="1572322" y="546409"/>
                </a:lnTo>
                <a:lnTo>
                  <a:pt x="1568605" y="739697"/>
                </a:lnTo>
                <a:lnTo>
                  <a:pt x="1572322" y="762000"/>
                </a:lnTo>
                <a:lnTo>
                  <a:pt x="1602059" y="762000"/>
                </a:lnTo>
                <a:lnTo>
                  <a:pt x="1609493" y="966439"/>
                </a:lnTo>
                <a:lnTo>
                  <a:pt x="1650381" y="966439"/>
                </a:lnTo>
                <a:lnTo>
                  <a:pt x="1650381" y="1007326"/>
                </a:lnTo>
                <a:lnTo>
                  <a:pt x="1672683" y="1018478"/>
                </a:lnTo>
                <a:lnTo>
                  <a:pt x="1821366" y="1014761"/>
                </a:lnTo>
              </a:path>
            </a:pathLst>
          </a:custGeom>
          <a:noFill/>
          <a:ln w="5715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4301" name="Line 13"/>
          <p:cNvSpPr>
            <a:spLocks noChangeShapeType="1"/>
          </p:cNvSpPr>
          <p:nvPr/>
        </p:nvSpPr>
        <p:spPr bwMode="auto">
          <a:xfrm>
            <a:off x="7701458" y="4350861"/>
            <a:ext cx="0" cy="1024837"/>
          </a:xfrm>
          <a:prstGeom prst="line">
            <a:avLst/>
          </a:prstGeom>
          <a:noFill/>
          <a:ln w="38100">
            <a:solidFill>
              <a:srgbClr val="FF0000"/>
            </a:solidFill>
            <a:round/>
            <a:headEnd/>
            <a:tailEnd/>
          </a:ln>
          <a:effectLst/>
        </p:spPr>
        <p:txBody>
          <a:bodyPr wrap="none" anchor="ctr"/>
          <a:lstStyle/>
          <a:p>
            <a:endParaRPr lang="en-US" dirty="0"/>
          </a:p>
        </p:txBody>
      </p:sp>
      <p:sp>
        <p:nvSpPr>
          <p:cNvPr id="524302" name="Line 14"/>
          <p:cNvSpPr>
            <a:spLocks noChangeShapeType="1"/>
          </p:cNvSpPr>
          <p:nvPr/>
        </p:nvSpPr>
        <p:spPr bwMode="auto">
          <a:xfrm>
            <a:off x="8042475" y="4350861"/>
            <a:ext cx="0" cy="1024837"/>
          </a:xfrm>
          <a:prstGeom prst="line">
            <a:avLst/>
          </a:prstGeom>
          <a:noFill/>
          <a:ln w="38100">
            <a:solidFill>
              <a:srgbClr val="FF0000"/>
            </a:solidFill>
            <a:round/>
            <a:headEnd/>
            <a:tailEnd/>
          </a:ln>
          <a:effectLst/>
        </p:spPr>
        <p:txBody>
          <a:bodyPr wrap="none" anchor="ctr"/>
          <a:lstStyle/>
          <a:p>
            <a:endParaRPr lang="en-US" dirty="0"/>
          </a:p>
        </p:txBody>
      </p:sp>
      <p:sp>
        <p:nvSpPr>
          <p:cNvPr id="16"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and Processes</a:t>
            </a:r>
            <a:endParaRPr lang="en-US" dirty="0"/>
          </a:p>
        </p:txBody>
      </p:sp>
      <p:sp>
        <p:nvSpPr>
          <p:cNvPr id="3" name="TextBox 2"/>
          <p:cNvSpPr txBox="1"/>
          <p:nvPr/>
        </p:nvSpPr>
        <p:spPr>
          <a:xfrm>
            <a:off x="311728" y="1150938"/>
            <a:ext cx="3969328" cy="4893647"/>
          </a:xfrm>
          <a:prstGeom prst="rect">
            <a:avLst/>
          </a:prstGeom>
          <a:noFill/>
        </p:spPr>
        <p:txBody>
          <a:bodyPr wrap="square" rtlCol="0">
            <a:spAutoFit/>
          </a:bodyPr>
          <a:lstStyle/>
          <a:p>
            <a:r>
              <a:rPr lang="en-US" b="1" dirty="0" smtClean="0">
                <a:latin typeface="Tahoma" panose="020B0604030504040204" pitchFamily="34" charset="0"/>
                <a:ea typeface="Tahoma" panose="020B0604030504040204" pitchFamily="34" charset="0"/>
                <a:cs typeface="Tahoma" panose="020B0604030504040204" pitchFamily="34" charset="0"/>
              </a:rPr>
              <a:t>Essential Elements </a:t>
            </a:r>
          </a:p>
          <a:p>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Source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Reservoir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Seal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Overburden rocks</a:t>
            </a:r>
          </a:p>
          <a:p>
            <a:pPr marL="519113"/>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smtClean="0">
                <a:latin typeface="Tahoma" panose="020B0604030504040204" pitchFamily="34" charset="0"/>
                <a:ea typeface="Tahoma" panose="020B0604030504040204" pitchFamily="34" charset="0"/>
                <a:cs typeface="Tahoma" panose="020B0604030504040204" pitchFamily="34" charset="0"/>
              </a:rPr>
              <a:t>Major Processes</a:t>
            </a:r>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Trap formation</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Hydrocarbon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Generation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Migration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Accumulation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Freeform 40"/>
          <p:cNvSpPr>
            <a:spLocks noChangeAspect="1"/>
          </p:cNvSpPr>
          <p:nvPr/>
        </p:nvSpPr>
        <p:spPr bwMode="auto">
          <a:xfrm>
            <a:off x="4125610" y="4798688"/>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6" name="Freeform 41"/>
          <p:cNvSpPr>
            <a:spLocks noChangeAspect="1"/>
          </p:cNvSpPr>
          <p:nvPr/>
        </p:nvSpPr>
        <p:spPr bwMode="auto">
          <a:xfrm>
            <a:off x="4265266" y="4871494"/>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7" name="Freeform 42"/>
          <p:cNvSpPr>
            <a:spLocks noChangeAspect="1"/>
          </p:cNvSpPr>
          <p:nvPr/>
        </p:nvSpPr>
        <p:spPr bwMode="auto">
          <a:xfrm>
            <a:off x="4403674" y="4794230"/>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 name="Object 43"/>
          <p:cNvGraphicFramePr>
            <a:graphicFrameLocks noChangeAspect="1"/>
          </p:cNvGraphicFramePr>
          <p:nvPr>
            <p:extLst>
              <p:ext uri="{D42A27DB-BD31-4B8C-83A1-F6EECF244321}">
                <p14:modId xmlns:p14="http://schemas.microsoft.com/office/powerpoint/2010/main" val="2436826661"/>
              </p:ext>
            </p:extLst>
          </p:nvPr>
        </p:nvGraphicFramePr>
        <p:xfrm>
          <a:off x="3917374" y="4736282"/>
          <a:ext cx="817982" cy="1264454"/>
        </p:xfrm>
        <a:graphic>
          <a:graphicData uri="http://schemas.openxmlformats.org/presentationml/2006/ole">
            <mc:AlternateContent xmlns:mc="http://schemas.openxmlformats.org/markup-compatibility/2006">
              <mc:Choice xmlns:v="urn:schemas-microsoft-com:vml" Requires="v">
                <p:oleObj spid="_x0000_s6334" name="Clip" r:id="rId4" imgW="1042416" imgH="1352398" progId="">
                  <p:embed/>
                </p:oleObj>
              </mc:Choice>
              <mc:Fallback>
                <p:oleObj name="Clip" r:id="rId4" imgW="1042416" imgH="1352398" progId="">
                  <p:embed/>
                  <p:pic>
                    <p:nvPicPr>
                      <p:cNvPr id="0" name="Picture 1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7374" y="4736282"/>
                        <a:ext cx="817982" cy="1264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AutoShape 47"/>
          <p:cNvSpPr>
            <a:spLocks noChangeArrowheads="1"/>
          </p:cNvSpPr>
          <p:nvPr/>
        </p:nvSpPr>
        <p:spPr bwMode="auto">
          <a:xfrm>
            <a:off x="7794059" y="3373762"/>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1" name="AutoShape 48"/>
          <p:cNvSpPr>
            <a:spLocks noChangeArrowheads="1"/>
          </p:cNvSpPr>
          <p:nvPr/>
        </p:nvSpPr>
        <p:spPr bwMode="auto">
          <a:xfrm>
            <a:off x="7794059" y="3026074"/>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2" name="AutoShape 49"/>
          <p:cNvSpPr>
            <a:spLocks noChangeArrowheads="1"/>
          </p:cNvSpPr>
          <p:nvPr/>
        </p:nvSpPr>
        <p:spPr bwMode="auto">
          <a:xfrm>
            <a:off x="7794059" y="2663528"/>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3" name="AutoShape 52"/>
          <p:cNvSpPr>
            <a:spLocks noChangeArrowheads="1"/>
          </p:cNvSpPr>
          <p:nvPr/>
        </p:nvSpPr>
        <p:spPr bwMode="auto">
          <a:xfrm>
            <a:off x="3979720" y="4338076"/>
            <a:ext cx="670845" cy="417523"/>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pSp>
        <p:nvGrpSpPr>
          <p:cNvPr id="14" name="Group 53"/>
          <p:cNvGrpSpPr>
            <a:grpSpLocks/>
          </p:cNvGrpSpPr>
          <p:nvPr/>
        </p:nvGrpSpPr>
        <p:grpSpPr bwMode="auto">
          <a:xfrm>
            <a:off x="4270253" y="3635272"/>
            <a:ext cx="3965216" cy="1732496"/>
            <a:chOff x="857" y="2341"/>
            <a:chExt cx="3180" cy="1166"/>
          </a:xfrm>
        </p:grpSpPr>
        <p:graphicFrame>
          <p:nvGraphicFramePr>
            <p:cNvPr id="35" name="Object 54"/>
            <p:cNvGraphicFramePr>
              <a:graphicFrameLocks noChangeAspect="1"/>
            </p:cNvGraphicFramePr>
            <p:nvPr/>
          </p:nvGraphicFramePr>
          <p:xfrm>
            <a:off x="2245" y="2341"/>
            <a:ext cx="846" cy="690"/>
          </p:xfrm>
          <a:graphic>
            <a:graphicData uri="http://schemas.openxmlformats.org/presentationml/2006/ole">
              <mc:AlternateContent xmlns:mc="http://schemas.openxmlformats.org/markup-compatibility/2006">
                <mc:Choice xmlns:v="urn:schemas-microsoft-com:vml" Requires="v">
                  <p:oleObj spid="_x0000_s6335" name="Clip" r:id="rId6" imgW="811073" imgH="781812" progId="">
                    <p:embed/>
                  </p:oleObj>
                </mc:Choice>
                <mc:Fallback>
                  <p:oleObj name="Clip" r:id="rId6" imgW="811073" imgH="781812" progId="">
                    <p:embed/>
                    <p:pic>
                      <p:nvPicPr>
                        <p:cNvPr id="0" name="Picture 1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5" y="2341"/>
                          <a:ext cx="846" cy="6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Freeform 55"/>
            <p:cNvSpPr>
              <a:spLocks/>
            </p:cNvSpPr>
            <p:nvPr/>
          </p:nvSpPr>
          <p:spPr bwMode="auto">
            <a:xfrm>
              <a:off x="857" y="2509"/>
              <a:ext cx="1441" cy="366"/>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7" name="Freeform 56"/>
            <p:cNvSpPr>
              <a:spLocks/>
            </p:cNvSpPr>
            <p:nvPr/>
          </p:nvSpPr>
          <p:spPr bwMode="auto">
            <a:xfrm>
              <a:off x="2876" y="2447"/>
              <a:ext cx="1161" cy="106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5" name="Freeform 61"/>
          <p:cNvSpPr>
            <a:spLocks noChangeAspect="1"/>
          </p:cNvSpPr>
          <p:nvPr/>
        </p:nvSpPr>
        <p:spPr bwMode="auto">
          <a:xfrm flipV="1">
            <a:off x="8665657" y="175716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6" name="Freeform 62"/>
          <p:cNvSpPr>
            <a:spLocks noChangeAspect="1"/>
          </p:cNvSpPr>
          <p:nvPr/>
        </p:nvSpPr>
        <p:spPr bwMode="auto">
          <a:xfrm flipV="1">
            <a:off x="8853942" y="1898318"/>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7" name="Freeform 63"/>
          <p:cNvSpPr>
            <a:spLocks noChangeAspect="1"/>
          </p:cNvSpPr>
          <p:nvPr/>
        </p:nvSpPr>
        <p:spPr bwMode="auto">
          <a:xfrm flipV="1">
            <a:off x="8769152" y="162492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8" name="Freeform 64"/>
          <p:cNvSpPr>
            <a:spLocks/>
          </p:cNvSpPr>
          <p:nvPr/>
        </p:nvSpPr>
        <p:spPr bwMode="auto">
          <a:xfrm>
            <a:off x="8136962" y="1150938"/>
            <a:ext cx="577325" cy="429410"/>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19" name="Group 65"/>
          <p:cNvGrpSpPr>
            <a:grpSpLocks/>
          </p:cNvGrpSpPr>
          <p:nvPr/>
        </p:nvGrpSpPr>
        <p:grpSpPr bwMode="auto">
          <a:xfrm>
            <a:off x="8004788" y="1511999"/>
            <a:ext cx="316718" cy="855847"/>
            <a:chOff x="1982" y="990"/>
            <a:chExt cx="254" cy="576"/>
          </a:xfrm>
        </p:grpSpPr>
        <p:grpSp>
          <p:nvGrpSpPr>
            <p:cNvPr id="25" name="Group 66"/>
            <p:cNvGrpSpPr>
              <a:grpSpLocks/>
            </p:cNvGrpSpPr>
            <p:nvPr/>
          </p:nvGrpSpPr>
          <p:grpSpPr bwMode="auto">
            <a:xfrm>
              <a:off x="1982" y="990"/>
              <a:ext cx="254" cy="576"/>
              <a:chOff x="1982" y="935"/>
              <a:chExt cx="519" cy="631"/>
            </a:xfrm>
          </p:grpSpPr>
          <p:sp>
            <p:nvSpPr>
              <p:cNvPr id="30"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1"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2"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3"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4"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6"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7"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8"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9"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0" name="Line 76"/>
          <p:cNvSpPr>
            <a:spLocks noChangeShapeType="1"/>
          </p:cNvSpPr>
          <p:nvPr/>
        </p:nvSpPr>
        <p:spPr bwMode="auto">
          <a:xfrm>
            <a:off x="8168135" y="1558060"/>
            <a:ext cx="0" cy="134320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1" name="Line 77"/>
          <p:cNvSpPr>
            <a:spLocks noChangeShapeType="1"/>
          </p:cNvSpPr>
          <p:nvPr/>
        </p:nvSpPr>
        <p:spPr bwMode="auto">
          <a:xfrm>
            <a:off x="8099554" y="1523886"/>
            <a:ext cx="13591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2" name="WordArt 79"/>
          <p:cNvSpPr>
            <a:spLocks noChangeArrowheads="1" noChangeShapeType="1" noTextEdit="1"/>
          </p:cNvSpPr>
          <p:nvPr/>
        </p:nvSpPr>
        <p:spPr bwMode="auto">
          <a:xfrm>
            <a:off x="3944806" y="5263757"/>
            <a:ext cx="937686" cy="407122"/>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23" name="WordArt 80"/>
          <p:cNvSpPr>
            <a:spLocks noChangeArrowheads="1" noChangeShapeType="1" noTextEdit="1"/>
          </p:cNvSpPr>
          <p:nvPr/>
        </p:nvSpPr>
        <p:spPr bwMode="auto">
          <a:xfrm>
            <a:off x="6017193" y="4526778"/>
            <a:ext cx="1054897" cy="534904"/>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24" name="WordArt 81"/>
          <p:cNvSpPr>
            <a:spLocks noChangeArrowheads="1" noChangeShapeType="1" noTextEdit="1"/>
          </p:cNvSpPr>
          <p:nvPr/>
        </p:nvSpPr>
        <p:spPr bwMode="auto">
          <a:xfrm>
            <a:off x="7557143" y="2846288"/>
            <a:ext cx="1246923" cy="967285"/>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39" name="Right Arrow 38"/>
          <p:cNvSpPr/>
          <p:nvPr/>
        </p:nvSpPr>
        <p:spPr bwMode="auto">
          <a:xfrm>
            <a:off x="226517" y="4177331"/>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Oval 3"/>
          <p:cNvSpPr/>
          <p:nvPr/>
        </p:nvSpPr>
        <p:spPr bwMode="auto">
          <a:xfrm>
            <a:off x="7578163" y="3115227"/>
            <a:ext cx="1209515" cy="501430"/>
          </a:xfrm>
          <a:prstGeom prst="ellipse">
            <a:avLst/>
          </a:prstGeom>
          <a:noFill/>
          <a:ln w="57150" cap="flat" cmpd="sng" algn="ctr">
            <a:solidFill>
              <a:srgbClr val="0070C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11294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p:txBody>
          <a:bodyPr/>
          <a:lstStyle/>
          <a:p>
            <a:r>
              <a:rPr lang="en-US" dirty="0"/>
              <a:t>Fault Identification: Profile Views</a:t>
            </a:r>
          </a:p>
        </p:txBody>
      </p:sp>
      <p:grpSp>
        <p:nvGrpSpPr>
          <p:cNvPr id="2" name="Group 3"/>
          <p:cNvGrpSpPr>
            <a:grpSpLocks/>
          </p:cNvGrpSpPr>
          <p:nvPr/>
        </p:nvGrpSpPr>
        <p:grpSpPr bwMode="auto">
          <a:xfrm>
            <a:off x="411163" y="1060450"/>
            <a:ext cx="3044825" cy="2297113"/>
            <a:chOff x="912" y="1768"/>
            <a:chExt cx="1918" cy="1447"/>
          </a:xfrm>
        </p:grpSpPr>
        <p:pic>
          <p:nvPicPr>
            <p:cNvPr id="521220" name="Picture 4"/>
            <p:cNvPicPr>
              <a:picLocks noChangeArrowheads="1"/>
            </p:cNvPicPr>
            <p:nvPr/>
          </p:nvPicPr>
          <p:blipFill>
            <a:blip r:embed="rId3" cstate="print"/>
            <a:srcRect l="18016" t="3888" r="2002" b="32170"/>
            <a:stretch>
              <a:fillRect/>
            </a:stretch>
          </p:blipFill>
          <p:spPr bwMode="auto">
            <a:xfrm>
              <a:off x="912" y="1768"/>
              <a:ext cx="1918" cy="1447"/>
            </a:xfrm>
            <a:prstGeom prst="rect">
              <a:avLst/>
            </a:prstGeom>
            <a:noFill/>
            <a:ln w="12700">
              <a:noFill/>
              <a:miter lim="800000"/>
              <a:headEnd/>
              <a:tailEnd/>
            </a:ln>
            <a:effectLst/>
          </p:spPr>
        </p:pic>
        <p:sp>
          <p:nvSpPr>
            <p:cNvPr id="521221" name="Line 5"/>
            <p:cNvSpPr>
              <a:spLocks noChangeShapeType="1"/>
            </p:cNvSpPr>
            <p:nvPr/>
          </p:nvSpPr>
          <p:spPr bwMode="auto">
            <a:xfrm>
              <a:off x="1376" y="1824"/>
              <a:ext cx="0" cy="648"/>
            </a:xfrm>
            <a:prstGeom prst="line">
              <a:avLst/>
            </a:prstGeom>
            <a:noFill/>
            <a:ln w="57150">
              <a:solidFill>
                <a:schemeClr val="tx1"/>
              </a:solidFill>
              <a:round/>
              <a:headEnd/>
              <a:tailEnd/>
            </a:ln>
            <a:effectLst/>
          </p:spPr>
          <p:txBody>
            <a:bodyPr/>
            <a:lstStyle/>
            <a:p>
              <a:endParaRPr lang="en-US" dirty="0"/>
            </a:p>
          </p:txBody>
        </p:sp>
        <p:sp>
          <p:nvSpPr>
            <p:cNvPr id="521222" name="Line 6"/>
            <p:cNvSpPr>
              <a:spLocks noChangeShapeType="1"/>
            </p:cNvSpPr>
            <p:nvPr/>
          </p:nvSpPr>
          <p:spPr bwMode="auto">
            <a:xfrm flipH="1">
              <a:off x="1360" y="2472"/>
              <a:ext cx="1304" cy="0"/>
            </a:xfrm>
            <a:prstGeom prst="line">
              <a:avLst/>
            </a:prstGeom>
            <a:noFill/>
            <a:ln w="57150">
              <a:solidFill>
                <a:schemeClr val="tx1"/>
              </a:solidFill>
              <a:round/>
              <a:headEnd/>
              <a:tailEnd/>
            </a:ln>
            <a:effectLst/>
          </p:spPr>
          <p:txBody>
            <a:bodyPr/>
            <a:lstStyle/>
            <a:p>
              <a:endParaRPr lang="en-US" dirty="0"/>
            </a:p>
          </p:txBody>
        </p:sp>
        <p:sp>
          <p:nvSpPr>
            <p:cNvPr id="521223" name="Text Box 7"/>
            <p:cNvSpPr txBox="1">
              <a:spLocks noChangeArrowheads="1"/>
            </p:cNvSpPr>
            <p:nvPr/>
          </p:nvSpPr>
          <p:spPr bwMode="auto">
            <a:xfrm>
              <a:off x="1134" y="1835"/>
              <a:ext cx="204" cy="212"/>
            </a:xfrm>
            <a:prstGeom prst="rect">
              <a:avLst/>
            </a:prstGeom>
            <a:noFill/>
            <a:ln w="9525">
              <a:noFill/>
              <a:miter lim="800000"/>
              <a:headEnd/>
              <a:tailEnd/>
            </a:ln>
            <a:effectLst/>
          </p:spPr>
          <p:txBody>
            <a:bodyPr wrap="none">
              <a:spAutoFit/>
            </a:bodyPr>
            <a:lstStyle/>
            <a:p>
              <a:r>
                <a:rPr lang="en-US" sz="1600" b="1" dirty="0">
                  <a:latin typeface="Tahoma" pitchFamily="34" charset="0"/>
                </a:rPr>
                <a:t>A</a:t>
              </a:r>
            </a:p>
          </p:txBody>
        </p:sp>
        <p:sp>
          <p:nvSpPr>
            <p:cNvPr id="521224" name="Text Box 8"/>
            <p:cNvSpPr txBox="1">
              <a:spLocks noChangeArrowheads="1"/>
            </p:cNvSpPr>
            <p:nvPr/>
          </p:nvSpPr>
          <p:spPr bwMode="auto">
            <a:xfrm>
              <a:off x="1158" y="2339"/>
              <a:ext cx="204" cy="212"/>
            </a:xfrm>
            <a:prstGeom prst="rect">
              <a:avLst/>
            </a:prstGeom>
            <a:noFill/>
            <a:ln w="9525">
              <a:noFill/>
              <a:miter lim="800000"/>
              <a:headEnd/>
              <a:tailEnd/>
            </a:ln>
            <a:effectLst/>
          </p:spPr>
          <p:txBody>
            <a:bodyPr wrap="none">
              <a:spAutoFit/>
            </a:bodyPr>
            <a:lstStyle/>
            <a:p>
              <a:r>
                <a:rPr lang="en-US" sz="1600" b="1" dirty="0">
                  <a:latin typeface="Tahoma" pitchFamily="34" charset="0"/>
                </a:rPr>
                <a:t>B</a:t>
              </a:r>
            </a:p>
          </p:txBody>
        </p:sp>
        <p:sp>
          <p:nvSpPr>
            <p:cNvPr id="521225" name="Text Box 9"/>
            <p:cNvSpPr txBox="1">
              <a:spLocks noChangeArrowheads="1"/>
            </p:cNvSpPr>
            <p:nvPr/>
          </p:nvSpPr>
          <p:spPr bwMode="auto">
            <a:xfrm>
              <a:off x="2505" y="2475"/>
              <a:ext cx="201" cy="212"/>
            </a:xfrm>
            <a:prstGeom prst="rect">
              <a:avLst/>
            </a:prstGeom>
            <a:noFill/>
            <a:ln w="9525">
              <a:noFill/>
              <a:miter lim="800000"/>
              <a:headEnd/>
              <a:tailEnd/>
            </a:ln>
            <a:effectLst/>
          </p:spPr>
          <p:txBody>
            <a:bodyPr wrap="none">
              <a:spAutoFit/>
            </a:bodyPr>
            <a:lstStyle/>
            <a:p>
              <a:r>
                <a:rPr lang="en-US" sz="1600" b="1" dirty="0">
                  <a:latin typeface="Tahoma" pitchFamily="34" charset="0"/>
                </a:rPr>
                <a:t>C</a:t>
              </a:r>
            </a:p>
          </p:txBody>
        </p:sp>
      </p:grpSp>
      <p:grpSp>
        <p:nvGrpSpPr>
          <p:cNvPr id="3" name="Group 10"/>
          <p:cNvGrpSpPr>
            <a:grpSpLocks/>
          </p:cNvGrpSpPr>
          <p:nvPr/>
        </p:nvGrpSpPr>
        <p:grpSpPr bwMode="auto">
          <a:xfrm>
            <a:off x="3875088" y="1289050"/>
            <a:ext cx="5060950" cy="3919538"/>
            <a:chOff x="3068" y="1427"/>
            <a:chExt cx="3188" cy="1867"/>
          </a:xfrm>
        </p:grpSpPr>
        <p:pic>
          <p:nvPicPr>
            <p:cNvPr id="521227" name="Picture 11"/>
            <p:cNvPicPr>
              <a:picLocks noChangeArrowheads="1"/>
            </p:cNvPicPr>
            <p:nvPr/>
          </p:nvPicPr>
          <p:blipFill>
            <a:blip r:embed="rId4" cstate="print">
              <a:lum bright="-10000" contrast="10000"/>
            </a:blip>
            <a:srcRect b="27924"/>
            <a:stretch>
              <a:fillRect/>
            </a:stretch>
          </p:blipFill>
          <p:spPr bwMode="auto">
            <a:xfrm>
              <a:off x="3068" y="1642"/>
              <a:ext cx="1323" cy="1652"/>
            </a:xfrm>
            <a:prstGeom prst="rect">
              <a:avLst/>
            </a:prstGeom>
            <a:noFill/>
            <a:ln w="12700">
              <a:noFill/>
              <a:miter lim="800000"/>
              <a:headEnd/>
              <a:tailEnd/>
            </a:ln>
            <a:effectLst/>
          </p:spPr>
        </p:pic>
        <p:pic>
          <p:nvPicPr>
            <p:cNvPr id="521228" name="Picture 12"/>
            <p:cNvPicPr>
              <a:picLocks noChangeArrowheads="1"/>
            </p:cNvPicPr>
            <p:nvPr/>
          </p:nvPicPr>
          <p:blipFill>
            <a:blip r:embed="rId5" cstate="print">
              <a:lum bright="-10000" contrast="10000"/>
            </a:blip>
            <a:srcRect b="28795"/>
            <a:stretch>
              <a:fillRect/>
            </a:stretch>
          </p:blipFill>
          <p:spPr bwMode="auto">
            <a:xfrm>
              <a:off x="4377" y="1646"/>
              <a:ext cx="1879" cy="1642"/>
            </a:xfrm>
            <a:prstGeom prst="rect">
              <a:avLst/>
            </a:prstGeom>
            <a:noFill/>
            <a:ln w="12700">
              <a:noFill/>
              <a:miter lim="800000"/>
              <a:headEnd/>
              <a:tailEnd/>
            </a:ln>
            <a:effectLst/>
          </p:spPr>
        </p:pic>
        <p:sp>
          <p:nvSpPr>
            <p:cNvPr id="521229" name="Line 13"/>
            <p:cNvSpPr>
              <a:spLocks noChangeShapeType="1"/>
            </p:cNvSpPr>
            <p:nvPr/>
          </p:nvSpPr>
          <p:spPr bwMode="auto">
            <a:xfrm>
              <a:off x="4372" y="1600"/>
              <a:ext cx="0" cy="1693"/>
            </a:xfrm>
            <a:prstGeom prst="line">
              <a:avLst/>
            </a:prstGeom>
            <a:noFill/>
            <a:ln w="25400">
              <a:solidFill>
                <a:schemeClr val="hlink"/>
              </a:solidFill>
              <a:round/>
              <a:headEnd/>
              <a:tailEnd/>
            </a:ln>
            <a:effectLst/>
          </p:spPr>
          <p:txBody>
            <a:bodyPr wrap="none" anchor="ctr"/>
            <a:lstStyle/>
            <a:p>
              <a:endParaRPr lang="en-US" dirty="0"/>
            </a:p>
          </p:txBody>
        </p:sp>
        <p:sp>
          <p:nvSpPr>
            <p:cNvPr id="521230" name="Rectangle 14"/>
            <p:cNvSpPr>
              <a:spLocks noChangeArrowheads="1"/>
            </p:cNvSpPr>
            <p:nvPr/>
          </p:nvSpPr>
          <p:spPr bwMode="auto">
            <a:xfrm>
              <a:off x="3646" y="2951"/>
              <a:ext cx="366" cy="216"/>
            </a:xfrm>
            <a:prstGeom prst="rect">
              <a:avLst/>
            </a:prstGeom>
            <a:noFill/>
            <a:ln w="12700">
              <a:noFill/>
              <a:miter lim="800000"/>
              <a:headEnd/>
              <a:tailEnd/>
            </a:ln>
            <a:effectLst/>
          </p:spPr>
          <p:txBody>
            <a:bodyPr wrap="none" lIns="90488" tIns="44450" rIns="90488" bIns="44450">
              <a:spAutoFit/>
            </a:bodyPr>
            <a:lstStyle/>
            <a:p>
              <a:r>
                <a:rPr lang="en-US" b="1" dirty="0">
                  <a:solidFill>
                    <a:schemeClr val="bg1"/>
                  </a:solidFill>
                  <a:latin typeface="Tahoma" pitchFamily="34" charset="0"/>
                </a:rPr>
                <a:t>tie</a:t>
              </a:r>
            </a:p>
          </p:txBody>
        </p:sp>
        <p:sp>
          <p:nvSpPr>
            <p:cNvPr id="521231" name="Line 15"/>
            <p:cNvSpPr>
              <a:spLocks noChangeShapeType="1"/>
            </p:cNvSpPr>
            <p:nvPr/>
          </p:nvSpPr>
          <p:spPr bwMode="auto">
            <a:xfrm flipV="1">
              <a:off x="3987" y="2992"/>
              <a:ext cx="367" cy="104"/>
            </a:xfrm>
            <a:prstGeom prst="line">
              <a:avLst/>
            </a:prstGeom>
            <a:noFill/>
            <a:ln w="28575">
              <a:solidFill>
                <a:schemeClr val="bg1"/>
              </a:solidFill>
              <a:round/>
              <a:headEnd/>
              <a:tailEnd type="triangle" w="med" len="med"/>
            </a:ln>
            <a:effectLst/>
          </p:spPr>
          <p:txBody>
            <a:bodyPr wrap="none" anchor="ctr"/>
            <a:lstStyle/>
            <a:p>
              <a:endParaRPr lang="en-US" dirty="0"/>
            </a:p>
          </p:txBody>
        </p:sp>
        <p:sp>
          <p:nvSpPr>
            <p:cNvPr id="521232" name="Rectangle 16"/>
            <p:cNvSpPr>
              <a:spLocks noChangeArrowheads="1"/>
            </p:cNvSpPr>
            <p:nvPr/>
          </p:nvSpPr>
          <p:spPr bwMode="auto">
            <a:xfrm>
              <a:off x="4418" y="1765"/>
              <a:ext cx="262" cy="173"/>
            </a:xfrm>
            <a:prstGeom prst="rect">
              <a:avLst/>
            </a:prstGeom>
            <a:noFill/>
            <a:ln w="12700">
              <a:noFill/>
              <a:miter lim="800000"/>
              <a:headEnd/>
              <a:tailEnd/>
            </a:ln>
            <a:effectLst/>
          </p:spPr>
          <p:txBody>
            <a:bodyPr wrap="none" lIns="90488" tIns="44450" rIns="90488" bIns="44450">
              <a:spAutoFit/>
            </a:bodyPr>
            <a:lstStyle/>
            <a:p>
              <a:r>
                <a:rPr lang="en-US" sz="1800" b="1" dirty="0">
                  <a:solidFill>
                    <a:schemeClr val="bg1"/>
                  </a:solidFill>
                  <a:latin typeface="Tahoma" pitchFamily="34" charset="0"/>
                </a:rPr>
                <a:t>W</a:t>
              </a:r>
            </a:p>
          </p:txBody>
        </p:sp>
        <p:sp>
          <p:nvSpPr>
            <p:cNvPr id="521233" name="Rectangle 17"/>
            <p:cNvSpPr>
              <a:spLocks noChangeArrowheads="1"/>
            </p:cNvSpPr>
            <p:nvPr/>
          </p:nvSpPr>
          <p:spPr bwMode="auto">
            <a:xfrm>
              <a:off x="5827" y="1765"/>
              <a:ext cx="203" cy="173"/>
            </a:xfrm>
            <a:prstGeom prst="rect">
              <a:avLst/>
            </a:prstGeom>
            <a:noFill/>
            <a:ln w="12700">
              <a:noFill/>
              <a:miter lim="800000"/>
              <a:headEnd/>
              <a:tailEnd/>
            </a:ln>
            <a:effectLst/>
          </p:spPr>
          <p:txBody>
            <a:bodyPr wrap="none" lIns="90488" tIns="44450" rIns="90488" bIns="44450">
              <a:spAutoFit/>
            </a:bodyPr>
            <a:lstStyle/>
            <a:p>
              <a:r>
                <a:rPr lang="en-US" sz="1800" b="1" dirty="0">
                  <a:solidFill>
                    <a:schemeClr val="bg1"/>
                  </a:solidFill>
                  <a:latin typeface="Tahoma" pitchFamily="34" charset="0"/>
                </a:rPr>
                <a:t>E</a:t>
              </a:r>
            </a:p>
          </p:txBody>
        </p:sp>
        <p:sp>
          <p:nvSpPr>
            <p:cNvPr id="521234" name="Rectangle 18"/>
            <p:cNvSpPr>
              <a:spLocks noChangeArrowheads="1"/>
            </p:cNvSpPr>
            <p:nvPr/>
          </p:nvSpPr>
          <p:spPr bwMode="auto">
            <a:xfrm>
              <a:off x="3243" y="1765"/>
              <a:ext cx="225" cy="173"/>
            </a:xfrm>
            <a:prstGeom prst="rect">
              <a:avLst/>
            </a:prstGeom>
            <a:noFill/>
            <a:ln w="12700">
              <a:noFill/>
              <a:miter lim="800000"/>
              <a:headEnd/>
              <a:tailEnd/>
            </a:ln>
            <a:effectLst/>
          </p:spPr>
          <p:txBody>
            <a:bodyPr wrap="none" lIns="90488" tIns="44450" rIns="90488" bIns="44450">
              <a:spAutoFit/>
            </a:bodyPr>
            <a:lstStyle/>
            <a:p>
              <a:r>
                <a:rPr lang="en-US" sz="1800" b="1" dirty="0">
                  <a:solidFill>
                    <a:schemeClr val="bg1"/>
                  </a:solidFill>
                  <a:latin typeface="Tahoma" pitchFamily="34" charset="0"/>
                </a:rPr>
                <a:t>N</a:t>
              </a:r>
            </a:p>
          </p:txBody>
        </p:sp>
        <p:sp>
          <p:nvSpPr>
            <p:cNvPr id="521235" name="Rectangle 19"/>
            <p:cNvSpPr>
              <a:spLocks noChangeArrowheads="1"/>
            </p:cNvSpPr>
            <p:nvPr/>
          </p:nvSpPr>
          <p:spPr bwMode="auto">
            <a:xfrm>
              <a:off x="4183" y="1765"/>
              <a:ext cx="205" cy="173"/>
            </a:xfrm>
            <a:prstGeom prst="rect">
              <a:avLst/>
            </a:prstGeom>
            <a:noFill/>
            <a:ln w="12700">
              <a:noFill/>
              <a:miter lim="800000"/>
              <a:headEnd/>
              <a:tailEnd/>
            </a:ln>
            <a:effectLst/>
          </p:spPr>
          <p:txBody>
            <a:bodyPr wrap="none" lIns="90488" tIns="44450" rIns="90488" bIns="44450">
              <a:spAutoFit/>
            </a:bodyPr>
            <a:lstStyle/>
            <a:p>
              <a:r>
                <a:rPr lang="en-US" sz="1800" b="1" dirty="0">
                  <a:solidFill>
                    <a:schemeClr val="bg1"/>
                  </a:solidFill>
                  <a:latin typeface="Tahoma" pitchFamily="34" charset="0"/>
                </a:rPr>
                <a:t>S</a:t>
              </a:r>
            </a:p>
          </p:txBody>
        </p:sp>
        <p:sp>
          <p:nvSpPr>
            <p:cNvPr id="521236" name="Freeform 20"/>
            <p:cNvSpPr>
              <a:spLocks/>
            </p:cNvSpPr>
            <p:nvPr/>
          </p:nvSpPr>
          <p:spPr bwMode="auto">
            <a:xfrm>
              <a:off x="3808" y="2000"/>
              <a:ext cx="1464" cy="776"/>
            </a:xfrm>
            <a:custGeom>
              <a:avLst/>
              <a:gdLst/>
              <a:ahLst/>
              <a:cxnLst>
                <a:cxn ang="0">
                  <a:pos x="0" y="0"/>
                </a:cxn>
                <a:cxn ang="0">
                  <a:pos x="88" y="200"/>
                </a:cxn>
                <a:cxn ang="0">
                  <a:pos x="176" y="424"/>
                </a:cxn>
                <a:cxn ang="0">
                  <a:pos x="360" y="584"/>
                </a:cxn>
                <a:cxn ang="0">
                  <a:pos x="528" y="728"/>
                </a:cxn>
                <a:cxn ang="0">
                  <a:pos x="576" y="776"/>
                </a:cxn>
                <a:cxn ang="0">
                  <a:pos x="728" y="736"/>
                </a:cxn>
                <a:cxn ang="0">
                  <a:pos x="928" y="672"/>
                </a:cxn>
                <a:cxn ang="0">
                  <a:pos x="1120" y="552"/>
                </a:cxn>
                <a:cxn ang="0">
                  <a:pos x="1224" y="424"/>
                </a:cxn>
                <a:cxn ang="0">
                  <a:pos x="1296" y="288"/>
                </a:cxn>
                <a:cxn ang="0">
                  <a:pos x="1464" y="32"/>
                </a:cxn>
              </a:cxnLst>
              <a:rect l="0" t="0" r="r" b="b"/>
              <a:pathLst>
                <a:path w="1464" h="776">
                  <a:moveTo>
                    <a:pt x="0" y="0"/>
                  </a:moveTo>
                  <a:lnTo>
                    <a:pt x="88" y="200"/>
                  </a:lnTo>
                  <a:lnTo>
                    <a:pt x="176" y="424"/>
                  </a:lnTo>
                  <a:lnTo>
                    <a:pt x="360" y="584"/>
                  </a:lnTo>
                  <a:lnTo>
                    <a:pt x="528" y="728"/>
                  </a:lnTo>
                  <a:lnTo>
                    <a:pt x="576" y="776"/>
                  </a:lnTo>
                  <a:lnTo>
                    <a:pt x="728" y="736"/>
                  </a:lnTo>
                  <a:lnTo>
                    <a:pt x="928" y="672"/>
                  </a:lnTo>
                  <a:lnTo>
                    <a:pt x="1120" y="552"/>
                  </a:lnTo>
                  <a:lnTo>
                    <a:pt x="1224" y="424"/>
                  </a:lnTo>
                  <a:lnTo>
                    <a:pt x="1296" y="288"/>
                  </a:lnTo>
                  <a:lnTo>
                    <a:pt x="1464" y="32"/>
                  </a:lnTo>
                </a:path>
              </a:pathLst>
            </a:custGeom>
            <a:noFill/>
            <a:ln w="38100" cmpd="sng">
              <a:solidFill>
                <a:srgbClr val="FF0066"/>
              </a:solidFill>
              <a:round/>
              <a:headEnd/>
              <a:tailEnd/>
            </a:ln>
            <a:effectLst/>
          </p:spPr>
          <p:txBody>
            <a:bodyPr/>
            <a:lstStyle/>
            <a:p>
              <a:endParaRPr lang="en-US" dirty="0"/>
            </a:p>
          </p:txBody>
        </p:sp>
        <p:sp>
          <p:nvSpPr>
            <p:cNvPr id="521237" name="Text Box 21"/>
            <p:cNvSpPr txBox="1">
              <a:spLocks noChangeArrowheads="1"/>
            </p:cNvSpPr>
            <p:nvPr/>
          </p:nvSpPr>
          <p:spPr bwMode="auto">
            <a:xfrm>
              <a:off x="3166" y="1427"/>
              <a:ext cx="204" cy="160"/>
            </a:xfrm>
            <a:prstGeom prst="rect">
              <a:avLst/>
            </a:prstGeom>
            <a:noFill/>
            <a:ln w="9525">
              <a:noFill/>
              <a:miter lim="800000"/>
              <a:headEnd/>
              <a:tailEnd/>
            </a:ln>
            <a:effectLst/>
          </p:spPr>
          <p:txBody>
            <a:bodyPr wrap="none">
              <a:spAutoFit/>
            </a:bodyPr>
            <a:lstStyle/>
            <a:p>
              <a:r>
                <a:rPr lang="en-US" sz="1600" b="1" dirty="0">
                  <a:latin typeface="Tahoma" pitchFamily="34" charset="0"/>
                </a:rPr>
                <a:t>A</a:t>
              </a:r>
            </a:p>
          </p:txBody>
        </p:sp>
        <p:sp>
          <p:nvSpPr>
            <p:cNvPr id="521238" name="Text Box 22"/>
            <p:cNvSpPr txBox="1">
              <a:spLocks noChangeArrowheads="1"/>
            </p:cNvSpPr>
            <p:nvPr/>
          </p:nvSpPr>
          <p:spPr bwMode="auto">
            <a:xfrm>
              <a:off x="4310" y="1427"/>
              <a:ext cx="204" cy="160"/>
            </a:xfrm>
            <a:prstGeom prst="rect">
              <a:avLst/>
            </a:prstGeom>
            <a:noFill/>
            <a:ln w="9525">
              <a:noFill/>
              <a:miter lim="800000"/>
              <a:headEnd/>
              <a:tailEnd/>
            </a:ln>
            <a:effectLst/>
          </p:spPr>
          <p:txBody>
            <a:bodyPr wrap="none">
              <a:spAutoFit/>
            </a:bodyPr>
            <a:lstStyle/>
            <a:p>
              <a:r>
                <a:rPr lang="en-US" sz="1600" b="1" dirty="0">
                  <a:latin typeface="Tahoma" pitchFamily="34" charset="0"/>
                </a:rPr>
                <a:t>B</a:t>
              </a:r>
            </a:p>
          </p:txBody>
        </p:sp>
        <p:sp>
          <p:nvSpPr>
            <p:cNvPr id="521239" name="Text Box 23"/>
            <p:cNvSpPr txBox="1">
              <a:spLocks noChangeArrowheads="1"/>
            </p:cNvSpPr>
            <p:nvPr/>
          </p:nvSpPr>
          <p:spPr bwMode="auto">
            <a:xfrm>
              <a:off x="5889" y="1427"/>
              <a:ext cx="201" cy="160"/>
            </a:xfrm>
            <a:prstGeom prst="rect">
              <a:avLst/>
            </a:prstGeom>
            <a:noFill/>
            <a:ln w="9525">
              <a:noFill/>
              <a:miter lim="800000"/>
              <a:headEnd/>
              <a:tailEnd/>
            </a:ln>
            <a:effectLst/>
          </p:spPr>
          <p:txBody>
            <a:bodyPr wrap="none">
              <a:spAutoFit/>
            </a:bodyPr>
            <a:lstStyle/>
            <a:p>
              <a:r>
                <a:rPr lang="en-US" sz="1600" b="1" dirty="0">
                  <a:latin typeface="Tahoma" pitchFamily="34" charset="0"/>
                </a:rPr>
                <a:t>C</a:t>
              </a:r>
            </a:p>
          </p:txBody>
        </p:sp>
      </p:grpSp>
      <p:sp>
        <p:nvSpPr>
          <p:cNvPr id="521240" name="Text Box 24"/>
          <p:cNvSpPr txBox="1">
            <a:spLocks noChangeArrowheads="1"/>
          </p:cNvSpPr>
          <p:nvPr/>
        </p:nvSpPr>
        <p:spPr bwMode="auto">
          <a:xfrm>
            <a:off x="78830" y="3842845"/>
            <a:ext cx="3598558" cy="1938992"/>
          </a:xfrm>
          <a:prstGeom prst="rect">
            <a:avLst/>
          </a:prstGeom>
          <a:noFill/>
          <a:ln w="9525">
            <a:noFill/>
            <a:miter lim="800000"/>
            <a:headEnd/>
            <a:tailEnd/>
          </a:ln>
          <a:effectLst/>
        </p:spPr>
        <p:txBody>
          <a:bodyPr wrap="square">
            <a:spAutoFit/>
          </a:bodyPr>
          <a:lstStyle/>
          <a:p>
            <a:pPr algn="ctr"/>
            <a:r>
              <a:rPr lang="en-US" b="1" dirty="0" smtClean="0">
                <a:latin typeface="Tahoma" pitchFamily="34" charset="0"/>
              </a:rPr>
              <a:t>For an interpretation to be internally consistent, faults </a:t>
            </a:r>
            <a:r>
              <a:rPr lang="en-US" b="1" dirty="0">
                <a:latin typeface="Tahoma" pitchFamily="34" charset="0"/>
              </a:rPr>
              <a:t>must tie </a:t>
            </a:r>
            <a:r>
              <a:rPr lang="en-US" b="1" dirty="0" smtClean="0">
                <a:latin typeface="Tahoma" pitchFamily="34" charset="0"/>
              </a:rPr>
              <a:t>on intersecting lines</a:t>
            </a:r>
            <a:endParaRPr lang="en-US" b="1" dirty="0">
              <a:latin typeface="Tahoma" pitchFamily="34" charset="0"/>
            </a:endParaRPr>
          </a:p>
        </p:txBody>
      </p:sp>
      <p:sp>
        <p:nvSpPr>
          <p:cNvPr id="25"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p:txBody>
          <a:bodyPr/>
          <a:lstStyle/>
          <a:p>
            <a:r>
              <a:rPr lang="en-US" dirty="0"/>
              <a:t>Interpreting Faults</a:t>
            </a:r>
          </a:p>
        </p:txBody>
      </p:sp>
      <p:grpSp>
        <p:nvGrpSpPr>
          <p:cNvPr id="2" name="Group 3"/>
          <p:cNvGrpSpPr>
            <a:grpSpLocks/>
          </p:cNvGrpSpPr>
          <p:nvPr/>
        </p:nvGrpSpPr>
        <p:grpSpPr bwMode="auto">
          <a:xfrm>
            <a:off x="627063" y="1592263"/>
            <a:ext cx="7859712" cy="4160837"/>
            <a:chOff x="530" y="1192"/>
            <a:chExt cx="4951" cy="2621"/>
          </a:xfrm>
        </p:grpSpPr>
        <p:grpSp>
          <p:nvGrpSpPr>
            <p:cNvPr id="3" name="Group 4"/>
            <p:cNvGrpSpPr>
              <a:grpSpLocks/>
            </p:cNvGrpSpPr>
            <p:nvPr/>
          </p:nvGrpSpPr>
          <p:grpSpPr bwMode="auto">
            <a:xfrm>
              <a:off x="530" y="1917"/>
              <a:ext cx="2135" cy="1130"/>
              <a:chOff x="561" y="2190"/>
              <a:chExt cx="2135" cy="1130"/>
            </a:xfrm>
          </p:grpSpPr>
          <p:sp>
            <p:nvSpPr>
              <p:cNvPr id="525317" name="Oval 5"/>
              <p:cNvSpPr>
                <a:spLocks noChangeArrowheads="1"/>
              </p:cNvSpPr>
              <p:nvPr/>
            </p:nvSpPr>
            <p:spPr bwMode="auto">
              <a:xfrm>
                <a:off x="561" y="2190"/>
                <a:ext cx="2135" cy="1130"/>
              </a:xfrm>
              <a:prstGeom prst="ellipse">
                <a:avLst/>
              </a:prstGeom>
              <a:solidFill>
                <a:srgbClr val="3399FF"/>
              </a:solidFill>
              <a:ln w="9525">
                <a:noFill/>
                <a:round/>
                <a:headEnd/>
                <a:tailEnd/>
              </a:ln>
              <a:effectLst/>
            </p:spPr>
            <p:txBody>
              <a:bodyPr wrap="none" anchor="ctr"/>
              <a:lstStyle/>
              <a:p>
                <a:endParaRPr lang="en-US" dirty="0"/>
              </a:p>
            </p:txBody>
          </p:sp>
          <p:sp>
            <p:nvSpPr>
              <p:cNvPr id="525318" name="Text Box 6"/>
              <p:cNvSpPr txBox="1">
                <a:spLocks noChangeArrowheads="1"/>
              </p:cNvSpPr>
              <p:nvPr/>
            </p:nvSpPr>
            <p:spPr bwMode="auto">
              <a:xfrm>
                <a:off x="972" y="2496"/>
                <a:ext cx="1314" cy="518"/>
              </a:xfrm>
              <a:prstGeom prst="rect">
                <a:avLst/>
              </a:prstGeom>
              <a:noFill/>
              <a:ln w="9525">
                <a:noFill/>
                <a:miter lim="800000"/>
                <a:headEnd/>
                <a:tailEnd/>
              </a:ln>
              <a:effectLst/>
            </p:spPr>
            <p:txBody>
              <a:bodyPr wrap="none" anchor="ctr">
                <a:spAutoFit/>
              </a:bodyPr>
              <a:lstStyle/>
              <a:p>
                <a:pPr algn="ctr"/>
                <a:r>
                  <a:rPr lang="en-US" b="1" i="1" dirty="0">
                    <a:latin typeface="Comic Sans MS" pitchFamily="66" charset="0"/>
                  </a:rPr>
                  <a:t>Structural</a:t>
                </a:r>
              </a:p>
              <a:p>
                <a:pPr algn="ctr"/>
                <a:r>
                  <a:rPr lang="en-US" b="1" i="1" dirty="0">
                    <a:latin typeface="Comic Sans MS" pitchFamily="66" charset="0"/>
                  </a:rPr>
                  <a:t>Observations</a:t>
                </a:r>
              </a:p>
            </p:txBody>
          </p:sp>
        </p:grpSp>
        <p:grpSp>
          <p:nvGrpSpPr>
            <p:cNvPr id="4" name="Group 7"/>
            <p:cNvGrpSpPr>
              <a:grpSpLocks/>
            </p:cNvGrpSpPr>
            <p:nvPr/>
          </p:nvGrpSpPr>
          <p:grpSpPr bwMode="auto">
            <a:xfrm>
              <a:off x="3346" y="1917"/>
              <a:ext cx="2135" cy="1130"/>
              <a:chOff x="3377" y="2294"/>
              <a:chExt cx="2135" cy="1130"/>
            </a:xfrm>
          </p:grpSpPr>
          <p:sp>
            <p:nvSpPr>
              <p:cNvPr id="525320" name="Oval 8"/>
              <p:cNvSpPr>
                <a:spLocks noChangeArrowheads="1"/>
              </p:cNvSpPr>
              <p:nvPr/>
            </p:nvSpPr>
            <p:spPr bwMode="auto">
              <a:xfrm>
                <a:off x="3377" y="2294"/>
                <a:ext cx="2135" cy="1130"/>
              </a:xfrm>
              <a:prstGeom prst="ellipse">
                <a:avLst/>
              </a:prstGeom>
              <a:solidFill>
                <a:srgbClr val="66FF66"/>
              </a:solidFill>
              <a:ln w="9525">
                <a:noFill/>
                <a:round/>
                <a:headEnd/>
                <a:tailEnd/>
              </a:ln>
              <a:effectLst/>
            </p:spPr>
            <p:txBody>
              <a:bodyPr wrap="none" anchor="ctr"/>
              <a:lstStyle/>
              <a:p>
                <a:endParaRPr lang="en-US" dirty="0"/>
              </a:p>
            </p:txBody>
          </p:sp>
          <p:sp>
            <p:nvSpPr>
              <p:cNvPr id="525321" name="Text Box 9"/>
              <p:cNvSpPr txBox="1">
                <a:spLocks noChangeArrowheads="1"/>
              </p:cNvSpPr>
              <p:nvPr/>
            </p:nvSpPr>
            <p:spPr bwMode="auto">
              <a:xfrm>
                <a:off x="3909" y="2600"/>
                <a:ext cx="1072" cy="518"/>
              </a:xfrm>
              <a:prstGeom prst="rect">
                <a:avLst/>
              </a:prstGeom>
              <a:noFill/>
              <a:ln w="9525">
                <a:noFill/>
                <a:miter lim="800000"/>
                <a:headEnd/>
                <a:tailEnd/>
              </a:ln>
              <a:effectLst/>
            </p:spPr>
            <p:txBody>
              <a:bodyPr wrap="none" anchor="ctr">
                <a:spAutoFit/>
              </a:bodyPr>
              <a:lstStyle/>
              <a:p>
                <a:pPr algn="ctr"/>
                <a:r>
                  <a:rPr lang="en-US" b="1" i="1" dirty="0">
                    <a:latin typeface="Comic Sans MS" pitchFamily="66" charset="0"/>
                  </a:rPr>
                  <a:t>Structural</a:t>
                </a:r>
              </a:p>
              <a:p>
                <a:pPr algn="ctr"/>
                <a:r>
                  <a:rPr lang="en-US" b="1" i="1" dirty="0">
                    <a:latin typeface="Comic Sans MS" pitchFamily="66" charset="0"/>
                  </a:rPr>
                  <a:t>Concepts</a:t>
                </a:r>
              </a:p>
            </p:txBody>
          </p:sp>
        </p:grpSp>
        <p:sp>
          <p:nvSpPr>
            <p:cNvPr id="525322" name="AutoShape 10"/>
            <p:cNvSpPr>
              <a:spLocks noChangeArrowheads="1"/>
            </p:cNvSpPr>
            <p:nvPr/>
          </p:nvSpPr>
          <p:spPr bwMode="auto">
            <a:xfrm>
              <a:off x="1495" y="1192"/>
              <a:ext cx="3397" cy="764"/>
            </a:xfrm>
            <a:prstGeom prst="curvedDownArrow">
              <a:avLst>
                <a:gd name="adj1" fmla="val 88927"/>
                <a:gd name="adj2" fmla="val 177853"/>
                <a:gd name="adj3" fmla="val 33333"/>
              </a:avLst>
            </a:prstGeom>
            <a:solidFill>
              <a:srgbClr val="FFFF99"/>
            </a:solidFill>
            <a:ln w="38100">
              <a:solidFill>
                <a:schemeClr val="tx1"/>
              </a:solidFill>
              <a:miter lim="800000"/>
              <a:headEnd/>
              <a:tailEnd/>
            </a:ln>
            <a:effectLst/>
          </p:spPr>
          <p:txBody>
            <a:bodyPr wrap="none" anchor="ctr"/>
            <a:lstStyle/>
            <a:p>
              <a:endParaRPr lang="en-US" dirty="0"/>
            </a:p>
          </p:txBody>
        </p:sp>
        <p:sp>
          <p:nvSpPr>
            <p:cNvPr id="525323" name="AutoShape 11"/>
            <p:cNvSpPr>
              <a:spLocks noChangeArrowheads="1"/>
            </p:cNvSpPr>
            <p:nvPr/>
          </p:nvSpPr>
          <p:spPr bwMode="auto">
            <a:xfrm flipH="1" flipV="1">
              <a:off x="1165" y="3049"/>
              <a:ext cx="3397" cy="764"/>
            </a:xfrm>
            <a:prstGeom prst="curvedDownArrow">
              <a:avLst>
                <a:gd name="adj1" fmla="val 88927"/>
                <a:gd name="adj2" fmla="val 177853"/>
                <a:gd name="adj3" fmla="val 33333"/>
              </a:avLst>
            </a:prstGeom>
            <a:solidFill>
              <a:srgbClr val="FFFF99"/>
            </a:solidFill>
            <a:ln w="38100">
              <a:solidFill>
                <a:schemeClr val="tx1"/>
              </a:solidFill>
              <a:miter lim="800000"/>
              <a:headEnd/>
              <a:tailEnd/>
            </a:ln>
            <a:effectLst/>
          </p:spPr>
          <p:txBody>
            <a:bodyPr wrap="none" anchor="ctr"/>
            <a:lstStyle/>
            <a:p>
              <a:endParaRPr lang="en-US" dirty="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p:cNvSpPr>
            <a:spLocks noGrp="1" noChangeArrowheads="1"/>
          </p:cNvSpPr>
          <p:nvPr>
            <p:ph type="title"/>
          </p:nvPr>
        </p:nvSpPr>
        <p:spPr/>
        <p:txBody>
          <a:bodyPr/>
          <a:lstStyle/>
          <a:p>
            <a:r>
              <a:rPr lang="en-US" dirty="0"/>
              <a:t>Interpreting Faults</a:t>
            </a:r>
          </a:p>
        </p:txBody>
      </p:sp>
      <p:sp>
        <p:nvSpPr>
          <p:cNvPr id="526339" name="Rectangle 3"/>
          <p:cNvSpPr>
            <a:spLocks noChangeArrowheads="1"/>
          </p:cNvSpPr>
          <p:nvPr/>
        </p:nvSpPr>
        <p:spPr bwMode="auto">
          <a:xfrm>
            <a:off x="342900" y="457200"/>
            <a:ext cx="7772400" cy="3429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grpSp>
        <p:nvGrpSpPr>
          <p:cNvPr id="2" name="Group 4"/>
          <p:cNvGrpSpPr>
            <a:grpSpLocks/>
          </p:cNvGrpSpPr>
          <p:nvPr/>
        </p:nvGrpSpPr>
        <p:grpSpPr bwMode="auto">
          <a:xfrm>
            <a:off x="357188" y="1223963"/>
            <a:ext cx="8429625" cy="4991100"/>
            <a:chOff x="324" y="816"/>
            <a:chExt cx="5310" cy="3144"/>
          </a:xfrm>
        </p:grpSpPr>
        <p:sp>
          <p:nvSpPr>
            <p:cNvPr id="526341" name="AutoShape 5"/>
            <p:cNvSpPr>
              <a:spLocks noChangeArrowheads="1"/>
            </p:cNvSpPr>
            <p:nvPr/>
          </p:nvSpPr>
          <p:spPr bwMode="auto">
            <a:xfrm>
              <a:off x="1682" y="816"/>
              <a:ext cx="2399" cy="452"/>
            </a:xfrm>
            <a:prstGeom prst="curvedDownArrow">
              <a:avLst>
                <a:gd name="adj1" fmla="val 106150"/>
                <a:gd name="adj2" fmla="val 212301"/>
                <a:gd name="adj3" fmla="val 33333"/>
              </a:avLst>
            </a:prstGeom>
            <a:solidFill>
              <a:srgbClr val="FFFF99"/>
            </a:solidFill>
            <a:ln w="38100">
              <a:solidFill>
                <a:schemeClr val="tx1"/>
              </a:solidFill>
              <a:miter lim="800000"/>
              <a:headEnd/>
              <a:tailEnd/>
            </a:ln>
            <a:effectLst/>
          </p:spPr>
          <p:txBody>
            <a:bodyPr wrap="none" anchor="ctr"/>
            <a:lstStyle/>
            <a:p>
              <a:endParaRPr lang="en-US" dirty="0"/>
            </a:p>
          </p:txBody>
        </p:sp>
        <p:sp>
          <p:nvSpPr>
            <p:cNvPr id="526342" name="Oval 6"/>
            <p:cNvSpPr>
              <a:spLocks noChangeArrowheads="1"/>
            </p:cNvSpPr>
            <p:nvPr/>
          </p:nvSpPr>
          <p:spPr bwMode="auto">
            <a:xfrm>
              <a:off x="324" y="1351"/>
              <a:ext cx="2478" cy="2044"/>
            </a:xfrm>
            <a:prstGeom prst="ellipse">
              <a:avLst/>
            </a:prstGeom>
            <a:solidFill>
              <a:srgbClr val="3399FF"/>
            </a:solidFill>
            <a:ln w="9525">
              <a:noFill/>
              <a:round/>
              <a:headEnd/>
              <a:tailEnd/>
            </a:ln>
            <a:effectLst/>
          </p:spPr>
          <p:txBody>
            <a:bodyPr wrap="none" anchor="ctr"/>
            <a:lstStyle/>
            <a:p>
              <a:endParaRPr lang="en-US" dirty="0"/>
            </a:p>
          </p:txBody>
        </p:sp>
        <p:sp>
          <p:nvSpPr>
            <p:cNvPr id="526343" name="Text Box 7"/>
            <p:cNvSpPr txBox="1">
              <a:spLocks noChangeArrowheads="1"/>
            </p:cNvSpPr>
            <p:nvPr/>
          </p:nvSpPr>
          <p:spPr bwMode="auto">
            <a:xfrm>
              <a:off x="906" y="1490"/>
              <a:ext cx="1314" cy="518"/>
            </a:xfrm>
            <a:prstGeom prst="rect">
              <a:avLst/>
            </a:prstGeom>
            <a:noFill/>
            <a:ln w="9525">
              <a:noFill/>
              <a:miter lim="800000"/>
              <a:headEnd/>
              <a:tailEnd/>
            </a:ln>
            <a:effectLst/>
          </p:spPr>
          <p:txBody>
            <a:bodyPr wrap="none" anchor="ctr">
              <a:spAutoFit/>
            </a:bodyPr>
            <a:lstStyle/>
            <a:p>
              <a:pPr algn="ctr"/>
              <a:r>
                <a:rPr lang="en-US" b="1" i="1" dirty="0">
                  <a:latin typeface="Comic Sans MS" pitchFamily="66" charset="0"/>
                </a:rPr>
                <a:t>Structural</a:t>
              </a:r>
            </a:p>
            <a:p>
              <a:pPr algn="ctr"/>
              <a:r>
                <a:rPr lang="en-US" b="1" i="1" dirty="0">
                  <a:latin typeface="Comic Sans MS" pitchFamily="66" charset="0"/>
                </a:rPr>
                <a:t>Observations</a:t>
              </a:r>
            </a:p>
          </p:txBody>
        </p:sp>
        <p:sp>
          <p:nvSpPr>
            <p:cNvPr id="526344" name="Text Box 8"/>
            <p:cNvSpPr txBox="1">
              <a:spLocks noChangeArrowheads="1"/>
            </p:cNvSpPr>
            <p:nvPr/>
          </p:nvSpPr>
          <p:spPr bwMode="auto">
            <a:xfrm>
              <a:off x="535" y="1996"/>
              <a:ext cx="2111" cy="1210"/>
            </a:xfrm>
            <a:prstGeom prst="rect">
              <a:avLst/>
            </a:prstGeom>
            <a:noFill/>
            <a:ln w="9525">
              <a:noFill/>
              <a:miter lim="800000"/>
              <a:headEnd/>
              <a:tailEnd/>
            </a:ln>
            <a:effectLst/>
          </p:spPr>
          <p:txBody>
            <a:bodyPr wrap="none" anchor="ctr">
              <a:spAutoFit/>
            </a:bodyPr>
            <a:lstStyle/>
            <a:p>
              <a:pPr>
                <a:buFontTx/>
                <a:buChar char="•"/>
              </a:pPr>
              <a:r>
                <a:rPr lang="en-US" sz="1500" b="1" dirty="0">
                  <a:latin typeface="Tahoma" pitchFamily="34" charset="0"/>
                </a:rPr>
                <a:t> Fault segments on seismic lines</a:t>
              </a:r>
            </a:p>
            <a:p>
              <a:pPr>
                <a:buFontTx/>
                <a:buChar char="•"/>
              </a:pPr>
              <a:r>
                <a:rPr lang="en-US" sz="1500" b="1" dirty="0">
                  <a:latin typeface="Tahoma" pitchFamily="34" charset="0"/>
                </a:rPr>
                <a:t> Fault plane orientation</a:t>
              </a:r>
            </a:p>
            <a:p>
              <a:pPr>
                <a:buFontTx/>
                <a:buChar char="•"/>
              </a:pPr>
              <a:r>
                <a:rPr lang="en-US" sz="1500" b="1" dirty="0">
                  <a:latin typeface="Tahoma" pitchFamily="34" charset="0"/>
                </a:rPr>
                <a:t> Sense of motion</a:t>
              </a:r>
            </a:p>
            <a:p>
              <a:pPr>
                <a:buFontTx/>
                <a:buChar char="•"/>
              </a:pPr>
              <a:r>
                <a:rPr lang="en-US" sz="1500" b="1" dirty="0">
                  <a:latin typeface="Tahoma" pitchFamily="34" charset="0"/>
                </a:rPr>
                <a:t> Magnitude of offset</a:t>
              </a:r>
            </a:p>
            <a:p>
              <a:pPr>
                <a:buFontTx/>
                <a:buChar char="•"/>
              </a:pPr>
              <a:r>
                <a:rPr lang="en-US" sz="1500" b="1" dirty="0">
                  <a:latin typeface="Tahoma" pitchFamily="34" charset="0"/>
                </a:rPr>
                <a:t> Range of depths</a:t>
              </a:r>
            </a:p>
            <a:p>
              <a:pPr>
                <a:buFontTx/>
                <a:buChar char="•"/>
              </a:pPr>
              <a:r>
                <a:rPr lang="en-US" sz="1500" b="1" dirty="0">
                  <a:latin typeface="Tahoma" pitchFamily="34" charset="0"/>
                </a:rPr>
                <a:t> Relative timing</a:t>
              </a:r>
            </a:p>
            <a:p>
              <a:pPr lvl="1">
                <a:buFontTx/>
                <a:buChar char="–"/>
              </a:pPr>
              <a:r>
                <a:rPr lang="en-US" sz="1500" b="1" dirty="0">
                  <a:latin typeface="Tahoma" pitchFamily="34" charset="0"/>
                </a:rPr>
                <a:t> when faults moved</a:t>
              </a:r>
            </a:p>
            <a:p>
              <a:pPr lvl="1">
                <a:buFontTx/>
                <a:buChar char="–"/>
              </a:pPr>
              <a:r>
                <a:rPr lang="en-US" sz="1500" b="1" dirty="0">
                  <a:latin typeface="Tahoma" pitchFamily="34" charset="0"/>
                </a:rPr>
                <a:t> when structures grew</a:t>
              </a:r>
            </a:p>
          </p:txBody>
        </p:sp>
        <p:sp>
          <p:nvSpPr>
            <p:cNvPr id="526345" name="Oval 9"/>
            <p:cNvSpPr>
              <a:spLocks noChangeArrowheads="1"/>
            </p:cNvSpPr>
            <p:nvPr/>
          </p:nvSpPr>
          <p:spPr bwMode="auto">
            <a:xfrm>
              <a:off x="3149" y="1351"/>
              <a:ext cx="2485" cy="2190"/>
            </a:xfrm>
            <a:prstGeom prst="ellipse">
              <a:avLst/>
            </a:prstGeom>
            <a:solidFill>
              <a:srgbClr val="66FF66"/>
            </a:solidFill>
            <a:ln w="9525">
              <a:noFill/>
              <a:round/>
              <a:headEnd/>
              <a:tailEnd/>
            </a:ln>
            <a:effectLst/>
          </p:spPr>
          <p:txBody>
            <a:bodyPr wrap="none" anchor="ctr"/>
            <a:lstStyle/>
            <a:p>
              <a:endParaRPr lang="en-US" dirty="0"/>
            </a:p>
          </p:txBody>
        </p:sp>
        <p:sp>
          <p:nvSpPr>
            <p:cNvPr id="526346" name="Text Box 10"/>
            <p:cNvSpPr txBox="1">
              <a:spLocks noChangeArrowheads="1"/>
            </p:cNvSpPr>
            <p:nvPr/>
          </p:nvSpPr>
          <p:spPr bwMode="auto">
            <a:xfrm>
              <a:off x="3855" y="1490"/>
              <a:ext cx="1072" cy="518"/>
            </a:xfrm>
            <a:prstGeom prst="rect">
              <a:avLst/>
            </a:prstGeom>
            <a:noFill/>
            <a:ln w="9525">
              <a:noFill/>
              <a:miter lim="800000"/>
              <a:headEnd/>
              <a:tailEnd/>
            </a:ln>
            <a:effectLst/>
          </p:spPr>
          <p:txBody>
            <a:bodyPr wrap="none" anchor="ctr">
              <a:spAutoFit/>
            </a:bodyPr>
            <a:lstStyle/>
            <a:p>
              <a:pPr algn="ctr"/>
              <a:r>
                <a:rPr lang="en-US" b="1" i="1" dirty="0">
                  <a:latin typeface="Comic Sans MS" pitchFamily="66" charset="0"/>
                </a:rPr>
                <a:t>Structural</a:t>
              </a:r>
            </a:p>
            <a:p>
              <a:pPr algn="ctr"/>
              <a:r>
                <a:rPr lang="en-US" b="1" i="1" dirty="0">
                  <a:latin typeface="Comic Sans MS" pitchFamily="66" charset="0"/>
                </a:rPr>
                <a:t>Concepts</a:t>
              </a:r>
            </a:p>
          </p:txBody>
        </p:sp>
        <p:sp>
          <p:nvSpPr>
            <p:cNvPr id="526347" name="Text Box 11"/>
            <p:cNvSpPr txBox="1">
              <a:spLocks noChangeArrowheads="1"/>
            </p:cNvSpPr>
            <p:nvPr/>
          </p:nvSpPr>
          <p:spPr bwMode="auto">
            <a:xfrm>
              <a:off x="3477" y="1940"/>
              <a:ext cx="1926" cy="1498"/>
            </a:xfrm>
            <a:prstGeom prst="rect">
              <a:avLst/>
            </a:prstGeom>
            <a:noFill/>
            <a:ln w="9525">
              <a:noFill/>
              <a:miter lim="800000"/>
              <a:headEnd/>
              <a:tailEnd/>
            </a:ln>
            <a:effectLst/>
          </p:spPr>
          <p:txBody>
            <a:bodyPr wrap="none" anchor="ctr">
              <a:spAutoFit/>
            </a:bodyPr>
            <a:lstStyle/>
            <a:p>
              <a:pPr>
                <a:buFontTx/>
                <a:buChar char="•"/>
              </a:pPr>
              <a:r>
                <a:rPr lang="en-US" sz="1500" b="1" dirty="0">
                  <a:latin typeface="Tahoma" pitchFamily="34" charset="0"/>
                </a:rPr>
                <a:t> Tectonic Setting</a:t>
              </a:r>
            </a:p>
            <a:p>
              <a:pPr lvl="1">
                <a:buFontTx/>
                <a:buChar char="–"/>
              </a:pPr>
              <a:r>
                <a:rPr lang="en-US" sz="1500" b="1" dirty="0">
                  <a:latin typeface="Tahoma" pitchFamily="34" charset="0"/>
                </a:rPr>
                <a:t> Divergent zones</a:t>
              </a:r>
            </a:p>
            <a:p>
              <a:pPr lvl="1">
                <a:buFontTx/>
                <a:buChar char="–"/>
              </a:pPr>
              <a:r>
                <a:rPr lang="en-US" sz="1500" b="1" dirty="0">
                  <a:latin typeface="Tahoma" pitchFamily="34" charset="0"/>
                </a:rPr>
                <a:t> Convergent zones</a:t>
              </a:r>
            </a:p>
            <a:p>
              <a:pPr lvl="1">
                <a:buFontTx/>
                <a:buChar char="–"/>
              </a:pPr>
              <a:r>
                <a:rPr lang="en-US" sz="1500" b="1" dirty="0">
                  <a:latin typeface="Tahoma" pitchFamily="34" charset="0"/>
                </a:rPr>
                <a:t> Strike-slip zones</a:t>
              </a:r>
            </a:p>
            <a:p>
              <a:pPr lvl="1">
                <a:buFontTx/>
                <a:buChar char="–"/>
              </a:pPr>
              <a:r>
                <a:rPr lang="en-US" sz="1500" b="1" dirty="0">
                  <a:latin typeface="Tahoma" pitchFamily="34" charset="0"/>
                </a:rPr>
                <a:t> Mobil substrate</a:t>
              </a:r>
            </a:p>
            <a:p>
              <a:pPr>
                <a:buFontTx/>
                <a:buChar char="•"/>
              </a:pPr>
              <a:r>
                <a:rPr lang="en-US" sz="1500" b="1" dirty="0">
                  <a:latin typeface="Tahoma" pitchFamily="34" charset="0"/>
                </a:rPr>
                <a:t> How Structures Evolve </a:t>
              </a:r>
            </a:p>
            <a:p>
              <a:pPr lvl="1">
                <a:buFontTx/>
                <a:buChar char="–"/>
              </a:pPr>
              <a:r>
                <a:rPr lang="en-US" sz="1500" b="1" dirty="0">
                  <a:latin typeface="Tahoma" pitchFamily="34" charset="0"/>
                </a:rPr>
                <a:t> Fault-bend folds</a:t>
              </a:r>
            </a:p>
            <a:p>
              <a:pPr lvl="1">
                <a:buFontTx/>
                <a:buChar char="–"/>
              </a:pPr>
              <a:r>
                <a:rPr lang="en-US" sz="1500" b="1" dirty="0">
                  <a:latin typeface="Tahoma" pitchFamily="34" charset="0"/>
                </a:rPr>
                <a:t> Fault-propagation folds</a:t>
              </a:r>
            </a:p>
            <a:p>
              <a:pPr lvl="1">
                <a:buFontTx/>
                <a:buChar char="–"/>
              </a:pPr>
              <a:r>
                <a:rPr lang="en-US" sz="1500" b="1" dirty="0">
                  <a:latin typeface="Tahoma" pitchFamily="34" charset="0"/>
                </a:rPr>
                <a:t> Salt movement</a:t>
              </a:r>
            </a:p>
            <a:p>
              <a:pPr lvl="1">
                <a:buFontTx/>
                <a:buChar char="–"/>
              </a:pPr>
              <a:r>
                <a:rPr lang="en-US" sz="1500" b="1" dirty="0">
                  <a:latin typeface="Tahoma" pitchFamily="34" charset="0"/>
                </a:rPr>
                <a:t> etc.</a:t>
              </a:r>
            </a:p>
          </p:txBody>
        </p:sp>
        <p:sp>
          <p:nvSpPr>
            <p:cNvPr id="526348" name="AutoShape 12"/>
            <p:cNvSpPr>
              <a:spLocks noChangeArrowheads="1"/>
            </p:cNvSpPr>
            <p:nvPr/>
          </p:nvSpPr>
          <p:spPr bwMode="auto">
            <a:xfrm flipH="1" flipV="1">
              <a:off x="1435" y="3508"/>
              <a:ext cx="2399" cy="452"/>
            </a:xfrm>
            <a:prstGeom prst="curvedDownArrow">
              <a:avLst>
                <a:gd name="adj1" fmla="val 106150"/>
                <a:gd name="adj2" fmla="val 212301"/>
                <a:gd name="adj3" fmla="val 33333"/>
              </a:avLst>
            </a:prstGeom>
            <a:solidFill>
              <a:srgbClr val="FFFF99"/>
            </a:solidFill>
            <a:ln w="38100">
              <a:solidFill>
                <a:schemeClr val="tx1"/>
              </a:solidFill>
              <a:miter lim="800000"/>
              <a:headEnd/>
              <a:tailEnd/>
            </a:ln>
            <a:effectLst/>
          </p:spPr>
          <p:txBody>
            <a:bodyPr wrap="none" anchor="ctr"/>
            <a:lstStyle/>
            <a:p>
              <a:endParaRPr lang="en-US" dirty="0"/>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p:cNvSpPr>
            <a:spLocks noGrp="1" noChangeArrowheads="1"/>
          </p:cNvSpPr>
          <p:nvPr>
            <p:ph type="title"/>
          </p:nvPr>
        </p:nvSpPr>
        <p:spPr/>
        <p:txBody>
          <a:bodyPr/>
          <a:lstStyle/>
          <a:p>
            <a:r>
              <a:rPr lang="en-US" dirty="0"/>
              <a:t>Structural Styles</a:t>
            </a:r>
          </a:p>
        </p:txBody>
      </p:sp>
      <p:sp>
        <p:nvSpPr>
          <p:cNvPr id="527363" name="Rectangle 3"/>
          <p:cNvSpPr>
            <a:spLocks noChangeArrowheads="1"/>
          </p:cNvSpPr>
          <p:nvPr/>
        </p:nvSpPr>
        <p:spPr bwMode="auto">
          <a:xfrm>
            <a:off x="628650" y="1314450"/>
            <a:ext cx="7772400" cy="4343400"/>
          </a:xfrm>
          <a:prstGeom prst="rect">
            <a:avLst/>
          </a:prstGeom>
          <a:noFill/>
          <a:ln w="12700">
            <a:noFill/>
            <a:miter lim="800000"/>
            <a:headEnd/>
            <a:tailEnd/>
          </a:ln>
          <a:effectLst/>
        </p:spPr>
        <p:txBody>
          <a:bodyPr lIns="90488" tIns="44450" rIns="90488" bIns="44450"/>
          <a:lstStyle/>
          <a:p>
            <a:pPr marL="342900" indent="-342900">
              <a:spcBef>
                <a:spcPct val="20000"/>
              </a:spcBef>
            </a:pPr>
            <a:r>
              <a:rPr lang="en-US" sz="2800" b="1" i="1" dirty="0">
                <a:solidFill>
                  <a:srgbClr val="008000"/>
                </a:solidFill>
                <a:latin typeface="Tahoma" pitchFamily="34" charset="0"/>
              </a:rPr>
              <a:t>What is a “structural style”?</a:t>
            </a:r>
            <a:endParaRPr lang="en-US" sz="2800" b="1" dirty="0">
              <a:solidFill>
                <a:srgbClr val="008000"/>
              </a:solidFill>
              <a:latin typeface="Tahoma" pitchFamily="34" charset="0"/>
            </a:endParaRPr>
          </a:p>
          <a:p>
            <a:pPr marL="342900" indent="-342900">
              <a:spcBef>
                <a:spcPct val="20000"/>
              </a:spcBef>
            </a:pPr>
            <a:endParaRPr lang="en-US" dirty="0">
              <a:latin typeface="Tahoma" pitchFamily="34" charset="0"/>
            </a:endParaRPr>
          </a:p>
          <a:p>
            <a:pPr marL="342900" indent="-342900">
              <a:spcBef>
                <a:spcPct val="20000"/>
              </a:spcBef>
            </a:pPr>
            <a:r>
              <a:rPr lang="en-US" dirty="0">
                <a:latin typeface="Tahoma" pitchFamily="34" charset="0"/>
              </a:rPr>
              <a:t>“Important differences in trend arrangements and structural morphologies provide criteria for differentiation of styles. These differences also result in different kinds of hydrocarbon traps.” 		       </a:t>
            </a:r>
            <a:r>
              <a:rPr lang="en-US" dirty="0" smtClean="0">
                <a:latin typeface="Tahoma" pitchFamily="34" charset="0"/>
              </a:rPr>
              <a:t>				(</a:t>
            </a:r>
            <a:r>
              <a:rPr lang="en-US" dirty="0">
                <a:latin typeface="Tahoma" pitchFamily="34" charset="0"/>
              </a:rPr>
              <a:t>Harding and Lowell, 1979)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ChangeArrowheads="1"/>
          </p:cNvSpPr>
          <p:nvPr>
            <p:ph type="title"/>
          </p:nvPr>
        </p:nvSpPr>
        <p:spPr/>
        <p:txBody>
          <a:bodyPr/>
          <a:lstStyle/>
          <a:p>
            <a:r>
              <a:rPr lang="en-US" dirty="0"/>
              <a:t>Structural Styles Matrix</a:t>
            </a:r>
          </a:p>
        </p:txBody>
      </p:sp>
      <p:sp>
        <p:nvSpPr>
          <p:cNvPr id="528387" name="Rectangle 3"/>
          <p:cNvSpPr>
            <a:spLocks noChangeArrowheads="1"/>
          </p:cNvSpPr>
          <p:nvPr/>
        </p:nvSpPr>
        <p:spPr bwMode="auto">
          <a:xfrm>
            <a:off x="330200" y="1758950"/>
            <a:ext cx="8559800" cy="3873500"/>
          </a:xfrm>
          <a:prstGeom prst="rect">
            <a:avLst/>
          </a:prstGeom>
          <a:solidFill>
            <a:srgbClr val="FFEECD"/>
          </a:solidFill>
          <a:ln w="12700">
            <a:solidFill>
              <a:schemeClr val="tx1"/>
            </a:solidFill>
            <a:miter lim="800000"/>
            <a:headEnd/>
            <a:tailEnd/>
          </a:ln>
          <a:effectLst/>
        </p:spPr>
        <p:txBody>
          <a:bodyPr wrap="none" anchor="ctr"/>
          <a:lstStyle/>
          <a:p>
            <a:endParaRPr lang="en-US" dirty="0"/>
          </a:p>
        </p:txBody>
      </p:sp>
      <p:sp>
        <p:nvSpPr>
          <p:cNvPr id="528388" name="Line 4"/>
          <p:cNvSpPr>
            <a:spLocks noChangeShapeType="1"/>
          </p:cNvSpPr>
          <p:nvPr/>
        </p:nvSpPr>
        <p:spPr bwMode="auto">
          <a:xfrm>
            <a:off x="338138" y="2971800"/>
            <a:ext cx="8545512" cy="0"/>
          </a:xfrm>
          <a:prstGeom prst="line">
            <a:avLst/>
          </a:prstGeom>
          <a:noFill/>
          <a:ln w="57150">
            <a:solidFill>
              <a:schemeClr val="tx1"/>
            </a:solidFill>
            <a:round/>
            <a:headEnd/>
            <a:tailEnd/>
          </a:ln>
          <a:effectLst/>
        </p:spPr>
        <p:txBody>
          <a:bodyPr wrap="none" anchor="ctr"/>
          <a:lstStyle/>
          <a:p>
            <a:endParaRPr lang="en-US" dirty="0"/>
          </a:p>
        </p:txBody>
      </p:sp>
      <p:sp>
        <p:nvSpPr>
          <p:cNvPr id="528389" name="Line 5"/>
          <p:cNvSpPr>
            <a:spLocks noChangeShapeType="1"/>
          </p:cNvSpPr>
          <p:nvPr/>
        </p:nvSpPr>
        <p:spPr bwMode="auto">
          <a:xfrm>
            <a:off x="338138" y="4343400"/>
            <a:ext cx="8545512" cy="0"/>
          </a:xfrm>
          <a:prstGeom prst="line">
            <a:avLst/>
          </a:prstGeom>
          <a:noFill/>
          <a:ln w="12700">
            <a:solidFill>
              <a:schemeClr val="tx1"/>
            </a:solidFill>
            <a:round/>
            <a:headEnd/>
            <a:tailEnd/>
          </a:ln>
          <a:effectLst/>
        </p:spPr>
        <p:txBody>
          <a:bodyPr wrap="none" anchor="ctr"/>
          <a:lstStyle/>
          <a:p>
            <a:endParaRPr lang="en-US" dirty="0"/>
          </a:p>
        </p:txBody>
      </p:sp>
      <p:sp>
        <p:nvSpPr>
          <p:cNvPr id="528390" name="Line 6"/>
          <p:cNvSpPr>
            <a:spLocks noChangeShapeType="1"/>
          </p:cNvSpPr>
          <p:nvPr/>
        </p:nvSpPr>
        <p:spPr bwMode="auto">
          <a:xfrm>
            <a:off x="1954213" y="1766888"/>
            <a:ext cx="0" cy="3859212"/>
          </a:xfrm>
          <a:prstGeom prst="line">
            <a:avLst/>
          </a:prstGeom>
          <a:noFill/>
          <a:ln w="57150">
            <a:solidFill>
              <a:schemeClr val="tx1"/>
            </a:solidFill>
            <a:round/>
            <a:headEnd/>
            <a:tailEnd/>
          </a:ln>
          <a:effectLst/>
        </p:spPr>
        <p:txBody>
          <a:bodyPr wrap="none" anchor="ctr"/>
          <a:lstStyle/>
          <a:p>
            <a:endParaRPr lang="en-US" dirty="0"/>
          </a:p>
        </p:txBody>
      </p:sp>
      <p:sp>
        <p:nvSpPr>
          <p:cNvPr id="528391" name="Line 7"/>
          <p:cNvSpPr>
            <a:spLocks noChangeShapeType="1"/>
          </p:cNvSpPr>
          <p:nvPr/>
        </p:nvSpPr>
        <p:spPr bwMode="auto">
          <a:xfrm>
            <a:off x="3654425" y="1766888"/>
            <a:ext cx="0" cy="3859212"/>
          </a:xfrm>
          <a:prstGeom prst="line">
            <a:avLst/>
          </a:prstGeom>
          <a:noFill/>
          <a:ln w="12700">
            <a:solidFill>
              <a:schemeClr val="tx1"/>
            </a:solidFill>
            <a:round/>
            <a:headEnd/>
            <a:tailEnd/>
          </a:ln>
          <a:effectLst/>
        </p:spPr>
        <p:txBody>
          <a:bodyPr wrap="none" anchor="ctr"/>
          <a:lstStyle/>
          <a:p>
            <a:endParaRPr lang="en-US" dirty="0"/>
          </a:p>
        </p:txBody>
      </p:sp>
      <p:sp>
        <p:nvSpPr>
          <p:cNvPr id="528392" name="Line 8"/>
          <p:cNvSpPr>
            <a:spLocks noChangeShapeType="1"/>
          </p:cNvSpPr>
          <p:nvPr/>
        </p:nvSpPr>
        <p:spPr bwMode="auto">
          <a:xfrm>
            <a:off x="5354638" y="1766888"/>
            <a:ext cx="0" cy="3859212"/>
          </a:xfrm>
          <a:prstGeom prst="line">
            <a:avLst/>
          </a:prstGeom>
          <a:noFill/>
          <a:ln w="12700">
            <a:solidFill>
              <a:schemeClr val="tx1"/>
            </a:solidFill>
            <a:round/>
            <a:headEnd/>
            <a:tailEnd/>
          </a:ln>
          <a:effectLst/>
        </p:spPr>
        <p:txBody>
          <a:bodyPr wrap="none" anchor="ctr"/>
          <a:lstStyle/>
          <a:p>
            <a:endParaRPr lang="en-US" dirty="0"/>
          </a:p>
        </p:txBody>
      </p:sp>
      <p:sp>
        <p:nvSpPr>
          <p:cNvPr id="528393" name="Line 9"/>
          <p:cNvSpPr>
            <a:spLocks noChangeShapeType="1"/>
          </p:cNvSpPr>
          <p:nvPr/>
        </p:nvSpPr>
        <p:spPr bwMode="auto">
          <a:xfrm>
            <a:off x="7054850" y="1766888"/>
            <a:ext cx="0" cy="3859212"/>
          </a:xfrm>
          <a:prstGeom prst="line">
            <a:avLst/>
          </a:prstGeom>
          <a:noFill/>
          <a:ln w="12700">
            <a:solidFill>
              <a:schemeClr val="tx1"/>
            </a:solidFill>
            <a:round/>
            <a:headEnd/>
            <a:tailEnd/>
          </a:ln>
          <a:effectLst/>
        </p:spPr>
        <p:txBody>
          <a:bodyPr wrap="none" anchor="ctr"/>
          <a:lstStyle/>
          <a:p>
            <a:endParaRPr lang="en-US" dirty="0"/>
          </a:p>
        </p:txBody>
      </p:sp>
      <p:sp>
        <p:nvSpPr>
          <p:cNvPr id="528394" name="Rectangle 10"/>
          <p:cNvSpPr>
            <a:spLocks noChangeArrowheads="1"/>
          </p:cNvSpPr>
          <p:nvPr/>
        </p:nvSpPr>
        <p:spPr bwMode="auto">
          <a:xfrm>
            <a:off x="371475" y="3308350"/>
            <a:ext cx="1463675" cy="638175"/>
          </a:xfrm>
          <a:prstGeom prst="rect">
            <a:avLst/>
          </a:prstGeom>
          <a:noFill/>
          <a:ln w="12700">
            <a:noFill/>
            <a:miter lim="800000"/>
            <a:headEnd/>
            <a:tailEnd/>
          </a:ln>
          <a:effectLst/>
        </p:spPr>
        <p:txBody>
          <a:bodyPr wrap="none" lIns="90488" tIns="44450" rIns="90488" bIns="44450">
            <a:spAutoFit/>
          </a:bodyPr>
          <a:lstStyle/>
          <a:p>
            <a:pPr algn="ctr"/>
            <a:r>
              <a:rPr lang="en-US" sz="1800" b="1" dirty="0">
                <a:latin typeface="Arial" charset="0"/>
              </a:rPr>
              <a:t>BASEMENT</a:t>
            </a:r>
          </a:p>
          <a:p>
            <a:pPr algn="ctr"/>
            <a:r>
              <a:rPr lang="en-US" sz="1800" b="1" dirty="0">
                <a:latin typeface="Arial" charset="0"/>
              </a:rPr>
              <a:t>INVOLVED</a:t>
            </a:r>
          </a:p>
        </p:txBody>
      </p:sp>
      <p:sp>
        <p:nvSpPr>
          <p:cNvPr id="528395" name="Rectangle 11"/>
          <p:cNvSpPr>
            <a:spLocks noChangeArrowheads="1"/>
          </p:cNvSpPr>
          <p:nvPr/>
        </p:nvSpPr>
        <p:spPr bwMode="auto">
          <a:xfrm>
            <a:off x="371475" y="4527550"/>
            <a:ext cx="1463675" cy="638175"/>
          </a:xfrm>
          <a:prstGeom prst="rect">
            <a:avLst/>
          </a:prstGeom>
          <a:noFill/>
          <a:ln w="12700">
            <a:noFill/>
            <a:miter lim="800000"/>
            <a:headEnd/>
            <a:tailEnd/>
          </a:ln>
          <a:effectLst/>
        </p:spPr>
        <p:txBody>
          <a:bodyPr wrap="none" lIns="90488" tIns="44450" rIns="90488" bIns="44450">
            <a:spAutoFit/>
          </a:bodyPr>
          <a:lstStyle/>
          <a:p>
            <a:pPr algn="ctr"/>
            <a:r>
              <a:rPr lang="en-US" sz="1800" b="1" dirty="0">
                <a:latin typeface="Arial" charset="0"/>
              </a:rPr>
              <a:t>BASEMENT</a:t>
            </a:r>
          </a:p>
          <a:p>
            <a:pPr algn="ctr"/>
            <a:r>
              <a:rPr lang="en-US" sz="1800" b="1" dirty="0">
                <a:latin typeface="Arial" charset="0"/>
              </a:rPr>
              <a:t>DETACHED</a:t>
            </a:r>
          </a:p>
        </p:txBody>
      </p:sp>
      <p:sp>
        <p:nvSpPr>
          <p:cNvPr id="528396" name="Rectangle 12"/>
          <p:cNvSpPr>
            <a:spLocks noChangeArrowheads="1"/>
          </p:cNvSpPr>
          <p:nvPr/>
        </p:nvSpPr>
        <p:spPr bwMode="auto">
          <a:xfrm>
            <a:off x="2084388" y="2241550"/>
            <a:ext cx="1501775" cy="363538"/>
          </a:xfrm>
          <a:prstGeom prst="rect">
            <a:avLst/>
          </a:prstGeom>
          <a:noFill/>
          <a:ln w="12700">
            <a:noFill/>
            <a:miter lim="800000"/>
            <a:headEnd/>
            <a:tailEnd/>
          </a:ln>
          <a:effectLst/>
        </p:spPr>
        <p:txBody>
          <a:bodyPr wrap="none" lIns="90488" tIns="44450" rIns="90488" bIns="44450">
            <a:spAutoFit/>
          </a:bodyPr>
          <a:lstStyle/>
          <a:p>
            <a:pPr algn="ctr"/>
            <a:r>
              <a:rPr lang="en-US" sz="1800" b="1" dirty="0">
                <a:latin typeface="Arial" charset="0"/>
              </a:rPr>
              <a:t>EXTENSION</a:t>
            </a:r>
          </a:p>
        </p:txBody>
      </p:sp>
      <p:sp>
        <p:nvSpPr>
          <p:cNvPr id="528397" name="Rectangle 13"/>
          <p:cNvSpPr>
            <a:spLocks noChangeArrowheads="1"/>
          </p:cNvSpPr>
          <p:nvPr/>
        </p:nvSpPr>
        <p:spPr bwMode="auto">
          <a:xfrm>
            <a:off x="3794125" y="2089150"/>
            <a:ext cx="1400175" cy="638175"/>
          </a:xfrm>
          <a:prstGeom prst="rect">
            <a:avLst/>
          </a:prstGeom>
          <a:noFill/>
          <a:ln w="12700">
            <a:noFill/>
            <a:miter lim="800000"/>
            <a:headEnd/>
            <a:tailEnd/>
          </a:ln>
          <a:effectLst/>
        </p:spPr>
        <p:txBody>
          <a:bodyPr wrap="none" lIns="90488" tIns="44450" rIns="90488" bIns="44450">
            <a:spAutoFit/>
          </a:bodyPr>
          <a:lstStyle/>
          <a:p>
            <a:pPr algn="ctr"/>
            <a:r>
              <a:rPr lang="en-US" sz="1800" b="1" dirty="0">
                <a:latin typeface="Arial" charset="0"/>
              </a:rPr>
              <a:t>CONTRAC-</a:t>
            </a:r>
          </a:p>
          <a:p>
            <a:pPr algn="ctr"/>
            <a:r>
              <a:rPr lang="en-US" sz="1800" b="1" dirty="0">
                <a:latin typeface="Arial" charset="0"/>
              </a:rPr>
              <a:t>TION</a:t>
            </a:r>
          </a:p>
        </p:txBody>
      </p:sp>
      <p:sp>
        <p:nvSpPr>
          <p:cNvPr id="528398" name="Rectangle 14"/>
          <p:cNvSpPr>
            <a:spLocks noChangeArrowheads="1"/>
          </p:cNvSpPr>
          <p:nvPr/>
        </p:nvSpPr>
        <p:spPr bwMode="auto">
          <a:xfrm>
            <a:off x="5607050" y="2241550"/>
            <a:ext cx="1247775" cy="363538"/>
          </a:xfrm>
          <a:prstGeom prst="rect">
            <a:avLst/>
          </a:prstGeom>
          <a:noFill/>
          <a:ln w="12700">
            <a:noFill/>
            <a:miter lim="800000"/>
            <a:headEnd/>
            <a:tailEnd/>
          </a:ln>
          <a:effectLst/>
        </p:spPr>
        <p:txBody>
          <a:bodyPr wrap="none" lIns="90488" tIns="44450" rIns="90488" bIns="44450">
            <a:spAutoFit/>
          </a:bodyPr>
          <a:lstStyle/>
          <a:p>
            <a:pPr algn="ctr"/>
            <a:r>
              <a:rPr lang="en-US" sz="1800" b="1" dirty="0">
                <a:latin typeface="Arial" charset="0"/>
              </a:rPr>
              <a:t>LATERAL</a:t>
            </a:r>
          </a:p>
        </p:txBody>
      </p:sp>
      <p:sp>
        <p:nvSpPr>
          <p:cNvPr id="528399" name="Rectangle 15"/>
          <p:cNvSpPr>
            <a:spLocks noChangeArrowheads="1"/>
          </p:cNvSpPr>
          <p:nvPr/>
        </p:nvSpPr>
        <p:spPr bwMode="auto">
          <a:xfrm>
            <a:off x="7097713" y="2089150"/>
            <a:ext cx="1679575" cy="638175"/>
          </a:xfrm>
          <a:prstGeom prst="rect">
            <a:avLst/>
          </a:prstGeom>
          <a:noFill/>
          <a:ln w="12700">
            <a:noFill/>
            <a:miter lim="800000"/>
            <a:headEnd/>
            <a:tailEnd/>
          </a:ln>
          <a:effectLst/>
        </p:spPr>
        <p:txBody>
          <a:bodyPr wrap="none" lIns="90488" tIns="44450" rIns="90488" bIns="44450">
            <a:spAutoFit/>
          </a:bodyPr>
          <a:lstStyle/>
          <a:p>
            <a:pPr algn="ctr"/>
            <a:r>
              <a:rPr lang="en-US" sz="1800" b="1" dirty="0">
                <a:latin typeface="Arial" charset="0"/>
              </a:rPr>
              <a:t>UPLIFT, </a:t>
            </a:r>
          </a:p>
          <a:p>
            <a:pPr algn="ctr"/>
            <a:r>
              <a:rPr lang="en-US" sz="1800" b="1" dirty="0">
                <a:latin typeface="Arial" charset="0"/>
              </a:rPr>
              <a:t>SUBSIDENCE</a:t>
            </a:r>
          </a:p>
        </p:txBody>
      </p:sp>
      <p:sp>
        <p:nvSpPr>
          <p:cNvPr id="528400" name="Rectangle 16"/>
          <p:cNvSpPr>
            <a:spLocks noChangeArrowheads="1"/>
          </p:cNvSpPr>
          <p:nvPr/>
        </p:nvSpPr>
        <p:spPr bwMode="auto">
          <a:xfrm>
            <a:off x="2182822" y="3155950"/>
            <a:ext cx="1311257" cy="828432"/>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extensional</a:t>
            </a:r>
          </a:p>
          <a:p>
            <a:pPr algn="ctr"/>
            <a:r>
              <a:rPr lang="en-US" sz="1600" b="1" dirty="0">
                <a:latin typeface="Arial" charset="0"/>
              </a:rPr>
              <a:t>fault</a:t>
            </a:r>
          </a:p>
          <a:p>
            <a:pPr algn="ctr"/>
            <a:r>
              <a:rPr lang="en-US" sz="1600" b="1" dirty="0">
                <a:latin typeface="Arial" charset="0"/>
              </a:rPr>
              <a:t>blocks</a:t>
            </a:r>
          </a:p>
        </p:txBody>
      </p:sp>
      <p:sp>
        <p:nvSpPr>
          <p:cNvPr id="528401" name="Rectangle 17"/>
          <p:cNvSpPr>
            <a:spLocks noChangeArrowheads="1"/>
          </p:cNvSpPr>
          <p:nvPr/>
        </p:nvSpPr>
        <p:spPr bwMode="auto">
          <a:xfrm>
            <a:off x="2294262" y="4489450"/>
            <a:ext cx="1082027" cy="828432"/>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detached</a:t>
            </a:r>
          </a:p>
          <a:p>
            <a:pPr algn="ctr"/>
            <a:r>
              <a:rPr lang="en-US" sz="1600" b="1" dirty="0">
                <a:latin typeface="Arial" charset="0"/>
              </a:rPr>
              <a:t>normal</a:t>
            </a:r>
          </a:p>
          <a:p>
            <a:pPr algn="ctr"/>
            <a:r>
              <a:rPr lang="en-US" sz="1600" b="1" dirty="0">
                <a:latin typeface="Arial" charset="0"/>
              </a:rPr>
              <a:t>faulting</a:t>
            </a:r>
          </a:p>
        </p:txBody>
      </p:sp>
      <p:sp>
        <p:nvSpPr>
          <p:cNvPr id="528402" name="Rectangle 18"/>
          <p:cNvSpPr>
            <a:spLocks noChangeArrowheads="1"/>
          </p:cNvSpPr>
          <p:nvPr/>
        </p:nvSpPr>
        <p:spPr bwMode="auto">
          <a:xfrm>
            <a:off x="3760022" y="3155950"/>
            <a:ext cx="1471558" cy="828432"/>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contractional</a:t>
            </a:r>
          </a:p>
          <a:p>
            <a:pPr algn="ctr"/>
            <a:r>
              <a:rPr lang="en-US" sz="1600" b="1" dirty="0">
                <a:latin typeface="Arial" charset="0"/>
              </a:rPr>
              <a:t>fault</a:t>
            </a:r>
          </a:p>
          <a:p>
            <a:pPr algn="ctr"/>
            <a:r>
              <a:rPr lang="en-US" sz="1600" b="1" dirty="0">
                <a:latin typeface="Arial" charset="0"/>
              </a:rPr>
              <a:t>blocks</a:t>
            </a:r>
          </a:p>
        </p:txBody>
      </p:sp>
      <p:sp>
        <p:nvSpPr>
          <p:cNvPr id="528403" name="Rectangle 19"/>
          <p:cNvSpPr>
            <a:spLocks noChangeArrowheads="1"/>
          </p:cNvSpPr>
          <p:nvPr/>
        </p:nvSpPr>
        <p:spPr bwMode="auto">
          <a:xfrm>
            <a:off x="3844981" y="4641850"/>
            <a:ext cx="1301639" cy="582211"/>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fold-and-</a:t>
            </a:r>
          </a:p>
          <a:p>
            <a:pPr algn="ctr"/>
            <a:r>
              <a:rPr lang="en-US" sz="1600" b="1" dirty="0">
                <a:latin typeface="Arial" charset="0"/>
              </a:rPr>
              <a:t>thrust belts</a:t>
            </a:r>
          </a:p>
        </p:txBody>
      </p:sp>
      <p:sp>
        <p:nvSpPr>
          <p:cNvPr id="528404" name="Rectangle 20"/>
          <p:cNvSpPr>
            <a:spLocks noChangeArrowheads="1"/>
          </p:cNvSpPr>
          <p:nvPr/>
        </p:nvSpPr>
        <p:spPr bwMode="auto">
          <a:xfrm>
            <a:off x="5623368" y="3155950"/>
            <a:ext cx="1221489" cy="828432"/>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strike-slip</a:t>
            </a:r>
          </a:p>
          <a:p>
            <a:pPr algn="ctr"/>
            <a:r>
              <a:rPr lang="en-US" sz="1600" b="1" dirty="0">
                <a:latin typeface="Arial" charset="0"/>
              </a:rPr>
              <a:t>or wrench </a:t>
            </a:r>
          </a:p>
          <a:p>
            <a:pPr algn="ctr"/>
            <a:r>
              <a:rPr lang="en-US" sz="1600" b="1" dirty="0">
                <a:latin typeface="Arial" charset="0"/>
              </a:rPr>
              <a:t>faulting</a:t>
            </a:r>
          </a:p>
        </p:txBody>
      </p:sp>
      <p:sp>
        <p:nvSpPr>
          <p:cNvPr id="528405" name="Rectangle 21"/>
          <p:cNvSpPr>
            <a:spLocks noChangeArrowheads="1"/>
          </p:cNvSpPr>
          <p:nvPr/>
        </p:nvSpPr>
        <p:spPr bwMode="auto">
          <a:xfrm>
            <a:off x="5622582" y="4641850"/>
            <a:ext cx="1219887" cy="828432"/>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tear faults</a:t>
            </a:r>
          </a:p>
          <a:p>
            <a:pPr algn="ctr"/>
            <a:r>
              <a:rPr lang="en-US" sz="1600" b="1" dirty="0">
                <a:latin typeface="Arial" charset="0"/>
              </a:rPr>
              <a:t>(detached)</a:t>
            </a:r>
          </a:p>
          <a:p>
            <a:pPr algn="ctr"/>
            <a:endParaRPr lang="en-US" sz="1600" b="1" dirty="0">
              <a:latin typeface="Arial" charset="0"/>
            </a:endParaRPr>
          </a:p>
        </p:txBody>
      </p:sp>
      <p:sp>
        <p:nvSpPr>
          <p:cNvPr id="528406" name="Rectangle 22"/>
          <p:cNvSpPr>
            <a:spLocks noChangeArrowheads="1"/>
          </p:cNvSpPr>
          <p:nvPr/>
        </p:nvSpPr>
        <p:spPr bwMode="auto">
          <a:xfrm>
            <a:off x="7367632" y="3308350"/>
            <a:ext cx="1139736" cy="582211"/>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basement</a:t>
            </a:r>
          </a:p>
          <a:p>
            <a:pPr algn="ctr"/>
            <a:r>
              <a:rPr lang="en-US" sz="1600" b="1" dirty="0">
                <a:latin typeface="Arial" charset="0"/>
              </a:rPr>
              <a:t>warps</a:t>
            </a:r>
          </a:p>
        </p:txBody>
      </p:sp>
      <p:sp>
        <p:nvSpPr>
          <p:cNvPr id="528407" name="Rectangle 23"/>
          <p:cNvSpPr>
            <a:spLocks noChangeArrowheads="1"/>
          </p:cNvSpPr>
          <p:nvPr/>
        </p:nvSpPr>
        <p:spPr bwMode="auto">
          <a:xfrm>
            <a:off x="7349198" y="4641850"/>
            <a:ext cx="1176605" cy="582211"/>
          </a:xfrm>
          <a:prstGeom prst="rect">
            <a:avLst/>
          </a:prstGeom>
          <a:noFill/>
          <a:ln w="12700">
            <a:noFill/>
            <a:miter lim="800000"/>
            <a:headEnd/>
            <a:tailEnd/>
          </a:ln>
          <a:effectLst/>
        </p:spPr>
        <p:txBody>
          <a:bodyPr wrap="none" lIns="90488" tIns="44450" rIns="90488" bIns="44450">
            <a:spAutoFit/>
          </a:bodyPr>
          <a:lstStyle/>
          <a:p>
            <a:pPr algn="ctr"/>
            <a:r>
              <a:rPr lang="en-US" sz="1600" b="1" dirty="0">
                <a:latin typeface="Arial" charset="0"/>
              </a:rPr>
              <a:t>salt, shale</a:t>
            </a:r>
          </a:p>
          <a:p>
            <a:pPr algn="ctr"/>
            <a:r>
              <a:rPr lang="en-US" sz="1600" b="1" dirty="0">
                <a:latin typeface="Arial" charset="0"/>
              </a:rPr>
              <a:t>diapirism</a:t>
            </a:r>
          </a:p>
        </p:txBody>
      </p:sp>
      <p:sp>
        <p:nvSpPr>
          <p:cNvPr id="24" name="Rectangle 12"/>
          <p:cNvSpPr>
            <a:spLocks noChangeArrowheads="1"/>
          </p:cNvSpPr>
          <p:nvPr/>
        </p:nvSpPr>
        <p:spPr bwMode="auto">
          <a:xfrm>
            <a:off x="461485" y="2029585"/>
            <a:ext cx="1362554" cy="643766"/>
          </a:xfrm>
          <a:prstGeom prst="rect">
            <a:avLst/>
          </a:prstGeom>
          <a:noFill/>
          <a:ln w="12700">
            <a:noFill/>
            <a:miter lim="800000"/>
            <a:headEnd/>
            <a:tailEnd/>
          </a:ln>
          <a:effectLst/>
        </p:spPr>
        <p:txBody>
          <a:bodyPr wrap="none" lIns="90488" tIns="44450" rIns="90488" bIns="44450">
            <a:spAutoFit/>
          </a:bodyPr>
          <a:lstStyle/>
          <a:p>
            <a:pPr algn="ctr"/>
            <a:r>
              <a:rPr lang="en-US" sz="1800" b="1" dirty="0" smtClean="0">
                <a:solidFill>
                  <a:srgbClr val="008000"/>
                </a:solidFill>
                <a:latin typeface="Arial" charset="0"/>
              </a:rPr>
              <a:t>2 Rows</a:t>
            </a:r>
          </a:p>
          <a:p>
            <a:pPr algn="ctr"/>
            <a:r>
              <a:rPr lang="en-US" sz="1800" b="1" dirty="0" smtClean="0">
                <a:solidFill>
                  <a:srgbClr val="008000"/>
                </a:solidFill>
                <a:latin typeface="Arial" charset="0"/>
              </a:rPr>
              <a:t>4 Columns</a:t>
            </a:r>
            <a:endParaRPr lang="en-US" sz="1800" b="1" dirty="0">
              <a:solidFill>
                <a:srgbClr val="008000"/>
              </a:solidFill>
              <a:latin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ChangeArrowheads="1"/>
          </p:cNvSpPr>
          <p:nvPr>
            <p:ph type="title"/>
          </p:nvPr>
        </p:nvSpPr>
        <p:spPr/>
        <p:txBody>
          <a:bodyPr/>
          <a:lstStyle/>
          <a:p>
            <a:r>
              <a:rPr lang="en-US" dirty="0"/>
              <a:t>Extensional Faults</a:t>
            </a:r>
          </a:p>
        </p:txBody>
      </p:sp>
      <p:sp>
        <p:nvSpPr>
          <p:cNvPr id="529447" name="Rectangle 39"/>
          <p:cNvSpPr>
            <a:spLocks noChangeArrowheads="1"/>
          </p:cNvSpPr>
          <p:nvPr/>
        </p:nvSpPr>
        <p:spPr bwMode="auto">
          <a:xfrm>
            <a:off x="1139825" y="1097508"/>
            <a:ext cx="2612896"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a:latin typeface="Tahoma" pitchFamily="34" charset="0"/>
              </a:rPr>
              <a:t>basement involved</a:t>
            </a:r>
          </a:p>
        </p:txBody>
      </p:sp>
      <p:graphicFrame>
        <p:nvGraphicFramePr>
          <p:cNvPr id="529448" name="Object 40">
            <a:hlinkClick r:id="" action="ppaction://ole?verb=0"/>
          </p:cNvPr>
          <p:cNvGraphicFramePr>
            <a:graphicFrameLocks/>
          </p:cNvGraphicFramePr>
          <p:nvPr/>
        </p:nvGraphicFramePr>
        <p:xfrm>
          <a:off x="1392238" y="1935708"/>
          <a:ext cx="2082800" cy="1311275"/>
        </p:xfrm>
        <a:graphic>
          <a:graphicData uri="http://schemas.openxmlformats.org/presentationml/2006/ole">
            <mc:AlternateContent xmlns:mc="http://schemas.openxmlformats.org/markup-compatibility/2006">
              <mc:Choice xmlns:v="urn:schemas-microsoft-com:vml" Requires="v">
                <p:oleObj spid="_x0000_s13355" r:id="rId4" imgW="2079190" imgH="1309002" progId="">
                  <p:embed/>
                </p:oleObj>
              </mc:Choice>
              <mc:Fallback>
                <p:oleObj r:id="rId4" imgW="2079190" imgH="1309002" progId="">
                  <p:embed/>
                  <p:pic>
                    <p:nvPicPr>
                      <p:cNvPr id="0" name="Picture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2238" y="1935708"/>
                        <a:ext cx="2082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29449" name="Rectangle 41"/>
          <p:cNvSpPr>
            <a:spLocks noChangeArrowheads="1"/>
          </p:cNvSpPr>
          <p:nvPr/>
        </p:nvSpPr>
        <p:spPr bwMode="auto">
          <a:xfrm>
            <a:off x="5691188" y="1097508"/>
            <a:ext cx="2710679"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a:latin typeface="Tahoma" pitchFamily="34" charset="0"/>
              </a:rPr>
              <a:t>basement detached</a:t>
            </a:r>
          </a:p>
        </p:txBody>
      </p:sp>
      <p:grpSp>
        <p:nvGrpSpPr>
          <p:cNvPr id="2" name="Group 42"/>
          <p:cNvGrpSpPr>
            <a:grpSpLocks/>
          </p:cNvGrpSpPr>
          <p:nvPr/>
        </p:nvGrpSpPr>
        <p:grpSpPr bwMode="auto">
          <a:xfrm>
            <a:off x="912813" y="3908425"/>
            <a:ext cx="3043237" cy="2152650"/>
            <a:chOff x="588" y="2484"/>
            <a:chExt cx="1653" cy="1356"/>
          </a:xfrm>
        </p:grpSpPr>
        <p:pic>
          <p:nvPicPr>
            <p:cNvPr id="529451" name="Picture 43"/>
            <p:cNvPicPr>
              <a:picLocks noChangeAspect="1" noChangeArrowheads="1"/>
            </p:cNvPicPr>
            <p:nvPr/>
          </p:nvPicPr>
          <p:blipFill>
            <a:blip r:embed="rId6" cstate="print"/>
            <a:srcRect l="27423" t="22803" r="7870" b="41078"/>
            <a:stretch>
              <a:fillRect/>
            </a:stretch>
          </p:blipFill>
          <p:spPr bwMode="auto">
            <a:xfrm>
              <a:off x="588" y="2484"/>
              <a:ext cx="1653" cy="1356"/>
            </a:xfrm>
            <a:prstGeom prst="rect">
              <a:avLst/>
            </a:prstGeom>
            <a:noFill/>
            <a:ln>
              <a:noFill/>
            </a:ln>
            <a:effectLst/>
          </p:spPr>
        </p:pic>
        <p:sp>
          <p:nvSpPr>
            <p:cNvPr id="529452" name="Freeform 44"/>
            <p:cNvSpPr>
              <a:spLocks/>
            </p:cNvSpPr>
            <p:nvPr/>
          </p:nvSpPr>
          <p:spPr bwMode="auto">
            <a:xfrm>
              <a:off x="1369" y="2511"/>
              <a:ext cx="350" cy="1323"/>
            </a:xfrm>
            <a:custGeom>
              <a:avLst/>
              <a:gdLst/>
              <a:ahLst/>
              <a:cxnLst>
                <a:cxn ang="0">
                  <a:pos x="0" y="0"/>
                </a:cxn>
                <a:cxn ang="0">
                  <a:pos x="64" y="180"/>
                </a:cxn>
                <a:cxn ang="0">
                  <a:pos x="110" y="383"/>
                </a:cxn>
                <a:cxn ang="0">
                  <a:pos x="170" y="687"/>
                </a:cxn>
                <a:cxn ang="0">
                  <a:pos x="248" y="959"/>
                </a:cxn>
                <a:cxn ang="0">
                  <a:pos x="290" y="1175"/>
                </a:cxn>
                <a:cxn ang="0">
                  <a:pos x="350" y="1323"/>
                </a:cxn>
              </a:cxnLst>
              <a:rect l="0" t="0" r="r" b="b"/>
              <a:pathLst>
                <a:path w="350" h="1323">
                  <a:moveTo>
                    <a:pt x="0" y="0"/>
                  </a:moveTo>
                  <a:lnTo>
                    <a:pt x="64" y="180"/>
                  </a:lnTo>
                  <a:lnTo>
                    <a:pt x="110" y="383"/>
                  </a:lnTo>
                  <a:lnTo>
                    <a:pt x="170" y="687"/>
                  </a:lnTo>
                  <a:lnTo>
                    <a:pt x="248" y="959"/>
                  </a:lnTo>
                  <a:lnTo>
                    <a:pt x="290" y="1175"/>
                  </a:lnTo>
                  <a:lnTo>
                    <a:pt x="350" y="1323"/>
                  </a:lnTo>
                </a:path>
              </a:pathLst>
            </a:custGeom>
            <a:noFill/>
            <a:ln w="38100" cmpd="sng">
              <a:solidFill>
                <a:srgbClr val="FF0066"/>
              </a:solidFill>
              <a:round/>
              <a:headEnd/>
              <a:tailEnd/>
            </a:ln>
            <a:effectLst/>
          </p:spPr>
          <p:txBody>
            <a:bodyPr/>
            <a:lstStyle/>
            <a:p>
              <a:endParaRPr lang="en-US" dirty="0"/>
            </a:p>
          </p:txBody>
        </p:sp>
      </p:grpSp>
      <p:sp>
        <p:nvSpPr>
          <p:cNvPr id="529453" name="Line 45"/>
          <p:cNvSpPr>
            <a:spLocks noChangeShapeType="1"/>
          </p:cNvSpPr>
          <p:nvPr/>
        </p:nvSpPr>
        <p:spPr bwMode="auto">
          <a:xfrm>
            <a:off x="2540000" y="4972050"/>
            <a:ext cx="107950" cy="396875"/>
          </a:xfrm>
          <a:prstGeom prst="line">
            <a:avLst/>
          </a:prstGeom>
          <a:noFill/>
          <a:ln w="38100">
            <a:solidFill>
              <a:srgbClr val="FF0000"/>
            </a:solidFill>
            <a:round/>
            <a:headEnd type="triangle" w="med" len="med"/>
            <a:tailEnd/>
          </a:ln>
          <a:effectLst/>
        </p:spPr>
        <p:txBody>
          <a:bodyPr/>
          <a:lstStyle/>
          <a:p>
            <a:endParaRPr lang="en-US" dirty="0"/>
          </a:p>
        </p:txBody>
      </p:sp>
      <p:sp>
        <p:nvSpPr>
          <p:cNvPr id="529454" name="Line 46"/>
          <p:cNvSpPr>
            <a:spLocks noChangeShapeType="1"/>
          </p:cNvSpPr>
          <p:nvPr/>
        </p:nvSpPr>
        <p:spPr bwMode="auto">
          <a:xfrm flipH="1" flipV="1">
            <a:off x="2724150" y="4883150"/>
            <a:ext cx="158750" cy="438150"/>
          </a:xfrm>
          <a:prstGeom prst="line">
            <a:avLst/>
          </a:prstGeom>
          <a:noFill/>
          <a:ln w="38100">
            <a:solidFill>
              <a:srgbClr val="FF0000"/>
            </a:solidFill>
            <a:round/>
            <a:headEnd type="triangle" w="med" len="med"/>
            <a:tailEnd/>
          </a:ln>
          <a:effectLst/>
        </p:spPr>
        <p:txBody>
          <a:bodyPr/>
          <a:lstStyle/>
          <a:p>
            <a:endParaRPr lang="en-US" dirty="0"/>
          </a:p>
        </p:txBody>
      </p:sp>
      <p:grpSp>
        <p:nvGrpSpPr>
          <p:cNvPr id="3" name="Group 47"/>
          <p:cNvGrpSpPr>
            <a:grpSpLocks/>
          </p:cNvGrpSpPr>
          <p:nvPr/>
        </p:nvGrpSpPr>
        <p:grpSpPr bwMode="auto">
          <a:xfrm>
            <a:off x="5293766" y="3908424"/>
            <a:ext cx="3450183" cy="2244725"/>
            <a:chOff x="3020" y="2462"/>
            <a:chExt cx="2488" cy="1414"/>
          </a:xfrm>
        </p:grpSpPr>
        <p:grpSp>
          <p:nvGrpSpPr>
            <p:cNvPr id="4" name="Group 48"/>
            <p:cNvGrpSpPr>
              <a:grpSpLocks/>
            </p:cNvGrpSpPr>
            <p:nvPr/>
          </p:nvGrpSpPr>
          <p:grpSpPr bwMode="auto">
            <a:xfrm>
              <a:off x="3020" y="2462"/>
              <a:ext cx="2488" cy="1414"/>
              <a:chOff x="1522" y="1740"/>
              <a:chExt cx="3446" cy="1959"/>
            </a:xfrm>
          </p:grpSpPr>
          <p:pic>
            <p:nvPicPr>
              <p:cNvPr id="529457" name="Picture 49"/>
              <p:cNvPicPr>
                <a:picLocks noChangeArrowheads="1"/>
              </p:cNvPicPr>
              <p:nvPr/>
            </p:nvPicPr>
            <p:blipFill>
              <a:blip r:embed="rId7" cstate="print"/>
              <a:srcRect l="14413" t="-1056" r="16124" b="15317"/>
              <a:stretch>
                <a:fillRect/>
              </a:stretch>
            </p:blipFill>
            <p:spPr bwMode="auto">
              <a:xfrm>
                <a:off x="1556" y="1740"/>
                <a:ext cx="3412" cy="1948"/>
              </a:xfrm>
              <a:prstGeom prst="rect">
                <a:avLst/>
              </a:prstGeom>
              <a:noFill/>
              <a:ln w="12700">
                <a:noFill/>
                <a:miter lim="800000"/>
                <a:headEnd/>
                <a:tailEnd/>
              </a:ln>
              <a:effectLst/>
            </p:spPr>
          </p:pic>
          <p:sp>
            <p:nvSpPr>
              <p:cNvPr id="529458" name="Line 50"/>
              <p:cNvSpPr>
                <a:spLocks noChangeShapeType="1"/>
              </p:cNvSpPr>
              <p:nvPr/>
            </p:nvSpPr>
            <p:spPr bwMode="auto">
              <a:xfrm>
                <a:off x="1709" y="3417"/>
                <a:ext cx="269" cy="1"/>
              </a:xfrm>
              <a:prstGeom prst="line">
                <a:avLst/>
              </a:prstGeom>
              <a:noFill/>
              <a:ln w="50800">
                <a:solidFill>
                  <a:schemeClr val="bg1"/>
                </a:solidFill>
                <a:round/>
                <a:headEnd/>
                <a:tailEnd/>
              </a:ln>
              <a:effectLst/>
            </p:spPr>
            <p:txBody>
              <a:bodyPr wrap="none" anchor="ctr"/>
              <a:lstStyle/>
              <a:p>
                <a:endParaRPr lang="en-US" dirty="0"/>
              </a:p>
            </p:txBody>
          </p:sp>
          <p:sp>
            <p:nvSpPr>
              <p:cNvPr id="529459" name="Rectangle 51"/>
              <p:cNvSpPr>
                <a:spLocks noChangeArrowheads="1"/>
              </p:cNvSpPr>
              <p:nvPr/>
            </p:nvSpPr>
            <p:spPr bwMode="auto">
              <a:xfrm>
                <a:off x="1522" y="3460"/>
                <a:ext cx="643" cy="239"/>
              </a:xfrm>
              <a:prstGeom prst="rect">
                <a:avLst/>
              </a:prstGeom>
              <a:noFill/>
              <a:ln w="12700">
                <a:noFill/>
                <a:miter lim="800000"/>
                <a:headEnd/>
                <a:tailEnd/>
              </a:ln>
              <a:effectLst/>
            </p:spPr>
            <p:txBody>
              <a:bodyPr lIns="90488" tIns="44450" rIns="90488" bIns="44450">
                <a:spAutoFit/>
              </a:bodyPr>
              <a:lstStyle/>
              <a:p>
                <a:r>
                  <a:rPr lang="en-US" sz="1200" dirty="0">
                    <a:solidFill>
                      <a:schemeClr val="bg1"/>
                    </a:solidFill>
                    <a:latin typeface="Arial" panose="020B0604020202020204" pitchFamily="34" charset="0"/>
                    <a:cs typeface="Arial" panose="020B0604020202020204" pitchFamily="34" charset="0"/>
                  </a:rPr>
                  <a:t>1 mile</a:t>
                </a:r>
              </a:p>
            </p:txBody>
          </p:sp>
        </p:grpSp>
        <p:sp>
          <p:nvSpPr>
            <p:cNvPr id="529460" name="Freeform 52"/>
            <p:cNvSpPr>
              <a:spLocks/>
            </p:cNvSpPr>
            <p:nvPr/>
          </p:nvSpPr>
          <p:spPr bwMode="auto">
            <a:xfrm>
              <a:off x="3041" y="3216"/>
              <a:ext cx="2466" cy="364"/>
            </a:xfrm>
            <a:custGeom>
              <a:avLst/>
              <a:gdLst/>
              <a:ahLst/>
              <a:cxnLst>
                <a:cxn ang="0">
                  <a:pos x="0" y="0"/>
                </a:cxn>
                <a:cxn ang="0">
                  <a:pos x="92" y="10"/>
                </a:cxn>
                <a:cxn ang="0">
                  <a:pos x="231" y="37"/>
                </a:cxn>
                <a:cxn ang="0">
                  <a:pos x="374" y="37"/>
                </a:cxn>
                <a:cxn ang="0">
                  <a:pos x="544" y="42"/>
                </a:cxn>
                <a:cxn ang="0">
                  <a:pos x="604" y="46"/>
                </a:cxn>
                <a:cxn ang="0">
                  <a:pos x="701" y="70"/>
                </a:cxn>
                <a:cxn ang="0">
                  <a:pos x="871" y="93"/>
                </a:cxn>
                <a:cxn ang="0">
                  <a:pos x="996" y="106"/>
                </a:cxn>
                <a:cxn ang="0">
                  <a:pos x="1166" y="139"/>
                </a:cxn>
                <a:cxn ang="0">
                  <a:pos x="1314" y="162"/>
                </a:cxn>
                <a:cxn ang="0">
                  <a:pos x="1429" y="180"/>
                </a:cxn>
                <a:cxn ang="0">
                  <a:pos x="1572" y="208"/>
                </a:cxn>
                <a:cxn ang="0">
                  <a:pos x="1714" y="235"/>
                </a:cxn>
                <a:cxn ang="0">
                  <a:pos x="1843" y="231"/>
                </a:cxn>
                <a:cxn ang="0">
                  <a:pos x="1954" y="263"/>
                </a:cxn>
                <a:cxn ang="0">
                  <a:pos x="2115" y="309"/>
                </a:cxn>
                <a:cxn ang="0">
                  <a:pos x="2226" y="332"/>
                </a:cxn>
                <a:cxn ang="0">
                  <a:pos x="2369" y="355"/>
                </a:cxn>
                <a:cxn ang="0">
                  <a:pos x="2466" y="364"/>
                </a:cxn>
              </a:cxnLst>
              <a:rect l="0" t="0" r="r" b="b"/>
              <a:pathLst>
                <a:path w="2466" h="364">
                  <a:moveTo>
                    <a:pt x="0" y="0"/>
                  </a:moveTo>
                  <a:lnTo>
                    <a:pt x="92" y="10"/>
                  </a:lnTo>
                  <a:lnTo>
                    <a:pt x="231" y="37"/>
                  </a:lnTo>
                  <a:lnTo>
                    <a:pt x="374" y="37"/>
                  </a:lnTo>
                  <a:lnTo>
                    <a:pt x="544" y="42"/>
                  </a:lnTo>
                  <a:lnTo>
                    <a:pt x="604" y="46"/>
                  </a:lnTo>
                  <a:lnTo>
                    <a:pt x="701" y="70"/>
                  </a:lnTo>
                  <a:lnTo>
                    <a:pt x="871" y="93"/>
                  </a:lnTo>
                  <a:lnTo>
                    <a:pt x="996" y="106"/>
                  </a:lnTo>
                  <a:lnTo>
                    <a:pt x="1166" y="139"/>
                  </a:lnTo>
                  <a:lnTo>
                    <a:pt x="1314" y="162"/>
                  </a:lnTo>
                  <a:lnTo>
                    <a:pt x="1429" y="180"/>
                  </a:lnTo>
                  <a:lnTo>
                    <a:pt x="1572" y="208"/>
                  </a:lnTo>
                  <a:lnTo>
                    <a:pt x="1714" y="235"/>
                  </a:lnTo>
                  <a:lnTo>
                    <a:pt x="1843" y="231"/>
                  </a:lnTo>
                  <a:lnTo>
                    <a:pt x="1954" y="263"/>
                  </a:lnTo>
                  <a:lnTo>
                    <a:pt x="2115" y="309"/>
                  </a:lnTo>
                  <a:lnTo>
                    <a:pt x="2226" y="332"/>
                  </a:lnTo>
                  <a:lnTo>
                    <a:pt x="2369" y="355"/>
                  </a:lnTo>
                  <a:lnTo>
                    <a:pt x="2466" y="364"/>
                  </a:lnTo>
                </a:path>
              </a:pathLst>
            </a:custGeom>
            <a:noFill/>
            <a:ln w="38100" cmpd="sng">
              <a:solidFill>
                <a:srgbClr val="FF0066"/>
              </a:solidFill>
              <a:round/>
              <a:headEnd/>
              <a:tailEnd/>
            </a:ln>
            <a:effectLst/>
          </p:spPr>
          <p:txBody>
            <a:bodyPr/>
            <a:lstStyle/>
            <a:p>
              <a:endParaRPr lang="en-US" dirty="0"/>
            </a:p>
          </p:txBody>
        </p:sp>
      </p:grpSp>
      <p:sp>
        <p:nvSpPr>
          <p:cNvPr id="529461" name="Line 53"/>
          <p:cNvSpPr>
            <a:spLocks noChangeShapeType="1"/>
          </p:cNvSpPr>
          <p:nvPr/>
        </p:nvSpPr>
        <p:spPr bwMode="auto">
          <a:xfrm flipH="1" flipV="1">
            <a:off x="6286500" y="5073650"/>
            <a:ext cx="419100" cy="101600"/>
          </a:xfrm>
          <a:prstGeom prst="line">
            <a:avLst/>
          </a:prstGeom>
          <a:noFill/>
          <a:ln w="38100">
            <a:solidFill>
              <a:srgbClr val="FF0000"/>
            </a:solidFill>
            <a:round/>
            <a:headEnd type="triangle" w="med" len="med"/>
            <a:tailEnd/>
          </a:ln>
          <a:effectLst/>
        </p:spPr>
        <p:txBody>
          <a:bodyPr/>
          <a:lstStyle/>
          <a:p>
            <a:endParaRPr lang="en-US" dirty="0"/>
          </a:p>
        </p:txBody>
      </p:sp>
      <p:sp>
        <p:nvSpPr>
          <p:cNvPr id="529462" name="Line 54"/>
          <p:cNvSpPr>
            <a:spLocks noChangeShapeType="1"/>
          </p:cNvSpPr>
          <p:nvPr/>
        </p:nvSpPr>
        <p:spPr bwMode="auto">
          <a:xfrm>
            <a:off x="6203950" y="5295900"/>
            <a:ext cx="355600" cy="95250"/>
          </a:xfrm>
          <a:prstGeom prst="line">
            <a:avLst/>
          </a:prstGeom>
          <a:noFill/>
          <a:ln w="38100">
            <a:solidFill>
              <a:srgbClr val="FF0000"/>
            </a:solidFill>
            <a:round/>
            <a:headEnd type="triangle" w="med" len="med"/>
            <a:tailEnd/>
          </a:ln>
          <a:effectLst/>
        </p:spPr>
        <p:txBody>
          <a:bodyPr/>
          <a:lstStyle/>
          <a:p>
            <a:endParaRPr lang="en-US" dirty="0"/>
          </a:p>
        </p:txBody>
      </p:sp>
      <p:grpSp>
        <p:nvGrpSpPr>
          <p:cNvPr id="5" name="Group 55"/>
          <p:cNvGrpSpPr>
            <a:grpSpLocks/>
          </p:cNvGrpSpPr>
          <p:nvPr/>
        </p:nvGrpSpPr>
        <p:grpSpPr bwMode="auto">
          <a:xfrm>
            <a:off x="5897563" y="1800770"/>
            <a:ext cx="2424112" cy="1450975"/>
            <a:chOff x="3715" y="1316"/>
            <a:chExt cx="1527" cy="914"/>
          </a:xfrm>
        </p:grpSpPr>
        <p:sp>
          <p:nvSpPr>
            <p:cNvPr id="529464" name="Freeform 56"/>
            <p:cNvSpPr>
              <a:spLocks/>
            </p:cNvSpPr>
            <p:nvPr/>
          </p:nvSpPr>
          <p:spPr bwMode="auto">
            <a:xfrm>
              <a:off x="3716" y="1997"/>
              <a:ext cx="1234" cy="58"/>
            </a:xfrm>
            <a:custGeom>
              <a:avLst/>
              <a:gdLst/>
              <a:ahLst/>
              <a:cxnLst>
                <a:cxn ang="0">
                  <a:pos x="0" y="0"/>
                </a:cxn>
                <a:cxn ang="0">
                  <a:pos x="479" y="0"/>
                </a:cxn>
                <a:cxn ang="0">
                  <a:pos x="514" y="57"/>
                </a:cxn>
                <a:cxn ang="0">
                  <a:pos x="0" y="58"/>
                </a:cxn>
                <a:cxn ang="0">
                  <a:pos x="0" y="0"/>
                </a:cxn>
              </a:cxnLst>
              <a:rect l="0" t="0" r="r" b="b"/>
              <a:pathLst>
                <a:path w="514" h="58">
                  <a:moveTo>
                    <a:pt x="0" y="0"/>
                  </a:moveTo>
                  <a:lnTo>
                    <a:pt x="479" y="0"/>
                  </a:lnTo>
                  <a:lnTo>
                    <a:pt x="514" y="57"/>
                  </a:lnTo>
                  <a:lnTo>
                    <a:pt x="0" y="58"/>
                  </a:lnTo>
                  <a:lnTo>
                    <a:pt x="0" y="0"/>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pic>
          <p:nvPicPr>
            <p:cNvPr id="529465" name="Picture 57"/>
            <p:cNvPicPr>
              <a:picLocks noChangeAspect="1" noChangeArrowheads="1"/>
            </p:cNvPicPr>
            <p:nvPr/>
          </p:nvPicPr>
          <p:blipFill>
            <a:blip r:embed="rId9" cstate="print"/>
            <a:srcRect t="33109" r="-8139"/>
            <a:stretch>
              <a:fillRect/>
            </a:stretch>
          </p:blipFill>
          <p:spPr bwMode="auto">
            <a:xfrm>
              <a:off x="4881" y="2005"/>
              <a:ext cx="186" cy="99"/>
            </a:xfrm>
            <a:prstGeom prst="rect">
              <a:avLst/>
            </a:prstGeom>
            <a:noFill/>
            <a:ln w="9525">
              <a:noFill/>
              <a:miter lim="800000"/>
              <a:headEnd/>
              <a:tailEnd/>
            </a:ln>
            <a:effectLst/>
          </p:spPr>
        </p:pic>
        <p:sp>
          <p:nvSpPr>
            <p:cNvPr id="529466" name="Freeform 58"/>
            <p:cNvSpPr>
              <a:spLocks/>
            </p:cNvSpPr>
            <p:nvPr/>
          </p:nvSpPr>
          <p:spPr bwMode="auto">
            <a:xfrm>
              <a:off x="3718" y="1919"/>
              <a:ext cx="1234" cy="58"/>
            </a:xfrm>
            <a:custGeom>
              <a:avLst/>
              <a:gdLst/>
              <a:ahLst/>
              <a:cxnLst>
                <a:cxn ang="0">
                  <a:pos x="0" y="0"/>
                </a:cxn>
                <a:cxn ang="0">
                  <a:pos x="479" y="0"/>
                </a:cxn>
                <a:cxn ang="0">
                  <a:pos x="514" y="57"/>
                </a:cxn>
                <a:cxn ang="0">
                  <a:pos x="0" y="58"/>
                </a:cxn>
                <a:cxn ang="0">
                  <a:pos x="0" y="0"/>
                </a:cxn>
              </a:cxnLst>
              <a:rect l="0" t="0" r="r" b="b"/>
              <a:pathLst>
                <a:path w="514" h="58">
                  <a:moveTo>
                    <a:pt x="0" y="0"/>
                  </a:moveTo>
                  <a:lnTo>
                    <a:pt x="479" y="0"/>
                  </a:lnTo>
                  <a:lnTo>
                    <a:pt x="514" y="57"/>
                  </a:lnTo>
                  <a:lnTo>
                    <a:pt x="0" y="58"/>
                  </a:lnTo>
                  <a:lnTo>
                    <a:pt x="0" y="0"/>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sp>
          <p:nvSpPr>
            <p:cNvPr id="529467" name="Freeform 59"/>
            <p:cNvSpPr>
              <a:spLocks/>
            </p:cNvSpPr>
            <p:nvPr/>
          </p:nvSpPr>
          <p:spPr bwMode="auto">
            <a:xfrm>
              <a:off x="3716" y="1905"/>
              <a:ext cx="1234" cy="58"/>
            </a:xfrm>
            <a:custGeom>
              <a:avLst/>
              <a:gdLst/>
              <a:ahLst/>
              <a:cxnLst>
                <a:cxn ang="0">
                  <a:pos x="0" y="0"/>
                </a:cxn>
                <a:cxn ang="0">
                  <a:pos x="479" y="0"/>
                </a:cxn>
                <a:cxn ang="0">
                  <a:pos x="514" y="57"/>
                </a:cxn>
                <a:cxn ang="0">
                  <a:pos x="0" y="58"/>
                </a:cxn>
                <a:cxn ang="0">
                  <a:pos x="0" y="0"/>
                </a:cxn>
              </a:cxnLst>
              <a:rect l="0" t="0" r="r" b="b"/>
              <a:pathLst>
                <a:path w="514" h="58">
                  <a:moveTo>
                    <a:pt x="0" y="0"/>
                  </a:moveTo>
                  <a:lnTo>
                    <a:pt x="479" y="0"/>
                  </a:lnTo>
                  <a:lnTo>
                    <a:pt x="514" y="57"/>
                  </a:lnTo>
                  <a:lnTo>
                    <a:pt x="0" y="58"/>
                  </a:lnTo>
                  <a:lnTo>
                    <a:pt x="0" y="0"/>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sp>
          <p:nvSpPr>
            <p:cNvPr id="529468" name="Freeform 60"/>
            <p:cNvSpPr>
              <a:spLocks/>
            </p:cNvSpPr>
            <p:nvPr/>
          </p:nvSpPr>
          <p:spPr bwMode="auto">
            <a:xfrm>
              <a:off x="3715" y="1319"/>
              <a:ext cx="639" cy="308"/>
            </a:xfrm>
            <a:custGeom>
              <a:avLst/>
              <a:gdLst/>
              <a:ahLst/>
              <a:cxnLst>
                <a:cxn ang="0">
                  <a:pos x="335" y="308"/>
                </a:cxn>
                <a:cxn ang="0">
                  <a:pos x="639" y="1"/>
                </a:cxn>
                <a:cxn ang="0">
                  <a:pos x="382" y="0"/>
                </a:cxn>
                <a:cxn ang="0">
                  <a:pos x="0" y="308"/>
                </a:cxn>
                <a:cxn ang="0">
                  <a:pos x="335" y="308"/>
                </a:cxn>
              </a:cxnLst>
              <a:rect l="0" t="0" r="r" b="b"/>
              <a:pathLst>
                <a:path w="639" h="308">
                  <a:moveTo>
                    <a:pt x="335" y="308"/>
                  </a:moveTo>
                  <a:lnTo>
                    <a:pt x="639" y="1"/>
                  </a:lnTo>
                  <a:lnTo>
                    <a:pt x="382" y="0"/>
                  </a:lnTo>
                  <a:lnTo>
                    <a:pt x="0" y="308"/>
                  </a:lnTo>
                  <a:lnTo>
                    <a:pt x="335" y="308"/>
                  </a:lnTo>
                  <a:close/>
                </a:path>
              </a:pathLst>
            </a:custGeom>
            <a:solidFill>
              <a:srgbClr val="CCCC99"/>
            </a:solidFill>
            <a:ln w="9525">
              <a:noFill/>
              <a:round/>
              <a:headEnd/>
              <a:tailEnd/>
            </a:ln>
          </p:spPr>
          <p:txBody>
            <a:bodyPr/>
            <a:lstStyle/>
            <a:p>
              <a:endParaRPr lang="en-US" dirty="0"/>
            </a:p>
          </p:txBody>
        </p:sp>
        <p:sp>
          <p:nvSpPr>
            <p:cNvPr id="529469" name="Freeform 61"/>
            <p:cNvSpPr>
              <a:spLocks/>
            </p:cNvSpPr>
            <p:nvPr/>
          </p:nvSpPr>
          <p:spPr bwMode="auto">
            <a:xfrm>
              <a:off x="3715" y="1319"/>
              <a:ext cx="639" cy="308"/>
            </a:xfrm>
            <a:custGeom>
              <a:avLst/>
              <a:gdLst/>
              <a:ahLst/>
              <a:cxnLst>
                <a:cxn ang="0">
                  <a:pos x="335" y="308"/>
                </a:cxn>
                <a:cxn ang="0">
                  <a:pos x="639" y="1"/>
                </a:cxn>
                <a:cxn ang="0">
                  <a:pos x="382" y="0"/>
                </a:cxn>
                <a:cxn ang="0">
                  <a:pos x="0" y="308"/>
                </a:cxn>
              </a:cxnLst>
              <a:rect l="0" t="0" r="r" b="b"/>
              <a:pathLst>
                <a:path w="639" h="308">
                  <a:moveTo>
                    <a:pt x="335" y="308"/>
                  </a:moveTo>
                  <a:lnTo>
                    <a:pt x="639" y="1"/>
                  </a:lnTo>
                  <a:lnTo>
                    <a:pt x="382" y="0"/>
                  </a:lnTo>
                  <a:lnTo>
                    <a:pt x="0" y="308"/>
                  </a:lnTo>
                </a:path>
              </a:pathLst>
            </a:custGeom>
            <a:noFill/>
            <a:ln w="6350">
              <a:solidFill>
                <a:srgbClr val="000000"/>
              </a:solidFill>
              <a:prstDash val="solid"/>
              <a:round/>
              <a:headEnd/>
              <a:tailEnd/>
            </a:ln>
          </p:spPr>
          <p:txBody>
            <a:bodyPr/>
            <a:lstStyle/>
            <a:p>
              <a:endParaRPr lang="en-US" dirty="0"/>
            </a:p>
          </p:txBody>
        </p:sp>
        <p:sp>
          <p:nvSpPr>
            <p:cNvPr id="529470" name="Freeform 62"/>
            <p:cNvSpPr>
              <a:spLocks/>
            </p:cNvSpPr>
            <p:nvPr/>
          </p:nvSpPr>
          <p:spPr bwMode="auto">
            <a:xfrm>
              <a:off x="4080" y="1318"/>
              <a:ext cx="595" cy="386"/>
            </a:xfrm>
            <a:custGeom>
              <a:avLst/>
              <a:gdLst/>
              <a:ahLst/>
              <a:cxnLst>
                <a:cxn ang="0">
                  <a:pos x="318" y="59"/>
                </a:cxn>
                <a:cxn ang="0">
                  <a:pos x="415" y="37"/>
                </a:cxn>
                <a:cxn ang="0">
                  <a:pos x="544" y="10"/>
                </a:cxn>
                <a:cxn ang="0">
                  <a:pos x="595" y="0"/>
                </a:cxn>
                <a:cxn ang="0">
                  <a:pos x="289" y="305"/>
                </a:cxn>
                <a:cxn ang="0">
                  <a:pos x="224" y="317"/>
                </a:cxn>
                <a:cxn ang="0">
                  <a:pos x="111" y="344"/>
                </a:cxn>
                <a:cxn ang="0">
                  <a:pos x="47" y="368"/>
                </a:cxn>
                <a:cxn ang="0">
                  <a:pos x="0" y="386"/>
                </a:cxn>
                <a:cxn ang="0">
                  <a:pos x="17" y="305"/>
                </a:cxn>
                <a:cxn ang="0">
                  <a:pos x="298" y="51"/>
                </a:cxn>
                <a:cxn ang="0">
                  <a:pos x="318" y="59"/>
                </a:cxn>
              </a:cxnLst>
              <a:rect l="0" t="0" r="r" b="b"/>
              <a:pathLst>
                <a:path w="595" h="386">
                  <a:moveTo>
                    <a:pt x="318" y="59"/>
                  </a:moveTo>
                  <a:lnTo>
                    <a:pt x="415" y="37"/>
                  </a:lnTo>
                  <a:lnTo>
                    <a:pt x="544" y="10"/>
                  </a:lnTo>
                  <a:lnTo>
                    <a:pt x="595" y="0"/>
                  </a:lnTo>
                  <a:lnTo>
                    <a:pt x="289" y="305"/>
                  </a:lnTo>
                  <a:lnTo>
                    <a:pt x="224" y="317"/>
                  </a:lnTo>
                  <a:lnTo>
                    <a:pt x="111" y="344"/>
                  </a:lnTo>
                  <a:lnTo>
                    <a:pt x="47" y="368"/>
                  </a:lnTo>
                  <a:lnTo>
                    <a:pt x="0" y="386"/>
                  </a:lnTo>
                  <a:lnTo>
                    <a:pt x="17" y="305"/>
                  </a:lnTo>
                  <a:lnTo>
                    <a:pt x="298" y="51"/>
                  </a:lnTo>
                  <a:lnTo>
                    <a:pt x="318" y="59"/>
                  </a:lnTo>
                  <a:close/>
                </a:path>
              </a:pathLst>
            </a:custGeom>
            <a:solidFill>
              <a:srgbClr val="CCCC99"/>
            </a:solidFill>
            <a:ln w="6350">
              <a:solidFill>
                <a:srgbClr val="000000"/>
              </a:solidFill>
              <a:prstDash val="solid"/>
              <a:round/>
              <a:headEnd/>
              <a:tailEnd/>
            </a:ln>
          </p:spPr>
          <p:txBody>
            <a:bodyPr/>
            <a:lstStyle/>
            <a:p>
              <a:endParaRPr lang="en-US" dirty="0"/>
            </a:p>
          </p:txBody>
        </p:sp>
        <p:sp>
          <p:nvSpPr>
            <p:cNvPr id="529471" name="Freeform 63"/>
            <p:cNvSpPr>
              <a:spLocks/>
            </p:cNvSpPr>
            <p:nvPr/>
          </p:nvSpPr>
          <p:spPr bwMode="auto">
            <a:xfrm>
              <a:off x="3716" y="1627"/>
              <a:ext cx="442" cy="170"/>
            </a:xfrm>
            <a:custGeom>
              <a:avLst/>
              <a:gdLst/>
              <a:ahLst/>
              <a:cxnLst>
                <a:cxn ang="0">
                  <a:pos x="0" y="0"/>
                </a:cxn>
                <a:cxn ang="0">
                  <a:pos x="334" y="0"/>
                </a:cxn>
                <a:cxn ang="0">
                  <a:pos x="442" y="169"/>
                </a:cxn>
                <a:cxn ang="0">
                  <a:pos x="0" y="170"/>
                </a:cxn>
                <a:cxn ang="0">
                  <a:pos x="0" y="0"/>
                </a:cxn>
              </a:cxnLst>
              <a:rect l="0" t="0" r="r" b="b"/>
              <a:pathLst>
                <a:path w="442" h="170">
                  <a:moveTo>
                    <a:pt x="0" y="0"/>
                  </a:moveTo>
                  <a:lnTo>
                    <a:pt x="334" y="0"/>
                  </a:lnTo>
                  <a:lnTo>
                    <a:pt x="442" y="169"/>
                  </a:lnTo>
                  <a:lnTo>
                    <a:pt x="0" y="170"/>
                  </a:lnTo>
                  <a:lnTo>
                    <a:pt x="0" y="0"/>
                  </a:lnTo>
                  <a:close/>
                </a:path>
              </a:pathLst>
            </a:custGeom>
            <a:blipFill dpi="0" rotWithShape="0">
              <a:blip r:embed="rId10" cstate="print"/>
              <a:srcRect/>
              <a:tile tx="0" ty="0" sx="100000" sy="100000" flip="none" algn="tl"/>
            </a:blipFill>
            <a:ln w="6350">
              <a:solidFill>
                <a:srgbClr val="000000"/>
              </a:solidFill>
              <a:prstDash val="solid"/>
              <a:round/>
              <a:headEnd/>
              <a:tailEnd/>
            </a:ln>
          </p:spPr>
          <p:txBody>
            <a:bodyPr/>
            <a:lstStyle/>
            <a:p>
              <a:endParaRPr lang="en-US" dirty="0"/>
            </a:p>
          </p:txBody>
        </p:sp>
        <p:sp>
          <p:nvSpPr>
            <p:cNvPr id="529472" name="Freeform 64"/>
            <p:cNvSpPr>
              <a:spLocks/>
            </p:cNvSpPr>
            <p:nvPr/>
          </p:nvSpPr>
          <p:spPr bwMode="auto">
            <a:xfrm>
              <a:off x="3716" y="1797"/>
              <a:ext cx="479" cy="59"/>
            </a:xfrm>
            <a:custGeom>
              <a:avLst/>
              <a:gdLst/>
              <a:ahLst/>
              <a:cxnLst>
                <a:cxn ang="0">
                  <a:pos x="0" y="0"/>
                </a:cxn>
                <a:cxn ang="0">
                  <a:pos x="442" y="0"/>
                </a:cxn>
                <a:cxn ang="0">
                  <a:pos x="479" y="58"/>
                </a:cxn>
                <a:cxn ang="0">
                  <a:pos x="0" y="59"/>
                </a:cxn>
                <a:cxn ang="0">
                  <a:pos x="0" y="0"/>
                </a:cxn>
              </a:cxnLst>
              <a:rect l="0" t="0" r="r" b="b"/>
              <a:pathLst>
                <a:path w="479" h="59">
                  <a:moveTo>
                    <a:pt x="0" y="0"/>
                  </a:moveTo>
                  <a:lnTo>
                    <a:pt x="442" y="0"/>
                  </a:lnTo>
                  <a:lnTo>
                    <a:pt x="479" y="58"/>
                  </a:lnTo>
                  <a:lnTo>
                    <a:pt x="0" y="59"/>
                  </a:lnTo>
                  <a:lnTo>
                    <a:pt x="0" y="0"/>
                  </a:lnTo>
                  <a:close/>
                </a:path>
              </a:pathLst>
            </a:custGeom>
            <a:blipFill dpi="0" rotWithShape="0">
              <a:blip r:embed="rId11" cstate="print"/>
              <a:srcRect/>
              <a:tile tx="0" ty="0" sx="100000" sy="100000" flip="none" algn="tl"/>
            </a:blipFill>
            <a:ln w="6350">
              <a:solidFill>
                <a:srgbClr val="000000"/>
              </a:solidFill>
              <a:prstDash val="solid"/>
              <a:round/>
              <a:headEnd/>
              <a:tailEnd/>
            </a:ln>
          </p:spPr>
          <p:txBody>
            <a:bodyPr/>
            <a:lstStyle/>
            <a:p>
              <a:endParaRPr lang="en-US" dirty="0"/>
            </a:p>
          </p:txBody>
        </p:sp>
        <p:sp>
          <p:nvSpPr>
            <p:cNvPr id="529473" name="Freeform 65"/>
            <p:cNvSpPr>
              <a:spLocks/>
            </p:cNvSpPr>
            <p:nvPr/>
          </p:nvSpPr>
          <p:spPr bwMode="auto">
            <a:xfrm>
              <a:off x="3716" y="1855"/>
              <a:ext cx="514" cy="58"/>
            </a:xfrm>
            <a:custGeom>
              <a:avLst/>
              <a:gdLst/>
              <a:ahLst/>
              <a:cxnLst>
                <a:cxn ang="0">
                  <a:pos x="0" y="0"/>
                </a:cxn>
                <a:cxn ang="0">
                  <a:pos x="479" y="0"/>
                </a:cxn>
                <a:cxn ang="0">
                  <a:pos x="514" y="57"/>
                </a:cxn>
                <a:cxn ang="0">
                  <a:pos x="0" y="58"/>
                </a:cxn>
                <a:cxn ang="0">
                  <a:pos x="0" y="0"/>
                </a:cxn>
              </a:cxnLst>
              <a:rect l="0" t="0" r="r" b="b"/>
              <a:pathLst>
                <a:path w="514" h="58">
                  <a:moveTo>
                    <a:pt x="0" y="0"/>
                  </a:moveTo>
                  <a:lnTo>
                    <a:pt x="479" y="0"/>
                  </a:lnTo>
                  <a:lnTo>
                    <a:pt x="514" y="57"/>
                  </a:lnTo>
                  <a:lnTo>
                    <a:pt x="0" y="58"/>
                  </a:lnTo>
                  <a:lnTo>
                    <a:pt x="0" y="0"/>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sp>
          <p:nvSpPr>
            <p:cNvPr id="529474" name="Freeform 66"/>
            <p:cNvSpPr>
              <a:spLocks/>
            </p:cNvSpPr>
            <p:nvPr/>
          </p:nvSpPr>
          <p:spPr bwMode="auto">
            <a:xfrm>
              <a:off x="4688" y="1316"/>
              <a:ext cx="380" cy="439"/>
            </a:xfrm>
            <a:custGeom>
              <a:avLst/>
              <a:gdLst/>
              <a:ahLst/>
              <a:cxnLst>
                <a:cxn ang="0">
                  <a:pos x="0" y="310"/>
                </a:cxn>
                <a:cxn ang="0">
                  <a:pos x="314" y="0"/>
                </a:cxn>
                <a:cxn ang="0">
                  <a:pos x="380" y="132"/>
                </a:cxn>
                <a:cxn ang="0">
                  <a:pos x="95" y="439"/>
                </a:cxn>
                <a:cxn ang="0">
                  <a:pos x="0" y="310"/>
                </a:cxn>
              </a:cxnLst>
              <a:rect l="0" t="0" r="r" b="b"/>
              <a:pathLst>
                <a:path w="380" h="439">
                  <a:moveTo>
                    <a:pt x="0" y="310"/>
                  </a:moveTo>
                  <a:lnTo>
                    <a:pt x="314" y="0"/>
                  </a:lnTo>
                  <a:lnTo>
                    <a:pt x="380" y="132"/>
                  </a:lnTo>
                  <a:lnTo>
                    <a:pt x="95" y="439"/>
                  </a:lnTo>
                  <a:lnTo>
                    <a:pt x="0" y="310"/>
                  </a:lnTo>
                  <a:close/>
                </a:path>
              </a:pathLst>
            </a:custGeom>
            <a:blipFill dpi="0" rotWithShape="0">
              <a:blip r:embed="rId10" cstate="print"/>
              <a:srcRect/>
              <a:tile tx="0" ty="0" sx="100000" sy="100000" flip="none" algn="tl"/>
            </a:blipFill>
            <a:ln w="9525">
              <a:noFill/>
              <a:round/>
              <a:headEnd/>
              <a:tailEnd/>
            </a:ln>
          </p:spPr>
          <p:txBody>
            <a:bodyPr/>
            <a:lstStyle/>
            <a:p>
              <a:endParaRPr lang="en-US" dirty="0"/>
            </a:p>
          </p:txBody>
        </p:sp>
        <p:sp>
          <p:nvSpPr>
            <p:cNvPr id="529475" name="Freeform 67"/>
            <p:cNvSpPr>
              <a:spLocks/>
            </p:cNvSpPr>
            <p:nvPr/>
          </p:nvSpPr>
          <p:spPr bwMode="auto">
            <a:xfrm>
              <a:off x="4688" y="1316"/>
              <a:ext cx="380" cy="439"/>
            </a:xfrm>
            <a:custGeom>
              <a:avLst/>
              <a:gdLst/>
              <a:ahLst/>
              <a:cxnLst>
                <a:cxn ang="0">
                  <a:pos x="0" y="310"/>
                </a:cxn>
                <a:cxn ang="0">
                  <a:pos x="314" y="0"/>
                </a:cxn>
                <a:cxn ang="0">
                  <a:pos x="380" y="132"/>
                </a:cxn>
                <a:cxn ang="0">
                  <a:pos x="95" y="439"/>
                </a:cxn>
              </a:cxnLst>
              <a:rect l="0" t="0" r="r" b="b"/>
              <a:pathLst>
                <a:path w="380" h="439">
                  <a:moveTo>
                    <a:pt x="0" y="310"/>
                  </a:moveTo>
                  <a:lnTo>
                    <a:pt x="314" y="0"/>
                  </a:lnTo>
                  <a:lnTo>
                    <a:pt x="380" y="132"/>
                  </a:lnTo>
                  <a:lnTo>
                    <a:pt x="95" y="439"/>
                  </a:lnTo>
                </a:path>
              </a:pathLst>
            </a:custGeom>
            <a:noFill/>
            <a:ln w="6350">
              <a:solidFill>
                <a:srgbClr val="000000"/>
              </a:solidFill>
              <a:prstDash val="solid"/>
              <a:round/>
              <a:headEnd/>
              <a:tailEnd/>
            </a:ln>
          </p:spPr>
          <p:txBody>
            <a:bodyPr/>
            <a:lstStyle/>
            <a:p>
              <a:endParaRPr lang="en-US" dirty="0"/>
            </a:p>
          </p:txBody>
        </p:sp>
        <p:sp>
          <p:nvSpPr>
            <p:cNvPr id="529476" name="Freeform 68"/>
            <p:cNvSpPr>
              <a:spLocks/>
            </p:cNvSpPr>
            <p:nvPr/>
          </p:nvSpPr>
          <p:spPr bwMode="auto">
            <a:xfrm>
              <a:off x="4785" y="1445"/>
              <a:ext cx="314" cy="369"/>
            </a:xfrm>
            <a:custGeom>
              <a:avLst/>
              <a:gdLst/>
              <a:ahLst/>
              <a:cxnLst>
                <a:cxn ang="0">
                  <a:pos x="0" y="308"/>
                </a:cxn>
                <a:cxn ang="0">
                  <a:pos x="285" y="0"/>
                </a:cxn>
                <a:cxn ang="0">
                  <a:pos x="314" y="48"/>
                </a:cxn>
                <a:cxn ang="0">
                  <a:pos x="43" y="369"/>
                </a:cxn>
                <a:cxn ang="0">
                  <a:pos x="0" y="308"/>
                </a:cxn>
              </a:cxnLst>
              <a:rect l="0" t="0" r="r" b="b"/>
              <a:pathLst>
                <a:path w="314" h="369">
                  <a:moveTo>
                    <a:pt x="0" y="308"/>
                  </a:moveTo>
                  <a:lnTo>
                    <a:pt x="285" y="0"/>
                  </a:lnTo>
                  <a:lnTo>
                    <a:pt x="314" y="48"/>
                  </a:lnTo>
                  <a:lnTo>
                    <a:pt x="43" y="369"/>
                  </a:lnTo>
                  <a:lnTo>
                    <a:pt x="0" y="308"/>
                  </a:lnTo>
                  <a:close/>
                </a:path>
              </a:pathLst>
            </a:custGeom>
            <a:blipFill dpi="0" rotWithShape="0">
              <a:blip r:embed="rId12" cstate="print"/>
              <a:srcRect/>
              <a:tile tx="0" ty="0" sx="100000" sy="100000" flip="none" algn="tl"/>
            </a:blipFill>
            <a:ln w="9525">
              <a:noFill/>
              <a:round/>
              <a:headEnd/>
              <a:tailEnd/>
            </a:ln>
          </p:spPr>
          <p:txBody>
            <a:bodyPr/>
            <a:lstStyle/>
            <a:p>
              <a:endParaRPr lang="en-US" dirty="0"/>
            </a:p>
          </p:txBody>
        </p:sp>
        <p:sp>
          <p:nvSpPr>
            <p:cNvPr id="529477" name="Freeform 69"/>
            <p:cNvSpPr>
              <a:spLocks/>
            </p:cNvSpPr>
            <p:nvPr/>
          </p:nvSpPr>
          <p:spPr bwMode="auto">
            <a:xfrm>
              <a:off x="4785" y="1445"/>
              <a:ext cx="314" cy="369"/>
            </a:xfrm>
            <a:custGeom>
              <a:avLst/>
              <a:gdLst/>
              <a:ahLst/>
              <a:cxnLst>
                <a:cxn ang="0">
                  <a:pos x="0" y="308"/>
                </a:cxn>
                <a:cxn ang="0">
                  <a:pos x="285" y="0"/>
                </a:cxn>
                <a:cxn ang="0">
                  <a:pos x="314" y="48"/>
                </a:cxn>
                <a:cxn ang="0">
                  <a:pos x="43" y="369"/>
                </a:cxn>
              </a:cxnLst>
              <a:rect l="0" t="0" r="r" b="b"/>
              <a:pathLst>
                <a:path w="314" h="369">
                  <a:moveTo>
                    <a:pt x="0" y="308"/>
                  </a:moveTo>
                  <a:lnTo>
                    <a:pt x="285" y="0"/>
                  </a:lnTo>
                  <a:lnTo>
                    <a:pt x="314" y="48"/>
                  </a:lnTo>
                  <a:lnTo>
                    <a:pt x="43" y="369"/>
                  </a:lnTo>
                </a:path>
              </a:pathLst>
            </a:custGeom>
            <a:noFill/>
            <a:ln w="6350">
              <a:solidFill>
                <a:srgbClr val="000000"/>
              </a:solidFill>
              <a:prstDash val="solid"/>
              <a:round/>
              <a:headEnd/>
              <a:tailEnd/>
            </a:ln>
          </p:spPr>
          <p:txBody>
            <a:bodyPr/>
            <a:lstStyle/>
            <a:p>
              <a:endParaRPr lang="en-US" dirty="0"/>
            </a:p>
          </p:txBody>
        </p:sp>
        <p:sp>
          <p:nvSpPr>
            <p:cNvPr id="529478" name="Freeform 70"/>
            <p:cNvSpPr>
              <a:spLocks/>
            </p:cNvSpPr>
            <p:nvPr/>
          </p:nvSpPr>
          <p:spPr bwMode="auto">
            <a:xfrm>
              <a:off x="4836" y="1482"/>
              <a:ext cx="314" cy="416"/>
            </a:xfrm>
            <a:custGeom>
              <a:avLst/>
              <a:gdLst/>
              <a:ahLst/>
              <a:cxnLst>
                <a:cxn ang="0">
                  <a:pos x="0" y="318"/>
                </a:cxn>
                <a:cxn ang="0">
                  <a:pos x="269" y="0"/>
                </a:cxn>
                <a:cxn ang="0">
                  <a:pos x="314" y="70"/>
                </a:cxn>
                <a:cxn ang="0">
                  <a:pos x="72" y="416"/>
                </a:cxn>
                <a:cxn ang="0">
                  <a:pos x="0" y="318"/>
                </a:cxn>
              </a:cxnLst>
              <a:rect l="0" t="0" r="r" b="b"/>
              <a:pathLst>
                <a:path w="314" h="416">
                  <a:moveTo>
                    <a:pt x="0" y="318"/>
                  </a:moveTo>
                  <a:lnTo>
                    <a:pt x="269" y="0"/>
                  </a:lnTo>
                  <a:lnTo>
                    <a:pt x="314" y="70"/>
                  </a:lnTo>
                  <a:lnTo>
                    <a:pt x="72" y="416"/>
                  </a:lnTo>
                  <a:lnTo>
                    <a:pt x="0" y="318"/>
                  </a:lnTo>
                  <a:close/>
                </a:path>
              </a:pathLst>
            </a:custGeom>
            <a:blipFill dpi="0" rotWithShape="0">
              <a:blip r:embed="rId13" cstate="print"/>
              <a:srcRect/>
              <a:tile tx="0" ty="0" sx="100000" sy="100000" flip="none" algn="tl"/>
            </a:blipFill>
            <a:ln w="9525">
              <a:noFill/>
              <a:round/>
              <a:headEnd/>
              <a:tailEnd/>
            </a:ln>
          </p:spPr>
          <p:txBody>
            <a:bodyPr/>
            <a:lstStyle/>
            <a:p>
              <a:endParaRPr lang="en-US" dirty="0"/>
            </a:p>
          </p:txBody>
        </p:sp>
        <p:sp>
          <p:nvSpPr>
            <p:cNvPr id="529479" name="Freeform 71"/>
            <p:cNvSpPr>
              <a:spLocks/>
            </p:cNvSpPr>
            <p:nvPr/>
          </p:nvSpPr>
          <p:spPr bwMode="auto">
            <a:xfrm>
              <a:off x="4097" y="1627"/>
              <a:ext cx="486" cy="284"/>
            </a:xfrm>
            <a:custGeom>
              <a:avLst/>
              <a:gdLst/>
              <a:ahLst/>
              <a:cxnLst>
                <a:cxn ang="0">
                  <a:pos x="0" y="71"/>
                </a:cxn>
                <a:cxn ang="0">
                  <a:pos x="67" y="45"/>
                </a:cxn>
                <a:cxn ang="0">
                  <a:pos x="156" y="20"/>
                </a:cxn>
                <a:cxn ang="0">
                  <a:pos x="229" y="4"/>
                </a:cxn>
                <a:cxn ang="0">
                  <a:pos x="272" y="0"/>
                </a:cxn>
                <a:cxn ang="0">
                  <a:pos x="486" y="282"/>
                </a:cxn>
                <a:cxn ang="0">
                  <a:pos x="133" y="284"/>
                </a:cxn>
                <a:cxn ang="0">
                  <a:pos x="0" y="71"/>
                </a:cxn>
              </a:cxnLst>
              <a:rect l="0" t="0" r="r" b="b"/>
              <a:pathLst>
                <a:path w="486" h="284">
                  <a:moveTo>
                    <a:pt x="0" y="71"/>
                  </a:moveTo>
                  <a:lnTo>
                    <a:pt x="67" y="45"/>
                  </a:lnTo>
                  <a:lnTo>
                    <a:pt x="156" y="20"/>
                  </a:lnTo>
                  <a:lnTo>
                    <a:pt x="229" y="4"/>
                  </a:lnTo>
                  <a:lnTo>
                    <a:pt x="272" y="0"/>
                  </a:lnTo>
                  <a:lnTo>
                    <a:pt x="486" y="282"/>
                  </a:lnTo>
                  <a:lnTo>
                    <a:pt x="133" y="284"/>
                  </a:lnTo>
                  <a:lnTo>
                    <a:pt x="0" y="71"/>
                  </a:lnTo>
                  <a:close/>
                </a:path>
              </a:pathLst>
            </a:custGeom>
            <a:blipFill dpi="0" rotWithShape="0">
              <a:blip r:embed="rId10" cstate="print"/>
              <a:srcRect/>
              <a:tile tx="0" ty="0" sx="100000" sy="100000" flip="none" algn="tl"/>
            </a:blipFill>
            <a:ln w="6350">
              <a:solidFill>
                <a:srgbClr val="000000"/>
              </a:solidFill>
              <a:prstDash val="solid"/>
              <a:round/>
              <a:headEnd/>
              <a:tailEnd/>
            </a:ln>
          </p:spPr>
          <p:txBody>
            <a:bodyPr/>
            <a:lstStyle/>
            <a:p>
              <a:endParaRPr lang="en-US" dirty="0"/>
            </a:p>
          </p:txBody>
        </p:sp>
        <p:sp>
          <p:nvSpPr>
            <p:cNvPr id="529480" name="Freeform 72"/>
            <p:cNvSpPr>
              <a:spLocks/>
            </p:cNvSpPr>
            <p:nvPr/>
          </p:nvSpPr>
          <p:spPr bwMode="auto">
            <a:xfrm>
              <a:off x="4209" y="1815"/>
              <a:ext cx="374" cy="96"/>
            </a:xfrm>
            <a:custGeom>
              <a:avLst/>
              <a:gdLst/>
              <a:ahLst/>
              <a:cxnLst>
                <a:cxn ang="0">
                  <a:pos x="0" y="61"/>
                </a:cxn>
                <a:cxn ang="0">
                  <a:pos x="302" y="0"/>
                </a:cxn>
                <a:cxn ang="0">
                  <a:pos x="374" y="96"/>
                </a:cxn>
                <a:cxn ang="0">
                  <a:pos x="21" y="94"/>
                </a:cxn>
                <a:cxn ang="0">
                  <a:pos x="0" y="61"/>
                </a:cxn>
              </a:cxnLst>
              <a:rect l="0" t="0" r="r" b="b"/>
              <a:pathLst>
                <a:path w="374" h="96">
                  <a:moveTo>
                    <a:pt x="0" y="61"/>
                  </a:moveTo>
                  <a:lnTo>
                    <a:pt x="302" y="0"/>
                  </a:lnTo>
                  <a:lnTo>
                    <a:pt x="374" y="96"/>
                  </a:lnTo>
                  <a:lnTo>
                    <a:pt x="21" y="94"/>
                  </a:lnTo>
                  <a:lnTo>
                    <a:pt x="0" y="61"/>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sp>
          <p:nvSpPr>
            <p:cNvPr id="529481" name="Freeform 73"/>
            <p:cNvSpPr>
              <a:spLocks/>
            </p:cNvSpPr>
            <p:nvPr/>
          </p:nvSpPr>
          <p:spPr bwMode="auto">
            <a:xfrm>
              <a:off x="4177" y="1754"/>
              <a:ext cx="334" cy="122"/>
            </a:xfrm>
            <a:custGeom>
              <a:avLst/>
              <a:gdLst/>
              <a:ahLst/>
              <a:cxnLst>
                <a:cxn ang="0">
                  <a:pos x="0" y="69"/>
                </a:cxn>
                <a:cxn ang="0">
                  <a:pos x="287" y="0"/>
                </a:cxn>
                <a:cxn ang="0">
                  <a:pos x="334" y="59"/>
                </a:cxn>
                <a:cxn ang="0">
                  <a:pos x="32" y="122"/>
                </a:cxn>
                <a:cxn ang="0">
                  <a:pos x="0" y="69"/>
                </a:cxn>
              </a:cxnLst>
              <a:rect l="0" t="0" r="r" b="b"/>
              <a:pathLst>
                <a:path w="334" h="122">
                  <a:moveTo>
                    <a:pt x="0" y="69"/>
                  </a:moveTo>
                  <a:lnTo>
                    <a:pt x="287" y="0"/>
                  </a:lnTo>
                  <a:lnTo>
                    <a:pt x="334" y="59"/>
                  </a:lnTo>
                  <a:lnTo>
                    <a:pt x="32" y="122"/>
                  </a:lnTo>
                  <a:lnTo>
                    <a:pt x="0" y="69"/>
                  </a:lnTo>
                  <a:close/>
                </a:path>
              </a:pathLst>
            </a:custGeom>
            <a:blipFill dpi="0" rotWithShape="0">
              <a:blip r:embed="rId11" cstate="print"/>
              <a:srcRect/>
              <a:tile tx="0" ty="0" sx="100000" sy="100000" flip="none" algn="tl"/>
            </a:blipFill>
            <a:ln w="6350">
              <a:solidFill>
                <a:srgbClr val="000000"/>
              </a:solidFill>
              <a:prstDash val="solid"/>
              <a:round/>
              <a:headEnd/>
              <a:tailEnd/>
            </a:ln>
          </p:spPr>
          <p:txBody>
            <a:bodyPr/>
            <a:lstStyle/>
            <a:p>
              <a:endParaRPr lang="en-US" dirty="0"/>
            </a:p>
          </p:txBody>
        </p:sp>
        <p:sp>
          <p:nvSpPr>
            <p:cNvPr id="529482" name="Freeform 74"/>
            <p:cNvSpPr>
              <a:spLocks/>
            </p:cNvSpPr>
            <p:nvPr/>
          </p:nvSpPr>
          <p:spPr bwMode="auto">
            <a:xfrm>
              <a:off x="4052" y="1318"/>
              <a:ext cx="346" cy="378"/>
            </a:xfrm>
            <a:custGeom>
              <a:avLst/>
              <a:gdLst/>
              <a:ahLst/>
              <a:cxnLst>
                <a:cxn ang="0">
                  <a:pos x="43" y="378"/>
                </a:cxn>
                <a:cxn ang="0">
                  <a:pos x="346" y="59"/>
                </a:cxn>
                <a:cxn ang="0">
                  <a:pos x="303" y="0"/>
                </a:cxn>
                <a:cxn ang="0">
                  <a:pos x="0" y="308"/>
                </a:cxn>
                <a:cxn ang="0">
                  <a:pos x="43" y="378"/>
                </a:cxn>
              </a:cxnLst>
              <a:rect l="0" t="0" r="r" b="b"/>
              <a:pathLst>
                <a:path w="346" h="378">
                  <a:moveTo>
                    <a:pt x="43" y="378"/>
                  </a:moveTo>
                  <a:lnTo>
                    <a:pt x="346" y="59"/>
                  </a:lnTo>
                  <a:lnTo>
                    <a:pt x="303" y="0"/>
                  </a:lnTo>
                  <a:lnTo>
                    <a:pt x="0" y="308"/>
                  </a:lnTo>
                  <a:lnTo>
                    <a:pt x="43" y="378"/>
                  </a:lnTo>
                  <a:close/>
                </a:path>
              </a:pathLst>
            </a:custGeom>
            <a:solidFill>
              <a:srgbClr val="CCCCCC"/>
            </a:solidFill>
            <a:ln w="6350">
              <a:solidFill>
                <a:srgbClr val="000000"/>
              </a:solidFill>
              <a:prstDash val="solid"/>
              <a:round/>
              <a:headEnd/>
              <a:tailEnd/>
            </a:ln>
          </p:spPr>
          <p:txBody>
            <a:bodyPr/>
            <a:lstStyle/>
            <a:p>
              <a:endParaRPr lang="en-US" dirty="0"/>
            </a:p>
          </p:txBody>
        </p:sp>
        <p:sp>
          <p:nvSpPr>
            <p:cNvPr id="529483" name="Freeform 75"/>
            <p:cNvSpPr>
              <a:spLocks/>
            </p:cNvSpPr>
            <p:nvPr/>
          </p:nvSpPr>
          <p:spPr bwMode="auto">
            <a:xfrm>
              <a:off x="4416" y="1318"/>
              <a:ext cx="584" cy="383"/>
            </a:xfrm>
            <a:custGeom>
              <a:avLst/>
              <a:gdLst/>
              <a:ahLst/>
              <a:cxnLst>
                <a:cxn ang="0">
                  <a:pos x="303" y="59"/>
                </a:cxn>
                <a:cxn ang="0">
                  <a:pos x="400" y="37"/>
                </a:cxn>
                <a:cxn ang="0">
                  <a:pos x="529" y="10"/>
                </a:cxn>
                <a:cxn ang="0">
                  <a:pos x="584" y="0"/>
                </a:cxn>
                <a:cxn ang="0">
                  <a:pos x="272" y="307"/>
                </a:cxn>
                <a:cxn ang="0">
                  <a:pos x="209" y="317"/>
                </a:cxn>
                <a:cxn ang="0">
                  <a:pos x="96" y="344"/>
                </a:cxn>
                <a:cxn ang="0">
                  <a:pos x="32" y="368"/>
                </a:cxn>
                <a:cxn ang="0">
                  <a:pos x="0" y="383"/>
                </a:cxn>
                <a:cxn ang="0">
                  <a:pos x="2" y="305"/>
                </a:cxn>
                <a:cxn ang="0">
                  <a:pos x="283" y="51"/>
                </a:cxn>
                <a:cxn ang="0">
                  <a:pos x="303" y="59"/>
                </a:cxn>
              </a:cxnLst>
              <a:rect l="0" t="0" r="r" b="b"/>
              <a:pathLst>
                <a:path w="584" h="383">
                  <a:moveTo>
                    <a:pt x="303" y="59"/>
                  </a:moveTo>
                  <a:lnTo>
                    <a:pt x="400" y="37"/>
                  </a:lnTo>
                  <a:lnTo>
                    <a:pt x="529" y="10"/>
                  </a:lnTo>
                  <a:lnTo>
                    <a:pt x="584" y="0"/>
                  </a:lnTo>
                  <a:lnTo>
                    <a:pt x="272" y="307"/>
                  </a:lnTo>
                  <a:lnTo>
                    <a:pt x="209" y="317"/>
                  </a:lnTo>
                  <a:lnTo>
                    <a:pt x="96" y="344"/>
                  </a:lnTo>
                  <a:lnTo>
                    <a:pt x="32" y="368"/>
                  </a:lnTo>
                  <a:lnTo>
                    <a:pt x="0" y="383"/>
                  </a:lnTo>
                  <a:lnTo>
                    <a:pt x="2" y="305"/>
                  </a:lnTo>
                  <a:lnTo>
                    <a:pt x="283" y="51"/>
                  </a:lnTo>
                  <a:lnTo>
                    <a:pt x="303" y="59"/>
                  </a:lnTo>
                  <a:close/>
                </a:path>
              </a:pathLst>
            </a:custGeom>
            <a:solidFill>
              <a:srgbClr val="CCCC99"/>
            </a:solidFill>
            <a:ln w="6350">
              <a:solidFill>
                <a:srgbClr val="000000"/>
              </a:solidFill>
              <a:prstDash val="solid"/>
              <a:round/>
              <a:headEnd/>
              <a:tailEnd/>
            </a:ln>
          </p:spPr>
          <p:txBody>
            <a:bodyPr/>
            <a:lstStyle/>
            <a:p>
              <a:endParaRPr lang="en-US" dirty="0"/>
            </a:p>
          </p:txBody>
        </p:sp>
        <p:sp>
          <p:nvSpPr>
            <p:cNvPr id="529484" name="Freeform 76"/>
            <p:cNvSpPr>
              <a:spLocks/>
            </p:cNvSpPr>
            <p:nvPr/>
          </p:nvSpPr>
          <p:spPr bwMode="auto">
            <a:xfrm>
              <a:off x="4418" y="1627"/>
              <a:ext cx="486" cy="284"/>
            </a:xfrm>
            <a:custGeom>
              <a:avLst/>
              <a:gdLst/>
              <a:ahLst/>
              <a:cxnLst>
                <a:cxn ang="0">
                  <a:pos x="0" y="71"/>
                </a:cxn>
                <a:cxn ang="0">
                  <a:pos x="67" y="45"/>
                </a:cxn>
                <a:cxn ang="0">
                  <a:pos x="156" y="20"/>
                </a:cxn>
                <a:cxn ang="0">
                  <a:pos x="229" y="4"/>
                </a:cxn>
                <a:cxn ang="0">
                  <a:pos x="272" y="0"/>
                </a:cxn>
                <a:cxn ang="0">
                  <a:pos x="486" y="282"/>
                </a:cxn>
                <a:cxn ang="0">
                  <a:pos x="133" y="284"/>
                </a:cxn>
                <a:cxn ang="0">
                  <a:pos x="0" y="71"/>
                </a:cxn>
              </a:cxnLst>
              <a:rect l="0" t="0" r="r" b="b"/>
              <a:pathLst>
                <a:path w="486" h="284">
                  <a:moveTo>
                    <a:pt x="0" y="71"/>
                  </a:moveTo>
                  <a:lnTo>
                    <a:pt x="67" y="45"/>
                  </a:lnTo>
                  <a:lnTo>
                    <a:pt x="156" y="20"/>
                  </a:lnTo>
                  <a:lnTo>
                    <a:pt x="229" y="4"/>
                  </a:lnTo>
                  <a:lnTo>
                    <a:pt x="272" y="0"/>
                  </a:lnTo>
                  <a:lnTo>
                    <a:pt x="486" y="282"/>
                  </a:lnTo>
                  <a:lnTo>
                    <a:pt x="133" y="284"/>
                  </a:lnTo>
                  <a:lnTo>
                    <a:pt x="0" y="71"/>
                  </a:lnTo>
                  <a:close/>
                </a:path>
              </a:pathLst>
            </a:custGeom>
            <a:blipFill dpi="0" rotWithShape="0">
              <a:blip r:embed="rId10" cstate="print"/>
              <a:srcRect/>
              <a:tile tx="0" ty="0" sx="100000" sy="100000" flip="none" algn="tl"/>
            </a:blipFill>
            <a:ln w="6350">
              <a:solidFill>
                <a:srgbClr val="000000"/>
              </a:solidFill>
              <a:prstDash val="solid"/>
              <a:round/>
              <a:headEnd/>
              <a:tailEnd/>
            </a:ln>
          </p:spPr>
          <p:txBody>
            <a:bodyPr/>
            <a:lstStyle/>
            <a:p>
              <a:endParaRPr lang="en-US" dirty="0"/>
            </a:p>
          </p:txBody>
        </p:sp>
        <p:sp>
          <p:nvSpPr>
            <p:cNvPr id="529485" name="Freeform 77"/>
            <p:cNvSpPr>
              <a:spLocks/>
            </p:cNvSpPr>
            <p:nvPr/>
          </p:nvSpPr>
          <p:spPr bwMode="auto">
            <a:xfrm>
              <a:off x="4498" y="1754"/>
              <a:ext cx="334" cy="122"/>
            </a:xfrm>
            <a:custGeom>
              <a:avLst/>
              <a:gdLst/>
              <a:ahLst/>
              <a:cxnLst>
                <a:cxn ang="0">
                  <a:pos x="0" y="69"/>
                </a:cxn>
                <a:cxn ang="0">
                  <a:pos x="287" y="0"/>
                </a:cxn>
                <a:cxn ang="0">
                  <a:pos x="334" y="59"/>
                </a:cxn>
                <a:cxn ang="0">
                  <a:pos x="32" y="122"/>
                </a:cxn>
                <a:cxn ang="0">
                  <a:pos x="0" y="69"/>
                </a:cxn>
              </a:cxnLst>
              <a:rect l="0" t="0" r="r" b="b"/>
              <a:pathLst>
                <a:path w="334" h="122">
                  <a:moveTo>
                    <a:pt x="0" y="69"/>
                  </a:moveTo>
                  <a:lnTo>
                    <a:pt x="287" y="0"/>
                  </a:lnTo>
                  <a:lnTo>
                    <a:pt x="334" y="59"/>
                  </a:lnTo>
                  <a:lnTo>
                    <a:pt x="32" y="122"/>
                  </a:lnTo>
                  <a:lnTo>
                    <a:pt x="0" y="69"/>
                  </a:lnTo>
                  <a:close/>
                </a:path>
              </a:pathLst>
            </a:custGeom>
            <a:blipFill dpi="0" rotWithShape="0">
              <a:blip r:embed="rId11" cstate="print"/>
              <a:srcRect/>
              <a:tile tx="0" ty="0" sx="100000" sy="100000" flip="none" algn="tl"/>
            </a:blipFill>
            <a:ln w="6350">
              <a:solidFill>
                <a:srgbClr val="000000"/>
              </a:solidFill>
              <a:prstDash val="solid"/>
              <a:round/>
              <a:headEnd/>
              <a:tailEnd/>
            </a:ln>
          </p:spPr>
          <p:txBody>
            <a:bodyPr/>
            <a:lstStyle/>
            <a:p>
              <a:endParaRPr lang="en-US" dirty="0"/>
            </a:p>
          </p:txBody>
        </p:sp>
        <p:sp>
          <p:nvSpPr>
            <p:cNvPr id="529486" name="Freeform 78"/>
            <p:cNvSpPr>
              <a:spLocks/>
            </p:cNvSpPr>
            <p:nvPr/>
          </p:nvSpPr>
          <p:spPr bwMode="auto">
            <a:xfrm>
              <a:off x="4373" y="1318"/>
              <a:ext cx="346" cy="378"/>
            </a:xfrm>
            <a:custGeom>
              <a:avLst/>
              <a:gdLst/>
              <a:ahLst/>
              <a:cxnLst>
                <a:cxn ang="0">
                  <a:pos x="43" y="378"/>
                </a:cxn>
                <a:cxn ang="0">
                  <a:pos x="346" y="59"/>
                </a:cxn>
                <a:cxn ang="0">
                  <a:pos x="303" y="0"/>
                </a:cxn>
                <a:cxn ang="0">
                  <a:pos x="0" y="306"/>
                </a:cxn>
                <a:cxn ang="0">
                  <a:pos x="43" y="378"/>
                </a:cxn>
              </a:cxnLst>
              <a:rect l="0" t="0" r="r" b="b"/>
              <a:pathLst>
                <a:path w="346" h="378">
                  <a:moveTo>
                    <a:pt x="43" y="378"/>
                  </a:moveTo>
                  <a:lnTo>
                    <a:pt x="346" y="59"/>
                  </a:lnTo>
                  <a:lnTo>
                    <a:pt x="303" y="0"/>
                  </a:lnTo>
                  <a:lnTo>
                    <a:pt x="0" y="306"/>
                  </a:lnTo>
                  <a:lnTo>
                    <a:pt x="43" y="378"/>
                  </a:lnTo>
                  <a:close/>
                </a:path>
              </a:pathLst>
            </a:custGeom>
            <a:solidFill>
              <a:srgbClr val="CCCCCC"/>
            </a:solidFill>
            <a:ln w="6350">
              <a:solidFill>
                <a:srgbClr val="000000"/>
              </a:solidFill>
              <a:prstDash val="solid"/>
              <a:round/>
              <a:headEnd/>
              <a:tailEnd/>
            </a:ln>
          </p:spPr>
          <p:txBody>
            <a:bodyPr/>
            <a:lstStyle/>
            <a:p>
              <a:endParaRPr lang="en-US" dirty="0"/>
            </a:p>
          </p:txBody>
        </p:sp>
        <p:grpSp>
          <p:nvGrpSpPr>
            <p:cNvPr id="6" name="Group 79"/>
            <p:cNvGrpSpPr>
              <a:grpSpLocks/>
            </p:cNvGrpSpPr>
            <p:nvPr/>
          </p:nvGrpSpPr>
          <p:grpSpPr bwMode="auto">
            <a:xfrm rot="797135" flipH="1">
              <a:off x="4295" y="1886"/>
              <a:ext cx="176" cy="23"/>
              <a:chOff x="4801" y="3632"/>
              <a:chExt cx="176" cy="23"/>
            </a:xfrm>
          </p:grpSpPr>
          <p:sp>
            <p:nvSpPr>
              <p:cNvPr id="529488" name="Freeform 80"/>
              <p:cNvSpPr>
                <a:spLocks/>
              </p:cNvSpPr>
              <p:nvPr/>
            </p:nvSpPr>
            <p:spPr bwMode="auto">
              <a:xfrm>
                <a:off x="4801" y="3632"/>
                <a:ext cx="71" cy="22"/>
              </a:xfrm>
              <a:custGeom>
                <a:avLst/>
                <a:gdLst/>
                <a:ahLst/>
                <a:cxnLst>
                  <a:cxn ang="0">
                    <a:pos x="0" y="22"/>
                  </a:cxn>
                  <a:cxn ang="0">
                    <a:pos x="62" y="22"/>
                  </a:cxn>
                  <a:cxn ang="0">
                    <a:pos x="62" y="22"/>
                  </a:cxn>
                  <a:cxn ang="0">
                    <a:pos x="71" y="0"/>
                  </a:cxn>
                  <a:cxn ang="0">
                    <a:pos x="0" y="22"/>
                  </a:cxn>
                </a:cxnLst>
                <a:rect l="0" t="0" r="r" b="b"/>
                <a:pathLst>
                  <a:path w="71" h="22">
                    <a:moveTo>
                      <a:pt x="0" y="22"/>
                    </a:moveTo>
                    <a:lnTo>
                      <a:pt x="62" y="22"/>
                    </a:lnTo>
                    <a:lnTo>
                      <a:pt x="62" y="22"/>
                    </a:lnTo>
                    <a:lnTo>
                      <a:pt x="71" y="0"/>
                    </a:lnTo>
                    <a:lnTo>
                      <a:pt x="0" y="22"/>
                    </a:lnTo>
                    <a:close/>
                  </a:path>
                </a:pathLst>
              </a:custGeom>
              <a:solidFill>
                <a:srgbClr val="00FF00"/>
              </a:solidFill>
              <a:ln w="6350">
                <a:solidFill>
                  <a:srgbClr val="00FF00"/>
                </a:solidFill>
                <a:prstDash val="solid"/>
                <a:round/>
                <a:headEnd/>
                <a:tailEnd/>
              </a:ln>
            </p:spPr>
            <p:txBody>
              <a:bodyPr/>
              <a:lstStyle/>
              <a:p>
                <a:endParaRPr lang="en-US" dirty="0"/>
              </a:p>
            </p:txBody>
          </p:sp>
          <p:sp>
            <p:nvSpPr>
              <p:cNvPr id="529489" name="Line 81"/>
              <p:cNvSpPr>
                <a:spLocks noChangeShapeType="1"/>
              </p:cNvSpPr>
              <p:nvPr/>
            </p:nvSpPr>
            <p:spPr bwMode="auto">
              <a:xfrm flipH="1">
                <a:off x="4863" y="3654"/>
                <a:ext cx="114" cy="1"/>
              </a:xfrm>
              <a:prstGeom prst="line">
                <a:avLst/>
              </a:prstGeom>
              <a:noFill/>
              <a:ln w="6350">
                <a:solidFill>
                  <a:srgbClr val="00FF00"/>
                </a:solidFill>
                <a:round/>
                <a:headEnd/>
                <a:tailEnd/>
              </a:ln>
            </p:spPr>
            <p:txBody>
              <a:bodyPr/>
              <a:lstStyle/>
              <a:p>
                <a:endParaRPr lang="en-US" dirty="0"/>
              </a:p>
            </p:txBody>
          </p:sp>
        </p:grpSp>
        <p:sp>
          <p:nvSpPr>
            <p:cNvPr id="529490" name="Line 82"/>
            <p:cNvSpPr>
              <a:spLocks noChangeShapeType="1"/>
            </p:cNvSpPr>
            <p:nvPr/>
          </p:nvSpPr>
          <p:spPr bwMode="auto">
            <a:xfrm>
              <a:off x="4053" y="1628"/>
              <a:ext cx="1" cy="1"/>
            </a:xfrm>
            <a:prstGeom prst="line">
              <a:avLst/>
            </a:prstGeom>
            <a:noFill/>
            <a:ln w="12700">
              <a:solidFill>
                <a:srgbClr val="000000"/>
              </a:solidFill>
              <a:round/>
              <a:headEnd/>
              <a:tailEnd/>
            </a:ln>
          </p:spPr>
          <p:txBody>
            <a:bodyPr/>
            <a:lstStyle/>
            <a:p>
              <a:endParaRPr lang="en-US" dirty="0"/>
            </a:p>
          </p:txBody>
        </p:sp>
        <p:sp>
          <p:nvSpPr>
            <p:cNvPr id="529491" name="Line 83"/>
            <p:cNvSpPr>
              <a:spLocks noChangeShapeType="1"/>
            </p:cNvSpPr>
            <p:nvPr/>
          </p:nvSpPr>
          <p:spPr bwMode="auto">
            <a:xfrm>
              <a:off x="4053" y="1628"/>
              <a:ext cx="178" cy="284"/>
            </a:xfrm>
            <a:prstGeom prst="line">
              <a:avLst/>
            </a:prstGeom>
            <a:noFill/>
            <a:ln w="12700">
              <a:solidFill>
                <a:srgbClr val="000000"/>
              </a:solidFill>
              <a:round/>
              <a:headEnd/>
              <a:tailEnd/>
            </a:ln>
          </p:spPr>
          <p:txBody>
            <a:bodyPr/>
            <a:lstStyle/>
            <a:p>
              <a:endParaRPr lang="en-US" dirty="0"/>
            </a:p>
          </p:txBody>
        </p:sp>
        <p:sp>
          <p:nvSpPr>
            <p:cNvPr id="529492" name="Line 84"/>
            <p:cNvSpPr>
              <a:spLocks noChangeShapeType="1"/>
            </p:cNvSpPr>
            <p:nvPr/>
          </p:nvSpPr>
          <p:spPr bwMode="auto">
            <a:xfrm>
              <a:off x="4373" y="1626"/>
              <a:ext cx="178" cy="284"/>
            </a:xfrm>
            <a:prstGeom prst="line">
              <a:avLst/>
            </a:prstGeom>
            <a:noFill/>
            <a:ln w="12700">
              <a:solidFill>
                <a:srgbClr val="000000"/>
              </a:solidFill>
              <a:round/>
              <a:headEnd/>
              <a:tailEnd/>
            </a:ln>
          </p:spPr>
          <p:txBody>
            <a:bodyPr/>
            <a:lstStyle/>
            <a:p>
              <a:endParaRPr lang="en-US" dirty="0"/>
            </a:p>
          </p:txBody>
        </p:sp>
        <p:sp>
          <p:nvSpPr>
            <p:cNvPr id="529493" name="Freeform 85"/>
            <p:cNvSpPr>
              <a:spLocks/>
            </p:cNvSpPr>
            <p:nvPr/>
          </p:nvSpPr>
          <p:spPr bwMode="auto">
            <a:xfrm>
              <a:off x="3716" y="1951"/>
              <a:ext cx="1234" cy="58"/>
            </a:xfrm>
            <a:custGeom>
              <a:avLst/>
              <a:gdLst/>
              <a:ahLst/>
              <a:cxnLst>
                <a:cxn ang="0">
                  <a:pos x="0" y="0"/>
                </a:cxn>
                <a:cxn ang="0">
                  <a:pos x="479" y="0"/>
                </a:cxn>
                <a:cxn ang="0">
                  <a:pos x="514" y="57"/>
                </a:cxn>
                <a:cxn ang="0">
                  <a:pos x="0" y="58"/>
                </a:cxn>
                <a:cxn ang="0">
                  <a:pos x="0" y="0"/>
                </a:cxn>
              </a:cxnLst>
              <a:rect l="0" t="0" r="r" b="b"/>
              <a:pathLst>
                <a:path w="514" h="58">
                  <a:moveTo>
                    <a:pt x="0" y="0"/>
                  </a:moveTo>
                  <a:lnTo>
                    <a:pt x="479" y="0"/>
                  </a:lnTo>
                  <a:lnTo>
                    <a:pt x="514" y="57"/>
                  </a:lnTo>
                  <a:lnTo>
                    <a:pt x="0" y="58"/>
                  </a:lnTo>
                  <a:lnTo>
                    <a:pt x="0" y="0"/>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pic>
          <p:nvPicPr>
            <p:cNvPr id="529494" name="Picture 86"/>
            <p:cNvPicPr>
              <a:picLocks noChangeAspect="1" noChangeArrowheads="1"/>
            </p:cNvPicPr>
            <p:nvPr/>
          </p:nvPicPr>
          <p:blipFill>
            <a:blip r:embed="rId9" cstate="print"/>
            <a:srcRect t="33109" r="-8139"/>
            <a:stretch>
              <a:fillRect/>
            </a:stretch>
          </p:blipFill>
          <p:spPr bwMode="auto">
            <a:xfrm>
              <a:off x="4879" y="1909"/>
              <a:ext cx="186" cy="99"/>
            </a:xfrm>
            <a:prstGeom prst="rect">
              <a:avLst/>
            </a:prstGeom>
            <a:noFill/>
            <a:ln w="9525">
              <a:noFill/>
              <a:miter lim="800000"/>
              <a:headEnd/>
              <a:tailEnd/>
            </a:ln>
            <a:effectLst/>
          </p:spPr>
        </p:pic>
        <p:sp>
          <p:nvSpPr>
            <p:cNvPr id="529495" name="Freeform 87"/>
            <p:cNvSpPr>
              <a:spLocks/>
            </p:cNvSpPr>
            <p:nvPr/>
          </p:nvSpPr>
          <p:spPr bwMode="auto">
            <a:xfrm>
              <a:off x="4528" y="1815"/>
              <a:ext cx="374" cy="96"/>
            </a:xfrm>
            <a:custGeom>
              <a:avLst/>
              <a:gdLst/>
              <a:ahLst/>
              <a:cxnLst>
                <a:cxn ang="0">
                  <a:pos x="0" y="61"/>
                </a:cxn>
                <a:cxn ang="0">
                  <a:pos x="302" y="0"/>
                </a:cxn>
                <a:cxn ang="0">
                  <a:pos x="374" y="96"/>
                </a:cxn>
                <a:cxn ang="0">
                  <a:pos x="21" y="94"/>
                </a:cxn>
                <a:cxn ang="0">
                  <a:pos x="0" y="61"/>
                </a:cxn>
              </a:cxnLst>
              <a:rect l="0" t="0" r="r" b="b"/>
              <a:pathLst>
                <a:path w="374" h="96">
                  <a:moveTo>
                    <a:pt x="0" y="61"/>
                  </a:moveTo>
                  <a:lnTo>
                    <a:pt x="302" y="0"/>
                  </a:lnTo>
                  <a:lnTo>
                    <a:pt x="374" y="96"/>
                  </a:lnTo>
                  <a:lnTo>
                    <a:pt x="21" y="94"/>
                  </a:lnTo>
                  <a:lnTo>
                    <a:pt x="0" y="61"/>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sp>
          <p:nvSpPr>
            <p:cNvPr id="529496" name="Freeform 88"/>
            <p:cNvSpPr>
              <a:spLocks/>
            </p:cNvSpPr>
            <p:nvPr/>
          </p:nvSpPr>
          <p:spPr bwMode="auto">
            <a:xfrm>
              <a:off x="4056" y="1630"/>
              <a:ext cx="848" cy="371"/>
            </a:xfrm>
            <a:custGeom>
              <a:avLst/>
              <a:gdLst/>
              <a:ahLst/>
              <a:cxnLst>
                <a:cxn ang="0">
                  <a:pos x="0" y="0"/>
                </a:cxn>
                <a:cxn ang="0">
                  <a:pos x="62" y="98"/>
                </a:cxn>
                <a:cxn ang="0">
                  <a:pos x="110" y="168"/>
                </a:cxn>
                <a:cxn ang="0">
                  <a:pos x="172" y="250"/>
                </a:cxn>
                <a:cxn ang="0">
                  <a:pos x="222" y="280"/>
                </a:cxn>
                <a:cxn ang="0">
                  <a:pos x="348" y="310"/>
                </a:cxn>
                <a:cxn ang="0">
                  <a:pos x="506" y="340"/>
                </a:cxn>
                <a:cxn ang="0">
                  <a:pos x="662" y="366"/>
                </a:cxn>
                <a:cxn ang="0">
                  <a:pos x="848" y="370"/>
                </a:cxn>
              </a:cxnLst>
              <a:rect l="0" t="0" r="r" b="b"/>
              <a:pathLst>
                <a:path w="848" h="371">
                  <a:moveTo>
                    <a:pt x="0" y="0"/>
                  </a:moveTo>
                  <a:cubicBezTo>
                    <a:pt x="22" y="35"/>
                    <a:pt x="44" y="70"/>
                    <a:pt x="62" y="98"/>
                  </a:cubicBezTo>
                  <a:cubicBezTo>
                    <a:pt x="80" y="126"/>
                    <a:pt x="92" y="143"/>
                    <a:pt x="110" y="168"/>
                  </a:cubicBezTo>
                  <a:cubicBezTo>
                    <a:pt x="128" y="193"/>
                    <a:pt x="153" y="231"/>
                    <a:pt x="172" y="250"/>
                  </a:cubicBezTo>
                  <a:cubicBezTo>
                    <a:pt x="191" y="269"/>
                    <a:pt x="193" y="270"/>
                    <a:pt x="222" y="280"/>
                  </a:cubicBezTo>
                  <a:cubicBezTo>
                    <a:pt x="251" y="290"/>
                    <a:pt x="301" y="300"/>
                    <a:pt x="348" y="310"/>
                  </a:cubicBezTo>
                  <a:cubicBezTo>
                    <a:pt x="395" y="320"/>
                    <a:pt x="454" y="331"/>
                    <a:pt x="506" y="340"/>
                  </a:cubicBezTo>
                  <a:cubicBezTo>
                    <a:pt x="558" y="349"/>
                    <a:pt x="605" y="361"/>
                    <a:pt x="662" y="366"/>
                  </a:cubicBezTo>
                  <a:cubicBezTo>
                    <a:pt x="719" y="371"/>
                    <a:pt x="783" y="370"/>
                    <a:pt x="848" y="370"/>
                  </a:cubicBezTo>
                </a:path>
              </a:pathLst>
            </a:custGeom>
            <a:noFill/>
            <a:ln w="38100" cmpd="sng">
              <a:solidFill>
                <a:schemeClr val="tx1"/>
              </a:solidFill>
              <a:round/>
              <a:headEnd/>
              <a:tailEnd/>
            </a:ln>
            <a:effectLst/>
          </p:spPr>
          <p:txBody>
            <a:bodyPr/>
            <a:lstStyle/>
            <a:p>
              <a:endParaRPr lang="en-US" dirty="0"/>
            </a:p>
          </p:txBody>
        </p:sp>
        <p:sp>
          <p:nvSpPr>
            <p:cNvPr id="529497" name="Freeform 89"/>
            <p:cNvSpPr>
              <a:spLocks/>
            </p:cNvSpPr>
            <p:nvPr/>
          </p:nvSpPr>
          <p:spPr bwMode="auto">
            <a:xfrm>
              <a:off x="4366" y="1622"/>
              <a:ext cx="606" cy="368"/>
            </a:xfrm>
            <a:custGeom>
              <a:avLst/>
              <a:gdLst/>
              <a:ahLst/>
              <a:cxnLst>
                <a:cxn ang="0">
                  <a:pos x="0" y="0"/>
                </a:cxn>
                <a:cxn ang="0">
                  <a:pos x="90" y="144"/>
                </a:cxn>
                <a:cxn ang="0">
                  <a:pos x="176" y="252"/>
                </a:cxn>
                <a:cxn ang="0">
                  <a:pos x="270" y="296"/>
                </a:cxn>
                <a:cxn ang="0">
                  <a:pos x="484" y="350"/>
                </a:cxn>
                <a:cxn ang="0">
                  <a:pos x="606" y="368"/>
                </a:cxn>
              </a:cxnLst>
              <a:rect l="0" t="0" r="r" b="b"/>
              <a:pathLst>
                <a:path w="606" h="368">
                  <a:moveTo>
                    <a:pt x="0" y="0"/>
                  </a:moveTo>
                  <a:cubicBezTo>
                    <a:pt x="30" y="51"/>
                    <a:pt x="61" y="102"/>
                    <a:pt x="90" y="144"/>
                  </a:cubicBezTo>
                  <a:cubicBezTo>
                    <a:pt x="119" y="186"/>
                    <a:pt x="146" y="227"/>
                    <a:pt x="176" y="252"/>
                  </a:cubicBezTo>
                  <a:cubicBezTo>
                    <a:pt x="206" y="277"/>
                    <a:pt x="219" y="280"/>
                    <a:pt x="270" y="296"/>
                  </a:cubicBezTo>
                  <a:cubicBezTo>
                    <a:pt x="321" y="312"/>
                    <a:pt x="428" y="338"/>
                    <a:pt x="484" y="350"/>
                  </a:cubicBezTo>
                  <a:cubicBezTo>
                    <a:pt x="540" y="362"/>
                    <a:pt x="573" y="365"/>
                    <a:pt x="606" y="368"/>
                  </a:cubicBezTo>
                </a:path>
              </a:pathLst>
            </a:custGeom>
            <a:noFill/>
            <a:ln w="38100" cmpd="sng">
              <a:solidFill>
                <a:schemeClr val="tx1"/>
              </a:solidFill>
              <a:round/>
              <a:headEnd/>
              <a:tailEnd/>
            </a:ln>
            <a:effectLst/>
          </p:spPr>
          <p:txBody>
            <a:bodyPr/>
            <a:lstStyle/>
            <a:p>
              <a:endParaRPr lang="en-US" dirty="0"/>
            </a:p>
          </p:txBody>
        </p:sp>
        <p:grpSp>
          <p:nvGrpSpPr>
            <p:cNvPr id="7" name="Group 90"/>
            <p:cNvGrpSpPr>
              <a:grpSpLocks/>
            </p:cNvGrpSpPr>
            <p:nvPr/>
          </p:nvGrpSpPr>
          <p:grpSpPr bwMode="auto">
            <a:xfrm rot="627509" flipH="1">
              <a:off x="4280" y="1962"/>
              <a:ext cx="192" cy="22"/>
              <a:chOff x="4801" y="3686"/>
              <a:chExt cx="192" cy="22"/>
            </a:xfrm>
          </p:grpSpPr>
          <p:sp>
            <p:nvSpPr>
              <p:cNvPr id="529499" name="Freeform 91"/>
              <p:cNvSpPr>
                <a:spLocks/>
              </p:cNvSpPr>
              <p:nvPr/>
            </p:nvSpPr>
            <p:spPr bwMode="auto">
              <a:xfrm>
                <a:off x="4923" y="3686"/>
                <a:ext cx="70" cy="22"/>
              </a:xfrm>
              <a:custGeom>
                <a:avLst/>
                <a:gdLst/>
                <a:ahLst/>
                <a:cxnLst>
                  <a:cxn ang="0">
                    <a:pos x="70" y="0"/>
                  </a:cxn>
                  <a:cxn ang="0">
                    <a:pos x="8" y="0"/>
                  </a:cxn>
                  <a:cxn ang="0">
                    <a:pos x="8" y="0"/>
                  </a:cxn>
                  <a:cxn ang="0">
                    <a:pos x="0" y="22"/>
                  </a:cxn>
                  <a:cxn ang="0">
                    <a:pos x="70" y="0"/>
                  </a:cxn>
                </a:cxnLst>
                <a:rect l="0" t="0" r="r" b="b"/>
                <a:pathLst>
                  <a:path w="70" h="22">
                    <a:moveTo>
                      <a:pt x="70" y="0"/>
                    </a:moveTo>
                    <a:lnTo>
                      <a:pt x="8" y="0"/>
                    </a:lnTo>
                    <a:lnTo>
                      <a:pt x="8" y="0"/>
                    </a:lnTo>
                    <a:lnTo>
                      <a:pt x="0" y="22"/>
                    </a:lnTo>
                    <a:lnTo>
                      <a:pt x="70" y="0"/>
                    </a:lnTo>
                    <a:close/>
                  </a:path>
                </a:pathLst>
              </a:custGeom>
              <a:solidFill>
                <a:srgbClr val="00FF00"/>
              </a:solidFill>
              <a:ln w="6350">
                <a:solidFill>
                  <a:srgbClr val="00FF00"/>
                </a:solidFill>
                <a:prstDash val="solid"/>
                <a:round/>
                <a:headEnd/>
                <a:tailEnd/>
              </a:ln>
            </p:spPr>
            <p:txBody>
              <a:bodyPr/>
              <a:lstStyle/>
              <a:p>
                <a:endParaRPr lang="en-US" dirty="0"/>
              </a:p>
            </p:txBody>
          </p:sp>
          <p:sp>
            <p:nvSpPr>
              <p:cNvPr id="529500" name="Line 92"/>
              <p:cNvSpPr>
                <a:spLocks noChangeShapeType="1"/>
              </p:cNvSpPr>
              <p:nvPr/>
            </p:nvSpPr>
            <p:spPr bwMode="auto">
              <a:xfrm>
                <a:off x="4801" y="3686"/>
                <a:ext cx="130" cy="1"/>
              </a:xfrm>
              <a:prstGeom prst="line">
                <a:avLst/>
              </a:prstGeom>
              <a:noFill/>
              <a:ln w="6350">
                <a:solidFill>
                  <a:srgbClr val="00FF00"/>
                </a:solidFill>
                <a:round/>
                <a:headEnd/>
                <a:tailEnd/>
              </a:ln>
            </p:spPr>
            <p:txBody>
              <a:bodyPr/>
              <a:lstStyle/>
              <a:p>
                <a:endParaRPr lang="en-US" dirty="0"/>
              </a:p>
            </p:txBody>
          </p:sp>
        </p:grpSp>
        <p:grpSp>
          <p:nvGrpSpPr>
            <p:cNvPr id="8" name="Group 93"/>
            <p:cNvGrpSpPr>
              <a:grpSpLocks/>
            </p:cNvGrpSpPr>
            <p:nvPr/>
          </p:nvGrpSpPr>
          <p:grpSpPr bwMode="auto">
            <a:xfrm rot="797135" flipH="1">
              <a:off x="4597" y="1874"/>
              <a:ext cx="176" cy="23"/>
              <a:chOff x="4801" y="3632"/>
              <a:chExt cx="176" cy="23"/>
            </a:xfrm>
          </p:grpSpPr>
          <p:sp>
            <p:nvSpPr>
              <p:cNvPr id="529502" name="Freeform 94"/>
              <p:cNvSpPr>
                <a:spLocks/>
              </p:cNvSpPr>
              <p:nvPr/>
            </p:nvSpPr>
            <p:spPr bwMode="auto">
              <a:xfrm>
                <a:off x="4801" y="3632"/>
                <a:ext cx="71" cy="22"/>
              </a:xfrm>
              <a:custGeom>
                <a:avLst/>
                <a:gdLst/>
                <a:ahLst/>
                <a:cxnLst>
                  <a:cxn ang="0">
                    <a:pos x="0" y="22"/>
                  </a:cxn>
                  <a:cxn ang="0">
                    <a:pos x="62" y="22"/>
                  </a:cxn>
                  <a:cxn ang="0">
                    <a:pos x="62" y="22"/>
                  </a:cxn>
                  <a:cxn ang="0">
                    <a:pos x="71" y="0"/>
                  </a:cxn>
                  <a:cxn ang="0">
                    <a:pos x="0" y="22"/>
                  </a:cxn>
                </a:cxnLst>
                <a:rect l="0" t="0" r="r" b="b"/>
                <a:pathLst>
                  <a:path w="71" h="22">
                    <a:moveTo>
                      <a:pt x="0" y="22"/>
                    </a:moveTo>
                    <a:lnTo>
                      <a:pt x="62" y="22"/>
                    </a:lnTo>
                    <a:lnTo>
                      <a:pt x="62" y="22"/>
                    </a:lnTo>
                    <a:lnTo>
                      <a:pt x="71" y="0"/>
                    </a:lnTo>
                    <a:lnTo>
                      <a:pt x="0" y="22"/>
                    </a:lnTo>
                    <a:close/>
                  </a:path>
                </a:pathLst>
              </a:custGeom>
              <a:solidFill>
                <a:srgbClr val="00FF00"/>
              </a:solidFill>
              <a:ln w="6350">
                <a:solidFill>
                  <a:srgbClr val="00FF00"/>
                </a:solidFill>
                <a:prstDash val="solid"/>
                <a:round/>
                <a:headEnd/>
                <a:tailEnd/>
              </a:ln>
            </p:spPr>
            <p:txBody>
              <a:bodyPr/>
              <a:lstStyle/>
              <a:p>
                <a:endParaRPr lang="en-US" dirty="0"/>
              </a:p>
            </p:txBody>
          </p:sp>
          <p:sp>
            <p:nvSpPr>
              <p:cNvPr id="529503" name="Line 95"/>
              <p:cNvSpPr>
                <a:spLocks noChangeShapeType="1"/>
              </p:cNvSpPr>
              <p:nvPr/>
            </p:nvSpPr>
            <p:spPr bwMode="auto">
              <a:xfrm flipH="1">
                <a:off x="4863" y="3654"/>
                <a:ext cx="114" cy="1"/>
              </a:xfrm>
              <a:prstGeom prst="line">
                <a:avLst/>
              </a:prstGeom>
              <a:noFill/>
              <a:ln w="6350">
                <a:solidFill>
                  <a:srgbClr val="00FF00"/>
                </a:solidFill>
                <a:round/>
                <a:headEnd/>
                <a:tailEnd/>
              </a:ln>
            </p:spPr>
            <p:txBody>
              <a:bodyPr/>
              <a:lstStyle/>
              <a:p>
                <a:endParaRPr lang="en-US" dirty="0"/>
              </a:p>
            </p:txBody>
          </p:sp>
        </p:grpSp>
        <p:grpSp>
          <p:nvGrpSpPr>
            <p:cNvPr id="9" name="Group 96"/>
            <p:cNvGrpSpPr>
              <a:grpSpLocks/>
            </p:cNvGrpSpPr>
            <p:nvPr/>
          </p:nvGrpSpPr>
          <p:grpSpPr bwMode="auto">
            <a:xfrm rot="627509" flipH="1">
              <a:off x="4582" y="1950"/>
              <a:ext cx="192" cy="22"/>
              <a:chOff x="4801" y="3686"/>
              <a:chExt cx="192" cy="22"/>
            </a:xfrm>
          </p:grpSpPr>
          <p:sp>
            <p:nvSpPr>
              <p:cNvPr id="529505" name="Freeform 97"/>
              <p:cNvSpPr>
                <a:spLocks/>
              </p:cNvSpPr>
              <p:nvPr/>
            </p:nvSpPr>
            <p:spPr bwMode="auto">
              <a:xfrm>
                <a:off x="4923" y="3686"/>
                <a:ext cx="70" cy="22"/>
              </a:xfrm>
              <a:custGeom>
                <a:avLst/>
                <a:gdLst/>
                <a:ahLst/>
                <a:cxnLst>
                  <a:cxn ang="0">
                    <a:pos x="70" y="0"/>
                  </a:cxn>
                  <a:cxn ang="0">
                    <a:pos x="8" y="0"/>
                  </a:cxn>
                  <a:cxn ang="0">
                    <a:pos x="8" y="0"/>
                  </a:cxn>
                  <a:cxn ang="0">
                    <a:pos x="0" y="22"/>
                  </a:cxn>
                  <a:cxn ang="0">
                    <a:pos x="70" y="0"/>
                  </a:cxn>
                </a:cxnLst>
                <a:rect l="0" t="0" r="r" b="b"/>
                <a:pathLst>
                  <a:path w="70" h="22">
                    <a:moveTo>
                      <a:pt x="70" y="0"/>
                    </a:moveTo>
                    <a:lnTo>
                      <a:pt x="8" y="0"/>
                    </a:lnTo>
                    <a:lnTo>
                      <a:pt x="8" y="0"/>
                    </a:lnTo>
                    <a:lnTo>
                      <a:pt x="0" y="22"/>
                    </a:lnTo>
                    <a:lnTo>
                      <a:pt x="70" y="0"/>
                    </a:lnTo>
                    <a:close/>
                  </a:path>
                </a:pathLst>
              </a:custGeom>
              <a:solidFill>
                <a:srgbClr val="00FF00"/>
              </a:solidFill>
              <a:ln w="6350">
                <a:solidFill>
                  <a:srgbClr val="00FF00"/>
                </a:solidFill>
                <a:prstDash val="solid"/>
                <a:round/>
                <a:headEnd/>
                <a:tailEnd/>
              </a:ln>
            </p:spPr>
            <p:txBody>
              <a:bodyPr/>
              <a:lstStyle/>
              <a:p>
                <a:endParaRPr lang="en-US" dirty="0"/>
              </a:p>
            </p:txBody>
          </p:sp>
          <p:sp>
            <p:nvSpPr>
              <p:cNvPr id="529506" name="Line 98"/>
              <p:cNvSpPr>
                <a:spLocks noChangeShapeType="1"/>
              </p:cNvSpPr>
              <p:nvPr/>
            </p:nvSpPr>
            <p:spPr bwMode="auto">
              <a:xfrm>
                <a:off x="4801" y="3686"/>
                <a:ext cx="130" cy="1"/>
              </a:xfrm>
              <a:prstGeom prst="line">
                <a:avLst/>
              </a:prstGeom>
              <a:noFill/>
              <a:ln w="6350">
                <a:solidFill>
                  <a:srgbClr val="00FF00"/>
                </a:solidFill>
                <a:round/>
                <a:headEnd/>
                <a:tailEnd/>
              </a:ln>
            </p:spPr>
            <p:txBody>
              <a:bodyPr/>
              <a:lstStyle/>
              <a:p>
                <a:endParaRPr lang="en-US" dirty="0"/>
              </a:p>
            </p:txBody>
          </p:sp>
        </p:grpSp>
        <p:grpSp>
          <p:nvGrpSpPr>
            <p:cNvPr id="10" name="Group 99"/>
            <p:cNvGrpSpPr>
              <a:grpSpLocks/>
            </p:cNvGrpSpPr>
            <p:nvPr/>
          </p:nvGrpSpPr>
          <p:grpSpPr bwMode="auto">
            <a:xfrm rot="1829214" flipH="1">
              <a:off x="4822" y="1922"/>
              <a:ext cx="192" cy="22"/>
              <a:chOff x="4801" y="3686"/>
              <a:chExt cx="192" cy="22"/>
            </a:xfrm>
          </p:grpSpPr>
          <p:sp>
            <p:nvSpPr>
              <p:cNvPr id="529508" name="Freeform 100"/>
              <p:cNvSpPr>
                <a:spLocks/>
              </p:cNvSpPr>
              <p:nvPr/>
            </p:nvSpPr>
            <p:spPr bwMode="auto">
              <a:xfrm>
                <a:off x="4923" y="3686"/>
                <a:ext cx="70" cy="22"/>
              </a:xfrm>
              <a:custGeom>
                <a:avLst/>
                <a:gdLst/>
                <a:ahLst/>
                <a:cxnLst>
                  <a:cxn ang="0">
                    <a:pos x="70" y="0"/>
                  </a:cxn>
                  <a:cxn ang="0">
                    <a:pos x="8" y="0"/>
                  </a:cxn>
                  <a:cxn ang="0">
                    <a:pos x="8" y="0"/>
                  </a:cxn>
                  <a:cxn ang="0">
                    <a:pos x="0" y="22"/>
                  </a:cxn>
                  <a:cxn ang="0">
                    <a:pos x="70" y="0"/>
                  </a:cxn>
                </a:cxnLst>
                <a:rect l="0" t="0" r="r" b="b"/>
                <a:pathLst>
                  <a:path w="70" h="22">
                    <a:moveTo>
                      <a:pt x="70" y="0"/>
                    </a:moveTo>
                    <a:lnTo>
                      <a:pt x="8" y="0"/>
                    </a:lnTo>
                    <a:lnTo>
                      <a:pt x="8" y="0"/>
                    </a:lnTo>
                    <a:lnTo>
                      <a:pt x="0" y="22"/>
                    </a:lnTo>
                    <a:lnTo>
                      <a:pt x="70" y="0"/>
                    </a:lnTo>
                    <a:close/>
                  </a:path>
                </a:pathLst>
              </a:custGeom>
              <a:solidFill>
                <a:srgbClr val="00FF00"/>
              </a:solidFill>
              <a:ln w="6350">
                <a:solidFill>
                  <a:srgbClr val="00FF00"/>
                </a:solidFill>
                <a:prstDash val="solid"/>
                <a:round/>
                <a:headEnd/>
                <a:tailEnd/>
              </a:ln>
            </p:spPr>
            <p:txBody>
              <a:bodyPr/>
              <a:lstStyle/>
              <a:p>
                <a:endParaRPr lang="en-US" dirty="0"/>
              </a:p>
            </p:txBody>
          </p:sp>
          <p:sp>
            <p:nvSpPr>
              <p:cNvPr id="529509" name="Line 101"/>
              <p:cNvSpPr>
                <a:spLocks noChangeShapeType="1"/>
              </p:cNvSpPr>
              <p:nvPr/>
            </p:nvSpPr>
            <p:spPr bwMode="auto">
              <a:xfrm>
                <a:off x="4801" y="3686"/>
                <a:ext cx="130" cy="1"/>
              </a:xfrm>
              <a:prstGeom prst="line">
                <a:avLst/>
              </a:prstGeom>
              <a:noFill/>
              <a:ln w="6350">
                <a:solidFill>
                  <a:srgbClr val="00FF00"/>
                </a:solidFill>
                <a:round/>
                <a:headEnd/>
                <a:tailEnd/>
              </a:ln>
            </p:spPr>
            <p:txBody>
              <a:bodyPr/>
              <a:lstStyle/>
              <a:p>
                <a:endParaRPr lang="en-US" dirty="0"/>
              </a:p>
            </p:txBody>
          </p:sp>
        </p:grpSp>
        <p:sp>
          <p:nvSpPr>
            <p:cNvPr id="529510" name="Freeform 102"/>
            <p:cNvSpPr>
              <a:spLocks/>
            </p:cNvSpPr>
            <p:nvPr/>
          </p:nvSpPr>
          <p:spPr bwMode="auto">
            <a:xfrm>
              <a:off x="3718" y="2045"/>
              <a:ext cx="1234" cy="58"/>
            </a:xfrm>
            <a:custGeom>
              <a:avLst/>
              <a:gdLst/>
              <a:ahLst/>
              <a:cxnLst>
                <a:cxn ang="0">
                  <a:pos x="0" y="0"/>
                </a:cxn>
                <a:cxn ang="0">
                  <a:pos x="479" y="0"/>
                </a:cxn>
                <a:cxn ang="0">
                  <a:pos x="514" y="57"/>
                </a:cxn>
                <a:cxn ang="0">
                  <a:pos x="0" y="58"/>
                </a:cxn>
                <a:cxn ang="0">
                  <a:pos x="0" y="0"/>
                </a:cxn>
              </a:cxnLst>
              <a:rect l="0" t="0" r="r" b="b"/>
              <a:pathLst>
                <a:path w="514" h="58">
                  <a:moveTo>
                    <a:pt x="0" y="0"/>
                  </a:moveTo>
                  <a:lnTo>
                    <a:pt x="479" y="0"/>
                  </a:lnTo>
                  <a:lnTo>
                    <a:pt x="514" y="57"/>
                  </a:lnTo>
                  <a:lnTo>
                    <a:pt x="0" y="58"/>
                  </a:lnTo>
                  <a:lnTo>
                    <a:pt x="0" y="0"/>
                  </a:lnTo>
                  <a:close/>
                </a:path>
              </a:pathLst>
            </a:custGeom>
            <a:blipFill dpi="0" rotWithShape="0">
              <a:blip r:embed="rId8" cstate="print"/>
              <a:srcRect/>
              <a:tile tx="0" ty="0" sx="100000" sy="100000" flip="none" algn="tl"/>
            </a:blipFill>
            <a:ln w="6350">
              <a:noFill/>
              <a:prstDash val="solid"/>
              <a:round/>
              <a:headEnd/>
              <a:tailEnd/>
            </a:ln>
          </p:spPr>
          <p:txBody>
            <a:bodyPr/>
            <a:lstStyle/>
            <a:p>
              <a:endParaRPr lang="en-US" dirty="0"/>
            </a:p>
          </p:txBody>
        </p:sp>
        <p:sp>
          <p:nvSpPr>
            <p:cNvPr id="529511" name="Rectangle 103"/>
            <p:cNvSpPr>
              <a:spLocks noChangeArrowheads="1"/>
            </p:cNvSpPr>
            <p:nvPr/>
          </p:nvSpPr>
          <p:spPr bwMode="auto">
            <a:xfrm>
              <a:off x="3718" y="2095"/>
              <a:ext cx="1342" cy="135"/>
            </a:xfrm>
            <a:prstGeom prst="rect">
              <a:avLst/>
            </a:prstGeom>
            <a:blipFill dpi="0" rotWithShape="0">
              <a:blip r:embed="rId14" cstate="print"/>
              <a:srcRect/>
              <a:tile tx="0" ty="0" sx="100000" sy="100000" flip="none" algn="tl"/>
            </a:blipFill>
            <a:ln w="6350">
              <a:solidFill>
                <a:srgbClr val="000000"/>
              </a:solidFill>
              <a:miter lim="800000"/>
              <a:headEnd/>
              <a:tailEnd/>
            </a:ln>
          </p:spPr>
          <p:txBody>
            <a:bodyPr/>
            <a:lstStyle/>
            <a:p>
              <a:endParaRPr lang="en-US" dirty="0"/>
            </a:p>
          </p:txBody>
        </p:sp>
        <p:sp>
          <p:nvSpPr>
            <p:cNvPr id="529512" name="Freeform 104"/>
            <p:cNvSpPr>
              <a:spLocks/>
            </p:cNvSpPr>
            <p:nvPr/>
          </p:nvSpPr>
          <p:spPr bwMode="auto">
            <a:xfrm>
              <a:off x="4928" y="1604"/>
              <a:ext cx="314" cy="416"/>
            </a:xfrm>
            <a:custGeom>
              <a:avLst/>
              <a:gdLst/>
              <a:ahLst/>
              <a:cxnLst>
                <a:cxn ang="0">
                  <a:pos x="0" y="318"/>
                </a:cxn>
                <a:cxn ang="0">
                  <a:pos x="269" y="0"/>
                </a:cxn>
                <a:cxn ang="0">
                  <a:pos x="314" y="70"/>
                </a:cxn>
                <a:cxn ang="0">
                  <a:pos x="72" y="416"/>
                </a:cxn>
                <a:cxn ang="0">
                  <a:pos x="0" y="318"/>
                </a:cxn>
              </a:cxnLst>
              <a:rect l="0" t="0" r="r" b="b"/>
              <a:pathLst>
                <a:path w="314" h="416">
                  <a:moveTo>
                    <a:pt x="0" y="318"/>
                  </a:moveTo>
                  <a:lnTo>
                    <a:pt x="269" y="0"/>
                  </a:lnTo>
                  <a:lnTo>
                    <a:pt x="314" y="70"/>
                  </a:lnTo>
                  <a:lnTo>
                    <a:pt x="72" y="416"/>
                  </a:lnTo>
                  <a:lnTo>
                    <a:pt x="0" y="318"/>
                  </a:lnTo>
                  <a:close/>
                </a:path>
              </a:pathLst>
            </a:custGeom>
            <a:blipFill dpi="0" rotWithShape="0">
              <a:blip r:embed="rId13" cstate="print"/>
              <a:srcRect/>
              <a:tile tx="0" ty="0" sx="100000" sy="100000" flip="none" algn="tl"/>
            </a:blipFill>
            <a:ln w="9525">
              <a:noFill/>
              <a:round/>
              <a:headEnd/>
              <a:tailEnd/>
            </a:ln>
          </p:spPr>
          <p:txBody>
            <a:bodyPr/>
            <a:lstStyle/>
            <a:p>
              <a:endParaRPr lang="en-US" dirty="0"/>
            </a:p>
          </p:txBody>
        </p:sp>
        <p:sp>
          <p:nvSpPr>
            <p:cNvPr id="529513" name="Freeform 105"/>
            <p:cNvSpPr>
              <a:spLocks/>
            </p:cNvSpPr>
            <p:nvPr/>
          </p:nvSpPr>
          <p:spPr bwMode="auto">
            <a:xfrm>
              <a:off x="4884" y="1548"/>
              <a:ext cx="314" cy="416"/>
            </a:xfrm>
            <a:custGeom>
              <a:avLst/>
              <a:gdLst/>
              <a:ahLst/>
              <a:cxnLst>
                <a:cxn ang="0">
                  <a:pos x="0" y="318"/>
                </a:cxn>
                <a:cxn ang="0">
                  <a:pos x="269" y="0"/>
                </a:cxn>
                <a:cxn ang="0">
                  <a:pos x="314" y="70"/>
                </a:cxn>
                <a:cxn ang="0">
                  <a:pos x="72" y="416"/>
                </a:cxn>
                <a:cxn ang="0">
                  <a:pos x="0" y="318"/>
                </a:cxn>
              </a:cxnLst>
              <a:rect l="0" t="0" r="r" b="b"/>
              <a:pathLst>
                <a:path w="314" h="416">
                  <a:moveTo>
                    <a:pt x="0" y="318"/>
                  </a:moveTo>
                  <a:lnTo>
                    <a:pt x="269" y="0"/>
                  </a:lnTo>
                  <a:lnTo>
                    <a:pt x="314" y="70"/>
                  </a:lnTo>
                  <a:lnTo>
                    <a:pt x="72" y="416"/>
                  </a:lnTo>
                  <a:lnTo>
                    <a:pt x="0" y="318"/>
                  </a:lnTo>
                  <a:close/>
                </a:path>
              </a:pathLst>
            </a:custGeom>
            <a:blipFill dpi="0" rotWithShape="0">
              <a:blip r:embed="rId13" cstate="print"/>
              <a:srcRect/>
              <a:tile tx="0" ty="0" sx="100000" sy="100000" flip="none" algn="tl"/>
            </a:blipFill>
            <a:ln w="9525">
              <a:noFill/>
              <a:round/>
              <a:headEnd/>
              <a:tailEnd/>
            </a:ln>
          </p:spPr>
          <p:txBody>
            <a:bodyPr/>
            <a:lstStyle/>
            <a:p>
              <a:endParaRPr lang="en-US" dirty="0"/>
            </a:p>
          </p:txBody>
        </p:sp>
        <p:sp>
          <p:nvSpPr>
            <p:cNvPr id="529514" name="Freeform 106"/>
            <p:cNvSpPr>
              <a:spLocks/>
            </p:cNvSpPr>
            <p:nvPr/>
          </p:nvSpPr>
          <p:spPr bwMode="auto">
            <a:xfrm>
              <a:off x="4688" y="1628"/>
              <a:ext cx="358" cy="332"/>
            </a:xfrm>
            <a:custGeom>
              <a:avLst/>
              <a:gdLst/>
              <a:ahLst/>
              <a:cxnLst>
                <a:cxn ang="0">
                  <a:pos x="0" y="0"/>
                </a:cxn>
                <a:cxn ang="0">
                  <a:pos x="98" y="138"/>
                </a:cxn>
                <a:cxn ang="0">
                  <a:pos x="184" y="238"/>
                </a:cxn>
                <a:cxn ang="0">
                  <a:pos x="264" y="296"/>
                </a:cxn>
                <a:cxn ang="0">
                  <a:pos x="358" y="332"/>
                </a:cxn>
              </a:cxnLst>
              <a:rect l="0" t="0" r="r" b="b"/>
              <a:pathLst>
                <a:path w="358" h="332">
                  <a:moveTo>
                    <a:pt x="0" y="0"/>
                  </a:moveTo>
                  <a:cubicBezTo>
                    <a:pt x="33" y="49"/>
                    <a:pt x="67" y="98"/>
                    <a:pt x="98" y="138"/>
                  </a:cubicBezTo>
                  <a:cubicBezTo>
                    <a:pt x="129" y="178"/>
                    <a:pt x="156" y="212"/>
                    <a:pt x="184" y="238"/>
                  </a:cubicBezTo>
                  <a:cubicBezTo>
                    <a:pt x="212" y="264"/>
                    <a:pt x="235" y="280"/>
                    <a:pt x="264" y="296"/>
                  </a:cubicBezTo>
                  <a:cubicBezTo>
                    <a:pt x="293" y="312"/>
                    <a:pt x="325" y="322"/>
                    <a:pt x="358" y="332"/>
                  </a:cubicBezTo>
                </a:path>
              </a:pathLst>
            </a:custGeom>
            <a:noFill/>
            <a:ln w="38100" cmpd="sng">
              <a:solidFill>
                <a:schemeClr val="tx1"/>
              </a:solidFill>
              <a:round/>
              <a:headEnd/>
              <a:tailEnd/>
            </a:ln>
            <a:effectLst/>
          </p:spPr>
          <p:txBody>
            <a:bodyPr/>
            <a:lstStyle/>
            <a:p>
              <a:endParaRPr lang="en-US" dirty="0"/>
            </a:p>
          </p:txBody>
        </p:sp>
        <p:grpSp>
          <p:nvGrpSpPr>
            <p:cNvPr id="11" name="Group 107"/>
            <p:cNvGrpSpPr>
              <a:grpSpLocks/>
            </p:cNvGrpSpPr>
            <p:nvPr/>
          </p:nvGrpSpPr>
          <p:grpSpPr bwMode="auto">
            <a:xfrm rot="1998615" flipH="1">
              <a:off x="4837" y="1846"/>
              <a:ext cx="176" cy="23"/>
              <a:chOff x="4801" y="3632"/>
              <a:chExt cx="176" cy="23"/>
            </a:xfrm>
          </p:grpSpPr>
          <p:sp>
            <p:nvSpPr>
              <p:cNvPr id="529516" name="Freeform 108"/>
              <p:cNvSpPr>
                <a:spLocks/>
              </p:cNvSpPr>
              <p:nvPr/>
            </p:nvSpPr>
            <p:spPr bwMode="auto">
              <a:xfrm>
                <a:off x="4801" y="3632"/>
                <a:ext cx="71" cy="22"/>
              </a:xfrm>
              <a:custGeom>
                <a:avLst/>
                <a:gdLst/>
                <a:ahLst/>
                <a:cxnLst>
                  <a:cxn ang="0">
                    <a:pos x="0" y="22"/>
                  </a:cxn>
                  <a:cxn ang="0">
                    <a:pos x="62" y="22"/>
                  </a:cxn>
                  <a:cxn ang="0">
                    <a:pos x="62" y="22"/>
                  </a:cxn>
                  <a:cxn ang="0">
                    <a:pos x="71" y="0"/>
                  </a:cxn>
                  <a:cxn ang="0">
                    <a:pos x="0" y="22"/>
                  </a:cxn>
                </a:cxnLst>
                <a:rect l="0" t="0" r="r" b="b"/>
                <a:pathLst>
                  <a:path w="71" h="22">
                    <a:moveTo>
                      <a:pt x="0" y="22"/>
                    </a:moveTo>
                    <a:lnTo>
                      <a:pt x="62" y="22"/>
                    </a:lnTo>
                    <a:lnTo>
                      <a:pt x="62" y="22"/>
                    </a:lnTo>
                    <a:lnTo>
                      <a:pt x="71" y="0"/>
                    </a:lnTo>
                    <a:lnTo>
                      <a:pt x="0" y="22"/>
                    </a:lnTo>
                    <a:close/>
                  </a:path>
                </a:pathLst>
              </a:custGeom>
              <a:solidFill>
                <a:srgbClr val="00FF00"/>
              </a:solidFill>
              <a:ln w="6350">
                <a:solidFill>
                  <a:srgbClr val="00FF00"/>
                </a:solidFill>
                <a:prstDash val="solid"/>
                <a:round/>
                <a:headEnd/>
                <a:tailEnd/>
              </a:ln>
            </p:spPr>
            <p:txBody>
              <a:bodyPr/>
              <a:lstStyle/>
              <a:p>
                <a:endParaRPr lang="en-US" dirty="0"/>
              </a:p>
            </p:txBody>
          </p:sp>
          <p:sp>
            <p:nvSpPr>
              <p:cNvPr id="529517" name="Line 109"/>
              <p:cNvSpPr>
                <a:spLocks noChangeShapeType="1"/>
              </p:cNvSpPr>
              <p:nvPr/>
            </p:nvSpPr>
            <p:spPr bwMode="auto">
              <a:xfrm flipH="1">
                <a:off x="4863" y="3654"/>
                <a:ext cx="114" cy="1"/>
              </a:xfrm>
              <a:prstGeom prst="line">
                <a:avLst/>
              </a:prstGeom>
              <a:noFill/>
              <a:ln w="6350">
                <a:solidFill>
                  <a:srgbClr val="00FF00"/>
                </a:solidFill>
                <a:round/>
                <a:headEnd/>
                <a:tailEnd/>
              </a:ln>
            </p:spPr>
            <p:txBody>
              <a:bodyPr/>
              <a:lstStyle/>
              <a:p>
                <a:endParaRPr lang="en-US" dirty="0"/>
              </a:p>
            </p:txBody>
          </p:sp>
        </p:grpSp>
        <p:sp>
          <p:nvSpPr>
            <p:cNvPr id="529518" name="Freeform 110"/>
            <p:cNvSpPr>
              <a:spLocks/>
            </p:cNvSpPr>
            <p:nvPr/>
          </p:nvSpPr>
          <p:spPr bwMode="auto">
            <a:xfrm>
              <a:off x="4888" y="1996"/>
              <a:ext cx="168" cy="1"/>
            </a:xfrm>
            <a:custGeom>
              <a:avLst/>
              <a:gdLst/>
              <a:ahLst/>
              <a:cxnLst>
                <a:cxn ang="0">
                  <a:pos x="0" y="0"/>
                </a:cxn>
                <a:cxn ang="0">
                  <a:pos x="96" y="0"/>
                </a:cxn>
                <a:cxn ang="0">
                  <a:pos x="168" y="0"/>
                </a:cxn>
              </a:cxnLst>
              <a:rect l="0" t="0" r="r" b="b"/>
              <a:pathLst>
                <a:path w="168" h="1">
                  <a:moveTo>
                    <a:pt x="0" y="0"/>
                  </a:moveTo>
                  <a:cubicBezTo>
                    <a:pt x="34" y="0"/>
                    <a:pt x="68" y="0"/>
                    <a:pt x="96" y="0"/>
                  </a:cubicBezTo>
                  <a:cubicBezTo>
                    <a:pt x="124" y="0"/>
                    <a:pt x="146" y="0"/>
                    <a:pt x="168" y="0"/>
                  </a:cubicBezTo>
                </a:path>
              </a:pathLst>
            </a:custGeom>
            <a:noFill/>
            <a:ln w="38100" cmpd="sng">
              <a:solidFill>
                <a:schemeClr val="tx1"/>
              </a:solidFill>
              <a:round/>
              <a:headEnd/>
              <a:tailEnd/>
            </a:ln>
            <a:effectLst/>
          </p:spPr>
          <p:txBody>
            <a:bodyPr/>
            <a:lstStyle/>
            <a:p>
              <a:endParaRPr lang="en-US" dirty="0"/>
            </a:p>
          </p:txBody>
        </p:sp>
      </p:grpSp>
      <p:sp>
        <p:nvSpPr>
          <p:cNvPr id="75"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Grp="1" noChangeArrowheads="1"/>
          </p:cNvSpPr>
          <p:nvPr>
            <p:ph type="title" sz="quarter"/>
          </p:nvPr>
        </p:nvSpPr>
        <p:spPr/>
        <p:txBody>
          <a:bodyPr/>
          <a:lstStyle/>
          <a:p>
            <a:r>
              <a:rPr lang="en-US" dirty="0"/>
              <a:t>Contractional Faults</a:t>
            </a:r>
          </a:p>
        </p:txBody>
      </p:sp>
      <p:graphicFrame>
        <p:nvGraphicFramePr>
          <p:cNvPr id="530435" name="Object 3">
            <a:hlinkClick r:id="" action="ppaction://ole?verb=0"/>
          </p:cNvPr>
          <p:cNvGraphicFramePr>
            <a:graphicFrameLocks noGrp="1"/>
          </p:cNvGraphicFramePr>
          <p:nvPr>
            <p:ph sz="quarter" idx="2"/>
          </p:nvPr>
        </p:nvGraphicFramePr>
        <p:xfrm>
          <a:off x="5561013" y="1802358"/>
          <a:ext cx="2614612" cy="1057275"/>
        </p:xfrm>
        <a:graphic>
          <a:graphicData uri="http://schemas.openxmlformats.org/presentationml/2006/ole">
            <mc:AlternateContent xmlns:mc="http://schemas.openxmlformats.org/markup-compatibility/2006">
              <mc:Choice xmlns:v="urn:schemas-microsoft-com:vml" Requires="v">
                <p:oleObj spid="_x0000_s14416" r:id="rId4" imgW="2611666" imgH="771773" progId="">
                  <p:embed/>
                </p:oleObj>
              </mc:Choice>
              <mc:Fallback>
                <p:oleObj r:id="rId4" imgW="2611666" imgH="771773" progId="">
                  <p:embed/>
                  <p:pic>
                    <p:nvPicPr>
                      <p:cNvPr id="0" name="Picture 26"/>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1013" y="1802358"/>
                        <a:ext cx="2614612"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30436" name="Rectangle 4"/>
          <p:cNvSpPr>
            <a:spLocks noChangeArrowheads="1"/>
          </p:cNvSpPr>
          <p:nvPr/>
        </p:nvSpPr>
        <p:spPr bwMode="auto">
          <a:xfrm>
            <a:off x="1227138" y="1249908"/>
            <a:ext cx="2612896"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a:latin typeface="Tahoma" pitchFamily="34" charset="0"/>
              </a:rPr>
              <a:t>basement involved</a:t>
            </a:r>
          </a:p>
        </p:txBody>
      </p:sp>
      <p:sp>
        <p:nvSpPr>
          <p:cNvPr id="530437" name="Rectangle 5"/>
          <p:cNvSpPr>
            <a:spLocks noChangeArrowheads="1"/>
          </p:cNvSpPr>
          <p:nvPr/>
        </p:nvSpPr>
        <p:spPr bwMode="auto">
          <a:xfrm>
            <a:off x="5526088" y="1249908"/>
            <a:ext cx="2710679"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a:latin typeface="Tahoma" pitchFamily="34" charset="0"/>
              </a:rPr>
              <a:t>basement detached</a:t>
            </a:r>
          </a:p>
        </p:txBody>
      </p:sp>
      <p:grpSp>
        <p:nvGrpSpPr>
          <p:cNvPr id="2" name="Group 6"/>
          <p:cNvGrpSpPr>
            <a:grpSpLocks/>
          </p:cNvGrpSpPr>
          <p:nvPr/>
        </p:nvGrpSpPr>
        <p:grpSpPr bwMode="auto">
          <a:xfrm>
            <a:off x="1216025" y="1635670"/>
            <a:ext cx="2609850" cy="1463675"/>
            <a:chOff x="766" y="1080"/>
            <a:chExt cx="1644" cy="922"/>
          </a:xfrm>
        </p:grpSpPr>
        <p:graphicFrame>
          <p:nvGraphicFramePr>
            <p:cNvPr id="530439" name="Object 7">
              <a:hlinkClick r:id="" action="ppaction://ole?verb=0"/>
            </p:cNvPr>
            <p:cNvGraphicFramePr>
              <a:graphicFrameLocks/>
            </p:cNvGraphicFramePr>
            <p:nvPr/>
          </p:nvGraphicFramePr>
          <p:xfrm>
            <a:off x="951" y="1166"/>
            <a:ext cx="1275" cy="836"/>
          </p:xfrm>
          <a:graphic>
            <a:graphicData uri="http://schemas.openxmlformats.org/presentationml/2006/ole">
              <mc:AlternateContent xmlns:mc="http://schemas.openxmlformats.org/markup-compatibility/2006">
                <mc:Choice xmlns:v="urn:schemas-microsoft-com:vml" Requires="v">
                  <p:oleObj spid="_x0000_s14417" r:id="rId6" imgW="1242443" imgH="1174299" progId="">
                    <p:embed/>
                  </p:oleObj>
                </mc:Choice>
                <mc:Fallback>
                  <p:oleObj r:id="rId6" imgW="1242443" imgH="1174299" progId="">
                    <p:embed/>
                    <p:pic>
                      <p:nvPicPr>
                        <p:cNvPr id="0" name="Picture 2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1" y="1166"/>
                          <a:ext cx="1275" cy="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30440" name="Rectangle 8"/>
            <p:cNvSpPr>
              <a:spLocks noChangeArrowheads="1"/>
            </p:cNvSpPr>
            <p:nvPr/>
          </p:nvSpPr>
          <p:spPr bwMode="auto">
            <a:xfrm>
              <a:off x="766" y="1080"/>
              <a:ext cx="1644" cy="168"/>
            </a:xfrm>
            <a:prstGeom prst="rect">
              <a:avLst/>
            </a:prstGeom>
            <a:solidFill>
              <a:srgbClr val="CCECFF"/>
            </a:solidFill>
            <a:ln w="9525">
              <a:noFill/>
              <a:miter lim="800000"/>
              <a:headEnd/>
              <a:tailEnd/>
            </a:ln>
            <a:effectLst/>
          </p:spPr>
          <p:txBody>
            <a:bodyPr wrap="none" anchor="ctr"/>
            <a:lstStyle/>
            <a:p>
              <a:endParaRPr lang="en-US" dirty="0"/>
            </a:p>
          </p:txBody>
        </p:sp>
      </p:grpSp>
      <p:grpSp>
        <p:nvGrpSpPr>
          <p:cNvPr id="3" name="Group 9"/>
          <p:cNvGrpSpPr>
            <a:grpSpLocks/>
          </p:cNvGrpSpPr>
          <p:nvPr/>
        </p:nvGrpSpPr>
        <p:grpSpPr bwMode="auto">
          <a:xfrm>
            <a:off x="568325" y="3771900"/>
            <a:ext cx="3727450" cy="1879600"/>
            <a:chOff x="454" y="2573"/>
            <a:chExt cx="2348" cy="1184"/>
          </a:xfrm>
        </p:grpSpPr>
        <p:pic>
          <p:nvPicPr>
            <p:cNvPr id="530442" name="Picture 10" descr="struct 2"/>
            <p:cNvPicPr>
              <a:picLocks noChangeAspect="1" noChangeArrowheads="1"/>
            </p:cNvPicPr>
            <p:nvPr/>
          </p:nvPicPr>
          <p:blipFill>
            <a:blip r:embed="rId8" cstate="print">
              <a:lum bright="-10000" contrast="20000"/>
            </a:blip>
            <a:srcRect l="8800" t="4037" r="3625" b="4037"/>
            <a:stretch>
              <a:fillRect/>
            </a:stretch>
          </p:blipFill>
          <p:spPr bwMode="auto">
            <a:xfrm>
              <a:off x="454" y="2573"/>
              <a:ext cx="2348" cy="1184"/>
            </a:xfrm>
            <a:prstGeom prst="rect">
              <a:avLst/>
            </a:prstGeom>
            <a:noFill/>
            <a:ln w="9525">
              <a:noFill/>
              <a:miter lim="800000"/>
              <a:headEnd/>
              <a:tailEnd/>
            </a:ln>
          </p:spPr>
        </p:pic>
        <p:sp>
          <p:nvSpPr>
            <p:cNvPr id="530443" name="Freeform 11"/>
            <p:cNvSpPr>
              <a:spLocks/>
            </p:cNvSpPr>
            <p:nvPr/>
          </p:nvSpPr>
          <p:spPr bwMode="auto">
            <a:xfrm>
              <a:off x="548" y="2920"/>
              <a:ext cx="652" cy="828"/>
            </a:xfrm>
            <a:custGeom>
              <a:avLst/>
              <a:gdLst/>
              <a:ahLst/>
              <a:cxnLst>
                <a:cxn ang="0">
                  <a:pos x="0" y="828"/>
                </a:cxn>
                <a:cxn ang="0">
                  <a:pos x="144" y="696"/>
                </a:cxn>
                <a:cxn ang="0">
                  <a:pos x="308" y="552"/>
                </a:cxn>
                <a:cxn ang="0">
                  <a:pos x="416" y="444"/>
                </a:cxn>
                <a:cxn ang="0">
                  <a:pos x="464" y="388"/>
                </a:cxn>
                <a:cxn ang="0">
                  <a:pos x="504" y="316"/>
                </a:cxn>
                <a:cxn ang="0">
                  <a:pos x="652" y="0"/>
                </a:cxn>
              </a:cxnLst>
              <a:rect l="0" t="0" r="r" b="b"/>
              <a:pathLst>
                <a:path w="652" h="828">
                  <a:moveTo>
                    <a:pt x="0" y="828"/>
                  </a:moveTo>
                  <a:cubicBezTo>
                    <a:pt x="46" y="785"/>
                    <a:pt x="93" y="742"/>
                    <a:pt x="144" y="696"/>
                  </a:cubicBezTo>
                  <a:cubicBezTo>
                    <a:pt x="195" y="650"/>
                    <a:pt x="263" y="594"/>
                    <a:pt x="308" y="552"/>
                  </a:cubicBezTo>
                  <a:cubicBezTo>
                    <a:pt x="353" y="510"/>
                    <a:pt x="390" y="471"/>
                    <a:pt x="416" y="444"/>
                  </a:cubicBezTo>
                  <a:cubicBezTo>
                    <a:pt x="442" y="417"/>
                    <a:pt x="449" y="409"/>
                    <a:pt x="464" y="388"/>
                  </a:cubicBezTo>
                  <a:cubicBezTo>
                    <a:pt x="479" y="367"/>
                    <a:pt x="473" y="381"/>
                    <a:pt x="504" y="316"/>
                  </a:cubicBezTo>
                  <a:cubicBezTo>
                    <a:pt x="535" y="251"/>
                    <a:pt x="593" y="125"/>
                    <a:pt x="652" y="0"/>
                  </a:cubicBezTo>
                </a:path>
              </a:pathLst>
            </a:custGeom>
            <a:noFill/>
            <a:ln w="38100" cmpd="sng">
              <a:solidFill>
                <a:srgbClr val="FF0066"/>
              </a:solidFill>
              <a:round/>
              <a:headEnd/>
              <a:tailEnd/>
            </a:ln>
            <a:effectLst/>
          </p:spPr>
          <p:txBody>
            <a:bodyPr/>
            <a:lstStyle/>
            <a:p>
              <a:endParaRPr lang="en-US" dirty="0"/>
            </a:p>
          </p:txBody>
        </p:sp>
        <p:sp>
          <p:nvSpPr>
            <p:cNvPr id="530444" name="Freeform 12"/>
            <p:cNvSpPr>
              <a:spLocks/>
            </p:cNvSpPr>
            <p:nvPr/>
          </p:nvSpPr>
          <p:spPr bwMode="auto">
            <a:xfrm>
              <a:off x="808" y="3380"/>
              <a:ext cx="188" cy="368"/>
            </a:xfrm>
            <a:custGeom>
              <a:avLst/>
              <a:gdLst/>
              <a:ahLst/>
              <a:cxnLst>
                <a:cxn ang="0">
                  <a:pos x="0" y="368"/>
                </a:cxn>
                <a:cxn ang="0">
                  <a:pos x="68" y="280"/>
                </a:cxn>
                <a:cxn ang="0">
                  <a:pos x="136" y="168"/>
                </a:cxn>
                <a:cxn ang="0">
                  <a:pos x="172" y="68"/>
                </a:cxn>
                <a:cxn ang="0">
                  <a:pos x="188" y="0"/>
                </a:cxn>
              </a:cxnLst>
              <a:rect l="0" t="0" r="r" b="b"/>
              <a:pathLst>
                <a:path w="188" h="368">
                  <a:moveTo>
                    <a:pt x="0" y="368"/>
                  </a:moveTo>
                  <a:cubicBezTo>
                    <a:pt x="22" y="340"/>
                    <a:pt x="45" y="313"/>
                    <a:pt x="68" y="280"/>
                  </a:cubicBezTo>
                  <a:cubicBezTo>
                    <a:pt x="91" y="247"/>
                    <a:pt x="119" y="203"/>
                    <a:pt x="136" y="168"/>
                  </a:cubicBezTo>
                  <a:cubicBezTo>
                    <a:pt x="153" y="133"/>
                    <a:pt x="163" y="96"/>
                    <a:pt x="172" y="68"/>
                  </a:cubicBezTo>
                  <a:cubicBezTo>
                    <a:pt x="181" y="40"/>
                    <a:pt x="184" y="20"/>
                    <a:pt x="188" y="0"/>
                  </a:cubicBezTo>
                </a:path>
              </a:pathLst>
            </a:custGeom>
            <a:noFill/>
            <a:ln w="38100" cmpd="sng">
              <a:solidFill>
                <a:srgbClr val="FF0066"/>
              </a:solidFill>
              <a:round/>
              <a:headEnd/>
              <a:tailEnd/>
            </a:ln>
            <a:effectLst/>
          </p:spPr>
          <p:txBody>
            <a:bodyPr/>
            <a:lstStyle/>
            <a:p>
              <a:endParaRPr lang="en-US" dirty="0"/>
            </a:p>
          </p:txBody>
        </p:sp>
        <p:sp>
          <p:nvSpPr>
            <p:cNvPr id="530445" name="Freeform 13"/>
            <p:cNvSpPr>
              <a:spLocks/>
            </p:cNvSpPr>
            <p:nvPr/>
          </p:nvSpPr>
          <p:spPr bwMode="auto">
            <a:xfrm>
              <a:off x="1096" y="3004"/>
              <a:ext cx="572" cy="740"/>
            </a:xfrm>
            <a:custGeom>
              <a:avLst/>
              <a:gdLst/>
              <a:ahLst/>
              <a:cxnLst>
                <a:cxn ang="0">
                  <a:pos x="0" y="740"/>
                </a:cxn>
                <a:cxn ang="0">
                  <a:pos x="136" y="636"/>
                </a:cxn>
                <a:cxn ang="0">
                  <a:pos x="264" y="524"/>
                </a:cxn>
                <a:cxn ang="0">
                  <a:pos x="356" y="448"/>
                </a:cxn>
                <a:cxn ang="0">
                  <a:pos x="412" y="368"/>
                </a:cxn>
                <a:cxn ang="0">
                  <a:pos x="484" y="236"/>
                </a:cxn>
                <a:cxn ang="0">
                  <a:pos x="536" y="120"/>
                </a:cxn>
                <a:cxn ang="0">
                  <a:pos x="572" y="0"/>
                </a:cxn>
              </a:cxnLst>
              <a:rect l="0" t="0" r="r" b="b"/>
              <a:pathLst>
                <a:path w="572" h="740">
                  <a:moveTo>
                    <a:pt x="0" y="740"/>
                  </a:moveTo>
                  <a:cubicBezTo>
                    <a:pt x="46" y="706"/>
                    <a:pt x="92" y="672"/>
                    <a:pt x="136" y="636"/>
                  </a:cubicBezTo>
                  <a:cubicBezTo>
                    <a:pt x="180" y="600"/>
                    <a:pt x="227" y="555"/>
                    <a:pt x="264" y="524"/>
                  </a:cubicBezTo>
                  <a:cubicBezTo>
                    <a:pt x="301" y="493"/>
                    <a:pt x="331" y="474"/>
                    <a:pt x="356" y="448"/>
                  </a:cubicBezTo>
                  <a:cubicBezTo>
                    <a:pt x="381" y="422"/>
                    <a:pt x="391" y="403"/>
                    <a:pt x="412" y="368"/>
                  </a:cubicBezTo>
                  <a:cubicBezTo>
                    <a:pt x="433" y="333"/>
                    <a:pt x="463" y="277"/>
                    <a:pt x="484" y="236"/>
                  </a:cubicBezTo>
                  <a:cubicBezTo>
                    <a:pt x="505" y="195"/>
                    <a:pt x="521" y="159"/>
                    <a:pt x="536" y="120"/>
                  </a:cubicBezTo>
                  <a:cubicBezTo>
                    <a:pt x="551" y="81"/>
                    <a:pt x="561" y="40"/>
                    <a:pt x="572" y="0"/>
                  </a:cubicBezTo>
                </a:path>
              </a:pathLst>
            </a:custGeom>
            <a:noFill/>
            <a:ln w="38100" cmpd="sng">
              <a:solidFill>
                <a:srgbClr val="FF0066"/>
              </a:solidFill>
              <a:round/>
              <a:headEnd/>
              <a:tailEnd/>
            </a:ln>
            <a:effectLst/>
          </p:spPr>
          <p:txBody>
            <a:bodyPr/>
            <a:lstStyle/>
            <a:p>
              <a:endParaRPr lang="en-US" dirty="0"/>
            </a:p>
          </p:txBody>
        </p:sp>
        <p:sp>
          <p:nvSpPr>
            <p:cNvPr id="530446" name="Freeform 14"/>
            <p:cNvSpPr>
              <a:spLocks/>
            </p:cNvSpPr>
            <p:nvPr/>
          </p:nvSpPr>
          <p:spPr bwMode="auto">
            <a:xfrm>
              <a:off x="2200" y="3312"/>
              <a:ext cx="368" cy="220"/>
            </a:xfrm>
            <a:custGeom>
              <a:avLst/>
              <a:gdLst/>
              <a:ahLst/>
              <a:cxnLst>
                <a:cxn ang="0">
                  <a:pos x="0" y="220"/>
                </a:cxn>
                <a:cxn ang="0">
                  <a:pos x="208" y="84"/>
                </a:cxn>
                <a:cxn ang="0">
                  <a:pos x="368" y="0"/>
                </a:cxn>
              </a:cxnLst>
              <a:rect l="0" t="0" r="r" b="b"/>
              <a:pathLst>
                <a:path w="368" h="220">
                  <a:moveTo>
                    <a:pt x="0" y="220"/>
                  </a:moveTo>
                  <a:cubicBezTo>
                    <a:pt x="73" y="170"/>
                    <a:pt x="147" y="121"/>
                    <a:pt x="208" y="84"/>
                  </a:cubicBezTo>
                  <a:cubicBezTo>
                    <a:pt x="269" y="47"/>
                    <a:pt x="318" y="23"/>
                    <a:pt x="368" y="0"/>
                  </a:cubicBezTo>
                </a:path>
              </a:pathLst>
            </a:custGeom>
            <a:noFill/>
            <a:ln w="38100" cmpd="sng">
              <a:solidFill>
                <a:srgbClr val="FF0066"/>
              </a:solidFill>
              <a:round/>
              <a:headEnd/>
              <a:tailEnd/>
            </a:ln>
            <a:effectLst/>
          </p:spPr>
          <p:txBody>
            <a:bodyPr/>
            <a:lstStyle/>
            <a:p>
              <a:endParaRPr lang="en-US" dirty="0"/>
            </a:p>
          </p:txBody>
        </p:sp>
        <p:sp>
          <p:nvSpPr>
            <p:cNvPr id="530447" name="Line 15"/>
            <p:cNvSpPr>
              <a:spLocks noChangeShapeType="1"/>
            </p:cNvSpPr>
            <p:nvPr/>
          </p:nvSpPr>
          <p:spPr bwMode="auto">
            <a:xfrm flipH="1">
              <a:off x="606" y="3488"/>
              <a:ext cx="160" cy="120"/>
            </a:xfrm>
            <a:prstGeom prst="line">
              <a:avLst/>
            </a:prstGeom>
            <a:noFill/>
            <a:ln w="28575">
              <a:solidFill>
                <a:srgbClr val="FF0000"/>
              </a:solidFill>
              <a:round/>
              <a:headEnd type="triangle" w="med" len="med"/>
              <a:tailEnd/>
            </a:ln>
            <a:effectLst/>
          </p:spPr>
          <p:txBody>
            <a:bodyPr/>
            <a:lstStyle/>
            <a:p>
              <a:endParaRPr lang="en-US" dirty="0"/>
            </a:p>
          </p:txBody>
        </p:sp>
        <p:sp>
          <p:nvSpPr>
            <p:cNvPr id="530448" name="Line 16"/>
            <p:cNvSpPr>
              <a:spLocks noChangeShapeType="1"/>
            </p:cNvSpPr>
            <p:nvPr/>
          </p:nvSpPr>
          <p:spPr bwMode="auto">
            <a:xfrm flipV="1">
              <a:off x="2326" y="3374"/>
              <a:ext cx="194" cy="144"/>
            </a:xfrm>
            <a:prstGeom prst="line">
              <a:avLst/>
            </a:prstGeom>
            <a:noFill/>
            <a:ln w="38100">
              <a:solidFill>
                <a:srgbClr val="FF0000"/>
              </a:solidFill>
              <a:round/>
              <a:headEnd type="triangle" w="med" len="med"/>
              <a:tailEnd/>
            </a:ln>
            <a:effectLst/>
          </p:spPr>
          <p:txBody>
            <a:bodyPr/>
            <a:lstStyle/>
            <a:p>
              <a:endParaRPr lang="en-US" dirty="0"/>
            </a:p>
          </p:txBody>
        </p:sp>
        <p:sp>
          <p:nvSpPr>
            <p:cNvPr id="530449" name="Line 17"/>
            <p:cNvSpPr>
              <a:spLocks noChangeShapeType="1"/>
            </p:cNvSpPr>
            <p:nvPr/>
          </p:nvSpPr>
          <p:spPr bwMode="auto">
            <a:xfrm flipH="1">
              <a:off x="2250" y="3332"/>
              <a:ext cx="166" cy="106"/>
            </a:xfrm>
            <a:prstGeom prst="line">
              <a:avLst/>
            </a:prstGeom>
            <a:noFill/>
            <a:ln w="38100">
              <a:solidFill>
                <a:srgbClr val="FF0000"/>
              </a:solidFill>
              <a:round/>
              <a:headEnd type="triangle" w="med" len="med"/>
              <a:tailEnd/>
            </a:ln>
            <a:effectLst/>
          </p:spPr>
          <p:txBody>
            <a:bodyPr/>
            <a:lstStyle/>
            <a:p>
              <a:endParaRPr lang="en-US" dirty="0"/>
            </a:p>
          </p:txBody>
        </p:sp>
        <p:sp>
          <p:nvSpPr>
            <p:cNvPr id="530450" name="Line 18"/>
            <p:cNvSpPr>
              <a:spLocks noChangeShapeType="1"/>
            </p:cNvSpPr>
            <p:nvPr/>
          </p:nvSpPr>
          <p:spPr bwMode="auto">
            <a:xfrm flipV="1">
              <a:off x="1362" y="3466"/>
              <a:ext cx="144" cy="142"/>
            </a:xfrm>
            <a:prstGeom prst="line">
              <a:avLst/>
            </a:prstGeom>
            <a:noFill/>
            <a:ln w="38100">
              <a:solidFill>
                <a:srgbClr val="FF0000"/>
              </a:solidFill>
              <a:round/>
              <a:headEnd type="triangle" w="med" len="med"/>
              <a:tailEnd/>
            </a:ln>
            <a:effectLst/>
          </p:spPr>
          <p:txBody>
            <a:bodyPr/>
            <a:lstStyle/>
            <a:p>
              <a:endParaRPr lang="en-US" dirty="0"/>
            </a:p>
          </p:txBody>
        </p:sp>
        <p:sp>
          <p:nvSpPr>
            <p:cNvPr id="530451" name="Line 19"/>
            <p:cNvSpPr>
              <a:spLocks noChangeShapeType="1"/>
            </p:cNvSpPr>
            <p:nvPr/>
          </p:nvSpPr>
          <p:spPr bwMode="auto">
            <a:xfrm flipH="1">
              <a:off x="1288" y="3404"/>
              <a:ext cx="146" cy="140"/>
            </a:xfrm>
            <a:prstGeom prst="line">
              <a:avLst/>
            </a:prstGeom>
            <a:noFill/>
            <a:ln w="38100">
              <a:solidFill>
                <a:srgbClr val="FF0000"/>
              </a:solidFill>
              <a:round/>
              <a:headEnd type="triangle" w="med" len="med"/>
              <a:tailEnd/>
            </a:ln>
            <a:effectLst/>
          </p:spPr>
          <p:txBody>
            <a:bodyPr/>
            <a:lstStyle/>
            <a:p>
              <a:endParaRPr lang="en-US" dirty="0"/>
            </a:p>
          </p:txBody>
        </p:sp>
        <p:sp>
          <p:nvSpPr>
            <p:cNvPr id="530452" name="Line 20"/>
            <p:cNvSpPr>
              <a:spLocks noChangeShapeType="1"/>
            </p:cNvSpPr>
            <p:nvPr/>
          </p:nvSpPr>
          <p:spPr bwMode="auto">
            <a:xfrm flipV="1">
              <a:off x="698" y="3536"/>
              <a:ext cx="172" cy="132"/>
            </a:xfrm>
            <a:prstGeom prst="line">
              <a:avLst/>
            </a:prstGeom>
            <a:noFill/>
            <a:ln w="28575">
              <a:solidFill>
                <a:srgbClr val="FF0000"/>
              </a:solidFill>
              <a:round/>
              <a:headEnd type="triangle" w="med" len="med"/>
              <a:tailEnd/>
            </a:ln>
            <a:effectLst/>
          </p:spPr>
          <p:txBody>
            <a:bodyPr/>
            <a:lstStyle/>
            <a:p>
              <a:endParaRPr lang="en-US" dirty="0"/>
            </a:p>
          </p:txBody>
        </p:sp>
      </p:grpSp>
      <p:pic>
        <p:nvPicPr>
          <p:cNvPr id="530453" name="Picture 21" descr="struct 1"/>
          <p:cNvPicPr>
            <a:picLocks noChangeAspect="1" noChangeArrowheads="1"/>
          </p:cNvPicPr>
          <p:nvPr/>
        </p:nvPicPr>
        <p:blipFill>
          <a:blip r:embed="rId9" cstate="print">
            <a:lum bright="20000" contrast="4000"/>
          </a:blip>
          <a:srcRect/>
          <a:stretch>
            <a:fillRect/>
          </a:stretch>
        </p:blipFill>
        <p:spPr bwMode="auto">
          <a:xfrm>
            <a:off x="5164138" y="3771900"/>
            <a:ext cx="3522662" cy="1866900"/>
          </a:xfrm>
          <a:prstGeom prst="rect">
            <a:avLst/>
          </a:prstGeom>
          <a:noFill/>
          <a:ln w="9525">
            <a:noFill/>
            <a:miter lim="800000"/>
            <a:headEnd/>
            <a:tailEnd/>
          </a:ln>
        </p:spPr>
      </p:pic>
      <p:sp>
        <p:nvSpPr>
          <p:cNvPr id="530454" name="Freeform 22"/>
          <p:cNvSpPr>
            <a:spLocks/>
          </p:cNvSpPr>
          <p:nvPr/>
        </p:nvSpPr>
        <p:spPr bwMode="auto">
          <a:xfrm>
            <a:off x="5421313" y="4943475"/>
            <a:ext cx="798512" cy="276225"/>
          </a:xfrm>
          <a:custGeom>
            <a:avLst/>
            <a:gdLst/>
            <a:ahLst/>
            <a:cxnLst>
              <a:cxn ang="0">
                <a:pos x="0" y="152"/>
              </a:cxn>
              <a:cxn ang="0">
                <a:pos x="244" y="68"/>
              </a:cxn>
              <a:cxn ang="0">
                <a:pos x="428" y="0"/>
              </a:cxn>
            </a:cxnLst>
            <a:rect l="0" t="0" r="r" b="b"/>
            <a:pathLst>
              <a:path w="428" h="152">
                <a:moveTo>
                  <a:pt x="0" y="152"/>
                </a:moveTo>
                <a:cubicBezTo>
                  <a:pt x="86" y="122"/>
                  <a:pt x="173" y="93"/>
                  <a:pt x="244" y="68"/>
                </a:cubicBezTo>
                <a:cubicBezTo>
                  <a:pt x="315" y="43"/>
                  <a:pt x="371" y="21"/>
                  <a:pt x="428" y="0"/>
                </a:cubicBezTo>
              </a:path>
            </a:pathLst>
          </a:custGeom>
          <a:noFill/>
          <a:ln w="28575" cmpd="sng">
            <a:solidFill>
              <a:srgbClr val="FF0066"/>
            </a:solidFill>
            <a:round/>
            <a:headEnd/>
            <a:tailEnd/>
          </a:ln>
          <a:effectLst/>
        </p:spPr>
        <p:txBody>
          <a:bodyPr/>
          <a:lstStyle/>
          <a:p>
            <a:endParaRPr lang="en-US" dirty="0"/>
          </a:p>
        </p:txBody>
      </p:sp>
      <p:sp>
        <p:nvSpPr>
          <p:cNvPr id="530455" name="Freeform 23"/>
          <p:cNvSpPr>
            <a:spLocks/>
          </p:cNvSpPr>
          <p:nvPr/>
        </p:nvSpPr>
        <p:spPr bwMode="auto">
          <a:xfrm>
            <a:off x="6040438" y="4029075"/>
            <a:ext cx="455612" cy="1484313"/>
          </a:xfrm>
          <a:custGeom>
            <a:avLst/>
            <a:gdLst/>
            <a:ahLst/>
            <a:cxnLst>
              <a:cxn ang="0">
                <a:pos x="0" y="812"/>
              </a:cxn>
              <a:cxn ang="0">
                <a:pos x="60" y="620"/>
              </a:cxn>
              <a:cxn ang="0">
                <a:pos x="128" y="408"/>
              </a:cxn>
              <a:cxn ang="0">
                <a:pos x="244" y="0"/>
              </a:cxn>
            </a:cxnLst>
            <a:rect l="0" t="0" r="r" b="b"/>
            <a:pathLst>
              <a:path w="244" h="812">
                <a:moveTo>
                  <a:pt x="0" y="812"/>
                </a:moveTo>
                <a:cubicBezTo>
                  <a:pt x="19" y="749"/>
                  <a:pt x="39" y="687"/>
                  <a:pt x="60" y="620"/>
                </a:cubicBezTo>
                <a:cubicBezTo>
                  <a:pt x="81" y="553"/>
                  <a:pt x="97" y="511"/>
                  <a:pt x="128" y="408"/>
                </a:cubicBezTo>
                <a:cubicBezTo>
                  <a:pt x="159" y="305"/>
                  <a:pt x="201" y="152"/>
                  <a:pt x="244" y="0"/>
                </a:cubicBezTo>
              </a:path>
            </a:pathLst>
          </a:custGeom>
          <a:noFill/>
          <a:ln w="28575" cmpd="sng">
            <a:solidFill>
              <a:srgbClr val="FF0066"/>
            </a:solidFill>
            <a:round/>
            <a:headEnd/>
            <a:tailEnd/>
          </a:ln>
          <a:effectLst/>
        </p:spPr>
        <p:txBody>
          <a:bodyPr/>
          <a:lstStyle/>
          <a:p>
            <a:endParaRPr lang="en-US" dirty="0"/>
          </a:p>
        </p:txBody>
      </p:sp>
      <p:sp>
        <p:nvSpPr>
          <p:cNvPr id="530456" name="Freeform 24"/>
          <p:cNvSpPr>
            <a:spLocks/>
          </p:cNvSpPr>
          <p:nvPr/>
        </p:nvSpPr>
        <p:spPr bwMode="auto">
          <a:xfrm>
            <a:off x="5757863" y="4132263"/>
            <a:ext cx="342900" cy="971550"/>
          </a:xfrm>
          <a:custGeom>
            <a:avLst/>
            <a:gdLst/>
            <a:ahLst/>
            <a:cxnLst>
              <a:cxn ang="0">
                <a:pos x="0" y="532"/>
              </a:cxn>
              <a:cxn ang="0">
                <a:pos x="76" y="420"/>
              </a:cxn>
              <a:cxn ang="0">
                <a:pos x="112" y="332"/>
              </a:cxn>
              <a:cxn ang="0">
                <a:pos x="140" y="204"/>
              </a:cxn>
              <a:cxn ang="0">
                <a:pos x="184" y="0"/>
              </a:cxn>
            </a:cxnLst>
            <a:rect l="0" t="0" r="r" b="b"/>
            <a:pathLst>
              <a:path w="184" h="532">
                <a:moveTo>
                  <a:pt x="0" y="532"/>
                </a:moveTo>
                <a:cubicBezTo>
                  <a:pt x="28" y="492"/>
                  <a:pt x="57" y="453"/>
                  <a:pt x="76" y="420"/>
                </a:cubicBezTo>
                <a:cubicBezTo>
                  <a:pt x="95" y="387"/>
                  <a:pt x="101" y="368"/>
                  <a:pt x="112" y="332"/>
                </a:cubicBezTo>
                <a:cubicBezTo>
                  <a:pt x="123" y="296"/>
                  <a:pt x="128" y="259"/>
                  <a:pt x="140" y="204"/>
                </a:cubicBezTo>
                <a:cubicBezTo>
                  <a:pt x="152" y="149"/>
                  <a:pt x="168" y="74"/>
                  <a:pt x="184" y="0"/>
                </a:cubicBezTo>
              </a:path>
            </a:pathLst>
          </a:custGeom>
          <a:noFill/>
          <a:ln w="28575" cmpd="sng">
            <a:solidFill>
              <a:srgbClr val="FF0066"/>
            </a:solidFill>
            <a:round/>
            <a:headEnd/>
            <a:tailEnd/>
          </a:ln>
          <a:effectLst/>
        </p:spPr>
        <p:txBody>
          <a:bodyPr/>
          <a:lstStyle/>
          <a:p>
            <a:endParaRPr lang="en-US" dirty="0"/>
          </a:p>
        </p:txBody>
      </p:sp>
      <p:sp>
        <p:nvSpPr>
          <p:cNvPr id="530457" name="Freeform 25"/>
          <p:cNvSpPr>
            <a:spLocks/>
          </p:cNvSpPr>
          <p:nvPr/>
        </p:nvSpPr>
        <p:spPr bwMode="auto">
          <a:xfrm>
            <a:off x="6249988" y="4446588"/>
            <a:ext cx="2236787" cy="444500"/>
          </a:xfrm>
          <a:custGeom>
            <a:avLst/>
            <a:gdLst/>
            <a:ahLst/>
            <a:cxnLst>
              <a:cxn ang="0">
                <a:pos x="0" y="244"/>
              </a:cxn>
              <a:cxn ang="0">
                <a:pos x="276" y="168"/>
              </a:cxn>
              <a:cxn ang="0">
                <a:pos x="488" y="128"/>
              </a:cxn>
              <a:cxn ang="0">
                <a:pos x="672" y="120"/>
              </a:cxn>
              <a:cxn ang="0">
                <a:pos x="896" y="120"/>
              </a:cxn>
              <a:cxn ang="0">
                <a:pos x="1036" y="100"/>
              </a:cxn>
              <a:cxn ang="0">
                <a:pos x="1200" y="0"/>
              </a:cxn>
            </a:cxnLst>
            <a:rect l="0" t="0" r="r" b="b"/>
            <a:pathLst>
              <a:path w="1200" h="244">
                <a:moveTo>
                  <a:pt x="0" y="244"/>
                </a:moveTo>
                <a:cubicBezTo>
                  <a:pt x="97" y="215"/>
                  <a:pt x="195" y="187"/>
                  <a:pt x="276" y="168"/>
                </a:cubicBezTo>
                <a:cubicBezTo>
                  <a:pt x="357" y="149"/>
                  <a:pt x="422" y="136"/>
                  <a:pt x="488" y="128"/>
                </a:cubicBezTo>
                <a:cubicBezTo>
                  <a:pt x="554" y="120"/>
                  <a:pt x="604" y="121"/>
                  <a:pt x="672" y="120"/>
                </a:cubicBezTo>
                <a:cubicBezTo>
                  <a:pt x="740" y="119"/>
                  <a:pt x="835" y="123"/>
                  <a:pt x="896" y="120"/>
                </a:cubicBezTo>
                <a:cubicBezTo>
                  <a:pt x="957" y="117"/>
                  <a:pt x="985" y="120"/>
                  <a:pt x="1036" y="100"/>
                </a:cubicBezTo>
                <a:cubicBezTo>
                  <a:pt x="1087" y="80"/>
                  <a:pt x="1143" y="40"/>
                  <a:pt x="1200" y="0"/>
                </a:cubicBezTo>
              </a:path>
            </a:pathLst>
          </a:custGeom>
          <a:noFill/>
          <a:ln w="28575" cmpd="sng">
            <a:solidFill>
              <a:srgbClr val="FF0066"/>
            </a:solidFill>
            <a:round/>
            <a:headEnd/>
            <a:tailEnd/>
          </a:ln>
          <a:effectLst/>
        </p:spPr>
        <p:txBody>
          <a:bodyPr/>
          <a:lstStyle/>
          <a:p>
            <a:endParaRPr lang="en-US" dirty="0"/>
          </a:p>
        </p:txBody>
      </p:sp>
      <p:sp>
        <p:nvSpPr>
          <p:cNvPr id="530458" name="Freeform 26"/>
          <p:cNvSpPr>
            <a:spLocks/>
          </p:cNvSpPr>
          <p:nvPr/>
        </p:nvSpPr>
        <p:spPr bwMode="auto">
          <a:xfrm>
            <a:off x="6376988" y="4373563"/>
            <a:ext cx="1976437" cy="255587"/>
          </a:xfrm>
          <a:custGeom>
            <a:avLst/>
            <a:gdLst/>
            <a:ahLst/>
            <a:cxnLst>
              <a:cxn ang="0">
                <a:pos x="0" y="140"/>
              </a:cxn>
              <a:cxn ang="0">
                <a:pos x="200" y="76"/>
              </a:cxn>
              <a:cxn ang="0">
                <a:pos x="372" y="44"/>
              </a:cxn>
              <a:cxn ang="0">
                <a:pos x="496" y="44"/>
              </a:cxn>
              <a:cxn ang="0">
                <a:pos x="604" y="68"/>
              </a:cxn>
              <a:cxn ang="0">
                <a:pos x="744" y="68"/>
              </a:cxn>
              <a:cxn ang="0">
                <a:pos x="856" y="56"/>
              </a:cxn>
              <a:cxn ang="0">
                <a:pos x="1000" y="24"/>
              </a:cxn>
              <a:cxn ang="0">
                <a:pos x="1060" y="0"/>
              </a:cxn>
            </a:cxnLst>
            <a:rect l="0" t="0" r="r" b="b"/>
            <a:pathLst>
              <a:path w="1060" h="140">
                <a:moveTo>
                  <a:pt x="0" y="140"/>
                </a:moveTo>
                <a:cubicBezTo>
                  <a:pt x="69" y="116"/>
                  <a:pt x="138" y="92"/>
                  <a:pt x="200" y="76"/>
                </a:cubicBezTo>
                <a:cubicBezTo>
                  <a:pt x="262" y="60"/>
                  <a:pt x="323" y="49"/>
                  <a:pt x="372" y="44"/>
                </a:cubicBezTo>
                <a:cubicBezTo>
                  <a:pt x="421" y="39"/>
                  <a:pt x="457" y="40"/>
                  <a:pt x="496" y="44"/>
                </a:cubicBezTo>
                <a:cubicBezTo>
                  <a:pt x="535" y="48"/>
                  <a:pt x="563" y="64"/>
                  <a:pt x="604" y="68"/>
                </a:cubicBezTo>
                <a:cubicBezTo>
                  <a:pt x="645" y="72"/>
                  <a:pt x="702" y="70"/>
                  <a:pt x="744" y="68"/>
                </a:cubicBezTo>
                <a:cubicBezTo>
                  <a:pt x="786" y="66"/>
                  <a:pt x="813" y="63"/>
                  <a:pt x="856" y="56"/>
                </a:cubicBezTo>
                <a:cubicBezTo>
                  <a:pt x="899" y="49"/>
                  <a:pt x="966" y="33"/>
                  <a:pt x="1000" y="24"/>
                </a:cubicBezTo>
                <a:cubicBezTo>
                  <a:pt x="1034" y="15"/>
                  <a:pt x="1047" y="7"/>
                  <a:pt x="1060" y="0"/>
                </a:cubicBezTo>
              </a:path>
            </a:pathLst>
          </a:custGeom>
          <a:noFill/>
          <a:ln w="28575" cmpd="sng">
            <a:solidFill>
              <a:srgbClr val="FF0066"/>
            </a:solidFill>
            <a:round/>
            <a:headEnd/>
            <a:tailEnd/>
          </a:ln>
          <a:effectLst/>
        </p:spPr>
        <p:txBody>
          <a:bodyPr/>
          <a:lstStyle/>
          <a:p>
            <a:endParaRPr lang="en-US" dirty="0"/>
          </a:p>
        </p:txBody>
      </p:sp>
      <p:sp>
        <p:nvSpPr>
          <p:cNvPr id="530459" name="Freeform 27"/>
          <p:cNvSpPr>
            <a:spLocks/>
          </p:cNvSpPr>
          <p:nvPr/>
        </p:nvSpPr>
        <p:spPr bwMode="auto">
          <a:xfrm>
            <a:off x="7405688" y="4337050"/>
            <a:ext cx="879475" cy="146050"/>
          </a:xfrm>
          <a:custGeom>
            <a:avLst/>
            <a:gdLst/>
            <a:ahLst/>
            <a:cxnLst>
              <a:cxn ang="0">
                <a:pos x="0" y="80"/>
              </a:cxn>
              <a:cxn ang="0">
                <a:pos x="120" y="72"/>
              </a:cxn>
              <a:cxn ang="0">
                <a:pos x="316" y="36"/>
              </a:cxn>
              <a:cxn ang="0">
                <a:pos x="472" y="0"/>
              </a:cxn>
            </a:cxnLst>
            <a:rect l="0" t="0" r="r" b="b"/>
            <a:pathLst>
              <a:path w="472" h="80">
                <a:moveTo>
                  <a:pt x="0" y="80"/>
                </a:moveTo>
                <a:cubicBezTo>
                  <a:pt x="33" y="79"/>
                  <a:pt x="67" y="79"/>
                  <a:pt x="120" y="72"/>
                </a:cubicBezTo>
                <a:cubicBezTo>
                  <a:pt x="173" y="65"/>
                  <a:pt x="257" y="48"/>
                  <a:pt x="316" y="36"/>
                </a:cubicBezTo>
                <a:cubicBezTo>
                  <a:pt x="375" y="24"/>
                  <a:pt x="423" y="12"/>
                  <a:pt x="472" y="0"/>
                </a:cubicBezTo>
              </a:path>
            </a:pathLst>
          </a:custGeom>
          <a:noFill/>
          <a:ln w="28575" cmpd="sng">
            <a:solidFill>
              <a:srgbClr val="FF0066"/>
            </a:solidFill>
            <a:round/>
            <a:headEnd/>
            <a:tailEnd/>
          </a:ln>
          <a:effectLst/>
        </p:spPr>
        <p:txBody>
          <a:bodyPr/>
          <a:lstStyle/>
          <a:p>
            <a:endParaRPr lang="en-US" dirty="0"/>
          </a:p>
        </p:txBody>
      </p:sp>
      <p:sp>
        <p:nvSpPr>
          <p:cNvPr id="530460" name="Freeform 28"/>
          <p:cNvSpPr>
            <a:spLocks/>
          </p:cNvSpPr>
          <p:nvPr/>
        </p:nvSpPr>
        <p:spPr bwMode="auto">
          <a:xfrm>
            <a:off x="5399088" y="4811713"/>
            <a:ext cx="522287" cy="168275"/>
          </a:xfrm>
          <a:custGeom>
            <a:avLst/>
            <a:gdLst/>
            <a:ahLst/>
            <a:cxnLst>
              <a:cxn ang="0">
                <a:pos x="0" y="92"/>
              </a:cxn>
              <a:cxn ang="0">
                <a:pos x="196" y="28"/>
              </a:cxn>
              <a:cxn ang="0">
                <a:pos x="280" y="0"/>
              </a:cxn>
            </a:cxnLst>
            <a:rect l="0" t="0" r="r" b="b"/>
            <a:pathLst>
              <a:path w="280" h="92">
                <a:moveTo>
                  <a:pt x="0" y="92"/>
                </a:moveTo>
                <a:cubicBezTo>
                  <a:pt x="74" y="67"/>
                  <a:pt x="149" y="43"/>
                  <a:pt x="196" y="28"/>
                </a:cubicBezTo>
                <a:cubicBezTo>
                  <a:pt x="243" y="13"/>
                  <a:pt x="261" y="6"/>
                  <a:pt x="280" y="0"/>
                </a:cubicBezTo>
              </a:path>
            </a:pathLst>
          </a:custGeom>
          <a:noFill/>
          <a:ln w="28575" cmpd="sng">
            <a:solidFill>
              <a:srgbClr val="FF0066"/>
            </a:solidFill>
            <a:round/>
            <a:headEnd/>
            <a:tailEnd/>
          </a:ln>
          <a:effectLst/>
        </p:spPr>
        <p:txBody>
          <a:bodyPr/>
          <a:lstStyle/>
          <a:p>
            <a:endParaRPr lang="en-US" dirty="0"/>
          </a:p>
        </p:txBody>
      </p:sp>
      <p:sp>
        <p:nvSpPr>
          <p:cNvPr id="530461" name="Freeform 29"/>
          <p:cNvSpPr>
            <a:spLocks/>
          </p:cNvSpPr>
          <p:nvPr/>
        </p:nvSpPr>
        <p:spPr bwMode="auto">
          <a:xfrm>
            <a:off x="5965825" y="4679950"/>
            <a:ext cx="328613" cy="101600"/>
          </a:xfrm>
          <a:custGeom>
            <a:avLst/>
            <a:gdLst/>
            <a:ahLst/>
            <a:cxnLst>
              <a:cxn ang="0">
                <a:pos x="0" y="56"/>
              </a:cxn>
              <a:cxn ang="0">
                <a:pos x="108" y="20"/>
              </a:cxn>
              <a:cxn ang="0">
                <a:pos x="176" y="0"/>
              </a:cxn>
            </a:cxnLst>
            <a:rect l="0" t="0" r="r" b="b"/>
            <a:pathLst>
              <a:path w="176" h="56">
                <a:moveTo>
                  <a:pt x="0" y="56"/>
                </a:moveTo>
                <a:cubicBezTo>
                  <a:pt x="39" y="42"/>
                  <a:pt x="79" y="29"/>
                  <a:pt x="108" y="20"/>
                </a:cubicBezTo>
                <a:cubicBezTo>
                  <a:pt x="137" y="11"/>
                  <a:pt x="156" y="5"/>
                  <a:pt x="176" y="0"/>
                </a:cubicBezTo>
              </a:path>
            </a:pathLst>
          </a:custGeom>
          <a:noFill/>
          <a:ln w="28575" cmpd="sng">
            <a:solidFill>
              <a:srgbClr val="FF0066"/>
            </a:solidFill>
            <a:round/>
            <a:headEnd/>
            <a:tailEnd/>
          </a:ln>
          <a:effectLst/>
        </p:spPr>
        <p:txBody>
          <a:bodyPr/>
          <a:lstStyle/>
          <a:p>
            <a:endParaRPr lang="en-US" dirty="0"/>
          </a:p>
        </p:txBody>
      </p:sp>
      <p:sp>
        <p:nvSpPr>
          <p:cNvPr id="530462" name="Line 30"/>
          <p:cNvSpPr>
            <a:spLocks noChangeShapeType="1"/>
          </p:cNvSpPr>
          <p:nvPr/>
        </p:nvSpPr>
        <p:spPr bwMode="auto">
          <a:xfrm flipV="1">
            <a:off x="6462713" y="4556125"/>
            <a:ext cx="320675" cy="109538"/>
          </a:xfrm>
          <a:prstGeom prst="line">
            <a:avLst/>
          </a:prstGeom>
          <a:noFill/>
          <a:ln w="28575">
            <a:solidFill>
              <a:srgbClr val="FF0000"/>
            </a:solidFill>
            <a:round/>
            <a:headEnd type="triangle" w="med" len="med"/>
            <a:tailEnd/>
          </a:ln>
          <a:effectLst/>
        </p:spPr>
        <p:txBody>
          <a:bodyPr/>
          <a:lstStyle/>
          <a:p>
            <a:endParaRPr lang="en-US" dirty="0"/>
          </a:p>
        </p:txBody>
      </p:sp>
      <p:sp>
        <p:nvSpPr>
          <p:cNvPr id="530463" name="Line 31"/>
          <p:cNvSpPr>
            <a:spLocks noChangeShapeType="1"/>
          </p:cNvSpPr>
          <p:nvPr/>
        </p:nvSpPr>
        <p:spPr bwMode="auto">
          <a:xfrm flipH="1">
            <a:off x="6432550" y="4430713"/>
            <a:ext cx="328613" cy="103187"/>
          </a:xfrm>
          <a:prstGeom prst="line">
            <a:avLst/>
          </a:prstGeom>
          <a:noFill/>
          <a:ln w="28575">
            <a:solidFill>
              <a:srgbClr val="FF0000"/>
            </a:solidFill>
            <a:round/>
            <a:headEnd type="triangle" w="med" len="med"/>
            <a:tailEnd/>
          </a:ln>
          <a:effectLst/>
        </p:spPr>
        <p:txBody>
          <a:bodyPr/>
          <a:lstStyle/>
          <a:p>
            <a:endParaRPr lang="en-US" dirty="0"/>
          </a:p>
        </p:txBody>
      </p:sp>
      <p:sp>
        <p:nvSpPr>
          <p:cNvPr id="530464" name="Line 32"/>
          <p:cNvSpPr>
            <a:spLocks noChangeShapeType="1"/>
          </p:cNvSpPr>
          <p:nvPr/>
        </p:nvSpPr>
        <p:spPr bwMode="auto">
          <a:xfrm flipV="1">
            <a:off x="6634163" y="4760913"/>
            <a:ext cx="401637" cy="109537"/>
          </a:xfrm>
          <a:prstGeom prst="line">
            <a:avLst/>
          </a:prstGeom>
          <a:noFill/>
          <a:ln w="28575">
            <a:solidFill>
              <a:srgbClr val="FF0000"/>
            </a:solidFill>
            <a:round/>
            <a:headEnd type="triangle" w="med" len="med"/>
            <a:tailEnd/>
          </a:ln>
          <a:effectLst/>
        </p:spPr>
        <p:txBody>
          <a:bodyPr/>
          <a:lstStyle/>
          <a:p>
            <a:endParaRPr lang="en-US" dirty="0"/>
          </a:p>
        </p:txBody>
      </p:sp>
      <p:sp>
        <p:nvSpPr>
          <p:cNvPr id="530465" name="Line 33"/>
          <p:cNvSpPr>
            <a:spLocks noChangeShapeType="1"/>
          </p:cNvSpPr>
          <p:nvPr/>
        </p:nvSpPr>
        <p:spPr bwMode="auto">
          <a:xfrm flipH="1">
            <a:off x="6618288" y="4635500"/>
            <a:ext cx="373062" cy="95250"/>
          </a:xfrm>
          <a:prstGeom prst="line">
            <a:avLst/>
          </a:prstGeom>
          <a:noFill/>
          <a:ln w="28575">
            <a:solidFill>
              <a:srgbClr val="FF0000"/>
            </a:solidFill>
            <a:round/>
            <a:headEnd type="triangle" w="med" len="med"/>
            <a:tailEnd/>
          </a:ln>
          <a:effectLst/>
        </p:spPr>
        <p:txBody>
          <a:bodyPr/>
          <a:lstStyle/>
          <a:p>
            <a:endParaRPr lang="en-US" dirty="0"/>
          </a:p>
        </p:txBody>
      </p:sp>
      <p:sp>
        <p:nvSpPr>
          <p:cNvPr id="530466" name="Line 34"/>
          <p:cNvSpPr>
            <a:spLocks noChangeShapeType="1"/>
          </p:cNvSpPr>
          <p:nvPr/>
        </p:nvSpPr>
        <p:spPr bwMode="auto">
          <a:xfrm flipV="1">
            <a:off x="6037263" y="4413250"/>
            <a:ext cx="58737" cy="269875"/>
          </a:xfrm>
          <a:prstGeom prst="line">
            <a:avLst/>
          </a:prstGeom>
          <a:noFill/>
          <a:ln w="28575">
            <a:solidFill>
              <a:srgbClr val="FF0000"/>
            </a:solidFill>
            <a:round/>
            <a:headEnd type="triangle" w="med" len="med"/>
            <a:tailEnd/>
          </a:ln>
          <a:effectLst/>
        </p:spPr>
        <p:txBody>
          <a:bodyPr/>
          <a:lstStyle/>
          <a:p>
            <a:endParaRPr lang="en-US" dirty="0"/>
          </a:p>
        </p:txBody>
      </p:sp>
      <p:sp>
        <p:nvSpPr>
          <p:cNvPr id="530467" name="Line 35"/>
          <p:cNvSpPr>
            <a:spLocks noChangeShapeType="1"/>
          </p:cNvSpPr>
          <p:nvPr/>
        </p:nvSpPr>
        <p:spPr bwMode="auto">
          <a:xfrm flipH="1">
            <a:off x="5924550" y="4321175"/>
            <a:ext cx="85725" cy="296863"/>
          </a:xfrm>
          <a:prstGeom prst="line">
            <a:avLst/>
          </a:prstGeom>
          <a:noFill/>
          <a:ln w="28575">
            <a:solidFill>
              <a:srgbClr val="FF0000"/>
            </a:solidFill>
            <a:round/>
            <a:headEnd type="triangle" w="med" len="med"/>
            <a:tailEnd/>
          </a:ln>
          <a:effectLst/>
        </p:spPr>
        <p:txBody>
          <a:bodyPr/>
          <a:lstStyle/>
          <a:p>
            <a:endParaRPr lang="en-US" dirty="0"/>
          </a:p>
        </p:txBody>
      </p:sp>
      <p:sp>
        <p:nvSpPr>
          <p:cNvPr id="530468" name="Line 36"/>
          <p:cNvSpPr>
            <a:spLocks noChangeShapeType="1"/>
          </p:cNvSpPr>
          <p:nvPr/>
        </p:nvSpPr>
        <p:spPr bwMode="auto">
          <a:xfrm flipV="1">
            <a:off x="6427788" y="4244975"/>
            <a:ext cx="60325" cy="269875"/>
          </a:xfrm>
          <a:prstGeom prst="line">
            <a:avLst/>
          </a:prstGeom>
          <a:noFill/>
          <a:ln w="28575">
            <a:solidFill>
              <a:srgbClr val="FF0000"/>
            </a:solidFill>
            <a:round/>
            <a:headEnd/>
            <a:tailEnd type="triangle" w="med" len="med"/>
          </a:ln>
          <a:effectLst/>
        </p:spPr>
        <p:txBody>
          <a:bodyPr/>
          <a:lstStyle/>
          <a:p>
            <a:endParaRPr lang="en-US" dirty="0"/>
          </a:p>
        </p:txBody>
      </p:sp>
      <p:sp>
        <p:nvSpPr>
          <p:cNvPr id="530469" name="Line 37"/>
          <p:cNvSpPr>
            <a:spLocks noChangeShapeType="1"/>
          </p:cNvSpPr>
          <p:nvPr/>
        </p:nvSpPr>
        <p:spPr bwMode="auto">
          <a:xfrm flipH="1">
            <a:off x="6316663" y="4152900"/>
            <a:ext cx="85725" cy="296863"/>
          </a:xfrm>
          <a:prstGeom prst="line">
            <a:avLst/>
          </a:prstGeom>
          <a:noFill/>
          <a:ln w="28575">
            <a:solidFill>
              <a:srgbClr val="FF0000"/>
            </a:solidFill>
            <a:round/>
            <a:headEnd/>
            <a:tailEnd type="triangle" w="med" len="med"/>
          </a:ln>
          <a:effectLst/>
        </p:spPr>
        <p:txBody>
          <a:bodyPr/>
          <a:lstStyle/>
          <a:p>
            <a:endParaRPr lang="en-US" dirty="0"/>
          </a:p>
        </p:txBody>
      </p:sp>
      <p:sp>
        <p:nvSpPr>
          <p:cNvPr id="530470" name="Text Box 38"/>
          <p:cNvSpPr txBox="1">
            <a:spLocks noChangeArrowheads="1"/>
          </p:cNvSpPr>
          <p:nvPr/>
        </p:nvSpPr>
        <p:spPr bwMode="auto">
          <a:xfrm>
            <a:off x="473510" y="5660314"/>
            <a:ext cx="960438" cy="260350"/>
          </a:xfrm>
          <a:prstGeom prst="rect">
            <a:avLst/>
          </a:prstGeom>
          <a:noFill/>
          <a:ln w="9525">
            <a:noFill/>
            <a:miter lim="800000"/>
            <a:headEnd/>
            <a:tailEnd/>
          </a:ln>
          <a:effectLst/>
        </p:spPr>
        <p:txBody>
          <a:bodyPr wrap="none">
            <a:spAutoFit/>
          </a:bodyPr>
          <a:lstStyle/>
          <a:p>
            <a:r>
              <a:rPr lang="en-US" sz="1100" b="1" dirty="0">
                <a:latin typeface="Arial" charset="0"/>
              </a:rPr>
              <a:t>Stone, 1983</a:t>
            </a:r>
          </a:p>
        </p:txBody>
      </p:sp>
      <p:sp>
        <p:nvSpPr>
          <p:cNvPr id="530471" name="Text Box 39"/>
          <p:cNvSpPr txBox="1">
            <a:spLocks noChangeArrowheads="1"/>
          </p:cNvSpPr>
          <p:nvPr/>
        </p:nvSpPr>
        <p:spPr bwMode="auto">
          <a:xfrm>
            <a:off x="5124620" y="5660314"/>
            <a:ext cx="1030287" cy="260350"/>
          </a:xfrm>
          <a:prstGeom prst="rect">
            <a:avLst/>
          </a:prstGeom>
          <a:noFill/>
          <a:ln w="9525">
            <a:noFill/>
            <a:miter lim="800000"/>
            <a:headEnd/>
            <a:tailEnd/>
          </a:ln>
          <a:effectLst/>
        </p:spPr>
        <p:txBody>
          <a:bodyPr wrap="none">
            <a:spAutoFit/>
          </a:bodyPr>
          <a:lstStyle/>
          <a:p>
            <a:r>
              <a:rPr lang="en-US" sz="1100" b="1" dirty="0">
                <a:latin typeface="Arial" charset="0"/>
              </a:rPr>
              <a:t>Norton, 1983</a:t>
            </a:r>
          </a:p>
        </p:txBody>
      </p:sp>
      <p:sp>
        <p:nvSpPr>
          <p:cNvPr id="530472" name="Text Box 40"/>
          <p:cNvSpPr txBox="1">
            <a:spLocks noChangeArrowheads="1"/>
          </p:cNvSpPr>
          <p:nvPr/>
        </p:nvSpPr>
        <p:spPr bwMode="auto">
          <a:xfrm>
            <a:off x="5981700" y="5858373"/>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1983 reprinted with permission of the AAPG whose permission is required for further use.</a:t>
            </a:r>
          </a:p>
        </p:txBody>
      </p:sp>
      <p:sp>
        <p:nvSpPr>
          <p:cNvPr id="530473" name="Text Box 41"/>
          <p:cNvSpPr txBox="1">
            <a:spLocks noChangeArrowheads="1"/>
          </p:cNvSpPr>
          <p:nvPr/>
        </p:nvSpPr>
        <p:spPr bwMode="auto">
          <a:xfrm>
            <a:off x="1552575" y="5858373"/>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1983 reprinted with permission of the AAPG whose permission is required for further use.</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p:txBody>
          <a:bodyPr/>
          <a:lstStyle/>
          <a:p>
            <a:r>
              <a:rPr lang="en-US" dirty="0"/>
              <a:t>Diapirs Can Provide Good Traps</a:t>
            </a:r>
          </a:p>
        </p:txBody>
      </p:sp>
      <p:sp>
        <p:nvSpPr>
          <p:cNvPr id="531459" name="Text Box 3"/>
          <p:cNvSpPr txBox="1">
            <a:spLocks noChangeArrowheads="1"/>
          </p:cNvSpPr>
          <p:nvPr/>
        </p:nvSpPr>
        <p:spPr bwMode="auto">
          <a:xfrm>
            <a:off x="360363" y="1060450"/>
            <a:ext cx="3290887" cy="1311275"/>
          </a:xfrm>
          <a:prstGeom prst="rect">
            <a:avLst/>
          </a:prstGeom>
          <a:noFill/>
          <a:ln w="9525">
            <a:noFill/>
            <a:miter lim="800000"/>
            <a:headEnd/>
            <a:tailEnd/>
          </a:ln>
          <a:effectLst/>
        </p:spPr>
        <p:txBody>
          <a:bodyPr>
            <a:spAutoFit/>
          </a:bodyPr>
          <a:lstStyle/>
          <a:p>
            <a:pPr algn="ctr"/>
            <a:r>
              <a:rPr lang="en-US" sz="2000" b="1" dirty="0">
                <a:latin typeface="Tahoma" pitchFamily="34" charset="0"/>
              </a:rPr>
              <a:t>Salt and shale layers can become mobile </a:t>
            </a:r>
          </a:p>
          <a:p>
            <a:pPr algn="ctr"/>
            <a:r>
              <a:rPr lang="en-US" sz="2000" b="1" dirty="0">
                <a:latin typeface="Tahoma" pitchFamily="34" charset="0"/>
              </a:rPr>
              <a:t>when subjected to differential loading</a:t>
            </a:r>
          </a:p>
        </p:txBody>
      </p:sp>
      <p:sp>
        <p:nvSpPr>
          <p:cNvPr id="531460" name="Text Box 4"/>
          <p:cNvSpPr txBox="1">
            <a:spLocks noChangeArrowheads="1"/>
          </p:cNvSpPr>
          <p:nvPr/>
        </p:nvSpPr>
        <p:spPr bwMode="auto">
          <a:xfrm>
            <a:off x="5113338" y="4448175"/>
            <a:ext cx="3154362" cy="1311275"/>
          </a:xfrm>
          <a:prstGeom prst="rect">
            <a:avLst/>
          </a:prstGeom>
          <a:solidFill>
            <a:srgbClr val="FFFF00"/>
          </a:solidFill>
          <a:ln w="9525">
            <a:noFill/>
            <a:miter lim="800000"/>
            <a:headEnd/>
            <a:tailEnd/>
          </a:ln>
          <a:effectLst/>
        </p:spPr>
        <p:txBody>
          <a:bodyPr>
            <a:spAutoFit/>
          </a:bodyPr>
          <a:lstStyle/>
          <a:p>
            <a:pPr algn="ctr"/>
            <a:r>
              <a:rPr lang="en-US" sz="2000" b="1" dirty="0">
                <a:latin typeface="Tahoma" pitchFamily="34" charset="0"/>
              </a:rPr>
              <a:t>Many oil and gas fields have been found associated with salt &amp; shale diapirs</a:t>
            </a:r>
          </a:p>
        </p:txBody>
      </p:sp>
      <p:grpSp>
        <p:nvGrpSpPr>
          <p:cNvPr id="2" name="Group 5"/>
          <p:cNvGrpSpPr>
            <a:grpSpLocks/>
          </p:cNvGrpSpPr>
          <p:nvPr/>
        </p:nvGrpSpPr>
        <p:grpSpPr bwMode="auto">
          <a:xfrm>
            <a:off x="4029075" y="1144588"/>
            <a:ext cx="3981450" cy="2486025"/>
            <a:chOff x="333" y="888"/>
            <a:chExt cx="2667" cy="2397"/>
          </a:xfrm>
        </p:grpSpPr>
        <p:grpSp>
          <p:nvGrpSpPr>
            <p:cNvPr id="3" name="Group 6"/>
            <p:cNvGrpSpPr>
              <a:grpSpLocks/>
            </p:cNvGrpSpPr>
            <p:nvPr/>
          </p:nvGrpSpPr>
          <p:grpSpPr bwMode="auto">
            <a:xfrm>
              <a:off x="333" y="970"/>
              <a:ext cx="2667" cy="2315"/>
              <a:chOff x="333" y="970"/>
              <a:chExt cx="2667" cy="2315"/>
            </a:xfrm>
          </p:grpSpPr>
          <p:sp>
            <p:nvSpPr>
              <p:cNvPr id="531463" name="Rectangle 7" descr="Dashed horizontal"/>
              <p:cNvSpPr>
                <a:spLocks noChangeArrowheads="1"/>
              </p:cNvSpPr>
              <p:nvPr/>
            </p:nvSpPr>
            <p:spPr bwMode="auto">
              <a:xfrm>
                <a:off x="333" y="970"/>
                <a:ext cx="2660" cy="2312"/>
              </a:xfrm>
              <a:prstGeom prst="rect">
                <a:avLst/>
              </a:prstGeom>
              <a:pattFill prst="dashHorz">
                <a:fgClr>
                  <a:schemeClr val="tx1"/>
                </a:fgClr>
                <a:bgClr>
                  <a:schemeClr val="folHlink"/>
                </a:bgClr>
              </a:pattFill>
              <a:ln w="9525">
                <a:solidFill>
                  <a:schemeClr val="tx1"/>
                </a:solidFill>
                <a:miter lim="800000"/>
                <a:headEnd/>
                <a:tailEnd/>
              </a:ln>
              <a:effectLst/>
            </p:spPr>
            <p:txBody>
              <a:bodyPr wrap="none" anchor="ctr"/>
              <a:lstStyle/>
              <a:p>
                <a:endParaRPr lang="en-US" dirty="0"/>
              </a:p>
            </p:txBody>
          </p:sp>
          <p:sp>
            <p:nvSpPr>
              <p:cNvPr id="531464" name="Freeform 8" descr="80%"/>
              <p:cNvSpPr>
                <a:spLocks/>
              </p:cNvSpPr>
              <p:nvPr/>
            </p:nvSpPr>
            <p:spPr bwMode="auto">
              <a:xfrm>
                <a:off x="333" y="2030"/>
                <a:ext cx="1043" cy="465"/>
              </a:xfrm>
              <a:custGeom>
                <a:avLst/>
                <a:gdLst/>
                <a:ahLst/>
                <a:cxnLst>
                  <a:cxn ang="0">
                    <a:pos x="7" y="203"/>
                  </a:cxn>
                  <a:cxn ang="0">
                    <a:pos x="188" y="181"/>
                  </a:cxn>
                  <a:cxn ang="0">
                    <a:pos x="427" y="159"/>
                  </a:cxn>
                  <a:cxn ang="0">
                    <a:pos x="564" y="159"/>
                  </a:cxn>
                  <a:cxn ang="0">
                    <a:pos x="672" y="130"/>
                  </a:cxn>
                  <a:cxn ang="0">
                    <a:pos x="853" y="0"/>
                  </a:cxn>
                  <a:cxn ang="0">
                    <a:pos x="737" y="188"/>
                  </a:cxn>
                  <a:cxn ang="0">
                    <a:pos x="586" y="239"/>
                  </a:cxn>
                  <a:cxn ang="0">
                    <a:pos x="376" y="268"/>
                  </a:cxn>
                  <a:cxn ang="0">
                    <a:pos x="152" y="282"/>
                  </a:cxn>
                  <a:cxn ang="0">
                    <a:pos x="0" y="304"/>
                  </a:cxn>
                </a:cxnLst>
                <a:rect l="0" t="0" r="r" b="b"/>
                <a:pathLst>
                  <a:path w="853" h="304">
                    <a:moveTo>
                      <a:pt x="7" y="203"/>
                    </a:moveTo>
                    <a:lnTo>
                      <a:pt x="188" y="181"/>
                    </a:lnTo>
                    <a:lnTo>
                      <a:pt x="427" y="159"/>
                    </a:lnTo>
                    <a:lnTo>
                      <a:pt x="564" y="159"/>
                    </a:lnTo>
                    <a:lnTo>
                      <a:pt x="672" y="130"/>
                    </a:lnTo>
                    <a:lnTo>
                      <a:pt x="853" y="0"/>
                    </a:lnTo>
                    <a:lnTo>
                      <a:pt x="737" y="188"/>
                    </a:lnTo>
                    <a:lnTo>
                      <a:pt x="586" y="239"/>
                    </a:lnTo>
                    <a:lnTo>
                      <a:pt x="376" y="268"/>
                    </a:lnTo>
                    <a:lnTo>
                      <a:pt x="152" y="282"/>
                    </a:lnTo>
                    <a:lnTo>
                      <a:pt x="0" y="304"/>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65" name="Freeform 9" descr="80%"/>
              <p:cNvSpPr>
                <a:spLocks/>
              </p:cNvSpPr>
              <p:nvPr/>
            </p:nvSpPr>
            <p:spPr bwMode="auto">
              <a:xfrm>
                <a:off x="342" y="2584"/>
                <a:ext cx="822" cy="513"/>
              </a:xfrm>
              <a:custGeom>
                <a:avLst/>
                <a:gdLst/>
                <a:ahLst/>
                <a:cxnLst>
                  <a:cxn ang="0">
                    <a:pos x="8" y="232"/>
                  </a:cxn>
                  <a:cxn ang="0">
                    <a:pos x="188" y="239"/>
                  </a:cxn>
                  <a:cxn ang="0">
                    <a:pos x="384" y="203"/>
                  </a:cxn>
                  <a:cxn ang="0">
                    <a:pos x="535" y="131"/>
                  </a:cxn>
                  <a:cxn ang="0">
                    <a:pos x="673" y="0"/>
                  </a:cxn>
                  <a:cxn ang="0">
                    <a:pos x="644" y="181"/>
                  </a:cxn>
                  <a:cxn ang="0">
                    <a:pos x="571" y="217"/>
                  </a:cxn>
                  <a:cxn ang="0">
                    <a:pos x="456" y="282"/>
                  </a:cxn>
                  <a:cxn ang="0">
                    <a:pos x="232" y="333"/>
                  </a:cxn>
                  <a:cxn ang="0">
                    <a:pos x="0" y="355"/>
                  </a:cxn>
                </a:cxnLst>
                <a:rect l="0" t="0" r="r" b="b"/>
                <a:pathLst>
                  <a:path w="673" h="355">
                    <a:moveTo>
                      <a:pt x="8" y="232"/>
                    </a:moveTo>
                    <a:lnTo>
                      <a:pt x="188" y="239"/>
                    </a:lnTo>
                    <a:lnTo>
                      <a:pt x="384" y="203"/>
                    </a:lnTo>
                    <a:lnTo>
                      <a:pt x="535" y="131"/>
                    </a:lnTo>
                    <a:lnTo>
                      <a:pt x="673" y="0"/>
                    </a:lnTo>
                    <a:lnTo>
                      <a:pt x="644" y="181"/>
                    </a:lnTo>
                    <a:lnTo>
                      <a:pt x="571" y="217"/>
                    </a:lnTo>
                    <a:lnTo>
                      <a:pt x="456" y="282"/>
                    </a:lnTo>
                    <a:lnTo>
                      <a:pt x="232" y="333"/>
                    </a:lnTo>
                    <a:lnTo>
                      <a:pt x="0" y="355"/>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66" name="Freeform 10" descr="80%"/>
              <p:cNvSpPr>
                <a:spLocks/>
              </p:cNvSpPr>
              <p:nvPr/>
            </p:nvSpPr>
            <p:spPr bwMode="auto">
              <a:xfrm>
                <a:off x="2030" y="1909"/>
                <a:ext cx="954" cy="521"/>
              </a:xfrm>
              <a:custGeom>
                <a:avLst/>
                <a:gdLst/>
                <a:ahLst/>
                <a:cxnLst>
                  <a:cxn ang="0">
                    <a:pos x="781" y="166"/>
                  </a:cxn>
                  <a:cxn ang="0">
                    <a:pos x="549" y="159"/>
                  </a:cxn>
                  <a:cxn ang="0">
                    <a:pos x="159" y="108"/>
                  </a:cxn>
                  <a:cxn ang="0">
                    <a:pos x="0" y="0"/>
                  </a:cxn>
                  <a:cxn ang="0">
                    <a:pos x="51" y="180"/>
                  </a:cxn>
                  <a:cxn ang="0">
                    <a:pos x="210" y="253"/>
                  </a:cxn>
                  <a:cxn ang="0">
                    <a:pos x="376" y="289"/>
                  </a:cxn>
                  <a:cxn ang="0">
                    <a:pos x="470" y="296"/>
                  </a:cxn>
                  <a:cxn ang="0">
                    <a:pos x="774" y="340"/>
                  </a:cxn>
                </a:cxnLst>
                <a:rect l="0" t="0" r="r" b="b"/>
                <a:pathLst>
                  <a:path w="781" h="340">
                    <a:moveTo>
                      <a:pt x="781" y="166"/>
                    </a:moveTo>
                    <a:lnTo>
                      <a:pt x="549" y="159"/>
                    </a:lnTo>
                    <a:lnTo>
                      <a:pt x="159" y="108"/>
                    </a:lnTo>
                    <a:lnTo>
                      <a:pt x="0" y="0"/>
                    </a:lnTo>
                    <a:lnTo>
                      <a:pt x="51" y="180"/>
                    </a:lnTo>
                    <a:lnTo>
                      <a:pt x="210" y="253"/>
                    </a:lnTo>
                    <a:lnTo>
                      <a:pt x="376" y="289"/>
                    </a:lnTo>
                    <a:lnTo>
                      <a:pt x="470" y="296"/>
                    </a:lnTo>
                    <a:lnTo>
                      <a:pt x="774" y="340"/>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67" name="Freeform 11" descr="80%"/>
              <p:cNvSpPr>
                <a:spLocks/>
              </p:cNvSpPr>
              <p:nvPr/>
            </p:nvSpPr>
            <p:spPr bwMode="auto">
              <a:xfrm>
                <a:off x="338" y="1339"/>
                <a:ext cx="1169" cy="238"/>
              </a:xfrm>
              <a:custGeom>
                <a:avLst/>
                <a:gdLst/>
                <a:ahLst/>
                <a:cxnLst>
                  <a:cxn ang="0">
                    <a:pos x="4" y="64"/>
                  </a:cxn>
                  <a:cxn ang="0">
                    <a:pos x="256" y="68"/>
                  </a:cxn>
                  <a:cxn ang="0">
                    <a:pos x="452" y="64"/>
                  </a:cxn>
                  <a:cxn ang="0">
                    <a:pos x="596" y="52"/>
                  </a:cxn>
                  <a:cxn ang="0">
                    <a:pos x="768" y="44"/>
                  </a:cxn>
                  <a:cxn ang="0">
                    <a:pos x="924" y="0"/>
                  </a:cxn>
                  <a:cxn ang="0">
                    <a:pos x="956" y="56"/>
                  </a:cxn>
                  <a:cxn ang="0">
                    <a:pos x="816" y="92"/>
                  </a:cxn>
                  <a:cxn ang="0">
                    <a:pos x="636" y="124"/>
                  </a:cxn>
                  <a:cxn ang="0">
                    <a:pos x="400" y="136"/>
                  </a:cxn>
                  <a:cxn ang="0">
                    <a:pos x="0" y="156"/>
                  </a:cxn>
                </a:cxnLst>
                <a:rect l="0" t="0" r="r" b="b"/>
                <a:pathLst>
                  <a:path w="956" h="156">
                    <a:moveTo>
                      <a:pt x="4" y="64"/>
                    </a:moveTo>
                    <a:lnTo>
                      <a:pt x="256" y="68"/>
                    </a:lnTo>
                    <a:lnTo>
                      <a:pt x="452" y="64"/>
                    </a:lnTo>
                    <a:lnTo>
                      <a:pt x="596" y="52"/>
                    </a:lnTo>
                    <a:lnTo>
                      <a:pt x="768" y="44"/>
                    </a:lnTo>
                    <a:lnTo>
                      <a:pt x="924" y="0"/>
                    </a:lnTo>
                    <a:lnTo>
                      <a:pt x="956" y="56"/>
                    </a:lnTo>
                    <a:lnTo>
                      <a:pt x="816" y="92"/>
                    </a:lnTo>
                    <a:lnTo>
                      <a:pt x="636" y="124"/>
                    </a:lnTo>
                    <a:lnTo>
                      <a:pt x="400" y="136"/>
                    </a:lnTo>
                    <a:lnTo>
                      <a:pt x="0" y="156"/>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68" name="Freeform 12" descr="80%"/>
              <p:cNvSpPr>
                <a:spLocks/>
              </p:cNvSpPr>
              <p:nvPr/>
            </p:nvSpPr>
            <p:spPr bwMode="auto">
              <a:xfrm>
                <a:off x="1526" y="1412"/>
                <a:ext cx="303" cy="110"/>
              </a:xfrm>
              <a:custGeom>
                <a:avLst/>
                <a:gdLst/>
                <a:ahLst/>
                <a:cxnLst>
                  <a:cxn ang="0">
                    <a:pos x="0" y="8"/>
                  </a:cxn>
                  <a:cxn ang="0">
                    <a:pos x="100" y="0"/>
                  </a:cxn>
                  <a:cxn ang="0">
                    <a:pos x="200" y="12"/>
                  </a:cxn>
                  <a:cxn ang="0">
                    <a:pos x="248" y="40"/>
                  </a:cxn>
                  <a:cxn ang="0">
                    <a:pos x="230" y="72"/>
                  </a:cxn>
                  <a:cxn ang="0">
                    <a:pos x="140" y="56"/>
                  </a:cxn>
                  <a:cxn ang="0">
                    <a:pos x="64" y="48"/>
                  </a:cxn>
                  <a:cxn ang="0">
                    <a:pos x="20" y="56"/>
                  </a:cxn>
                </a:cxnLst>
                <a:rect l="0" t="0" r="r" b="b"/>
                <a:pathLst>
                  <a:path w="248" h="72">
                    <a:moveTo>
                      <a:pt x="0" y="8"/>
                    </a:moveTo>
                    <a:lnTo>
                      <a:pt x="100" y="0"/>
                    </a:lnTo>
                    <a:lnTo>
                      <a:pt x="200" y="12"/>
                    </a:lnTo>
                    <a:lnTo>
                      <a:pt x="248" y="40"/>
                    </a:lnTo>
                    <a:lnTo>
                      <a:pt x="230" y="72"/>
                    </a:lnTo>
                    <a:lnTo>
                      <a:pt x="140" y="56"/>
                    </a:lnTo>
                    <a:lnTo>
                      <a:pt x="64" y="48"/>
                    </a:lnTo>
                    <a:lnTo>
                      <a:pt x="20" y="56"/>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69" name="Freeform 13" descr="80%"/>
              <p:cNvSpPr>
                <a:spLocks/>
              </p:cNvSpPr>
              <p:nvPr/>
            </p:nvSpPr>
            <p:spPr bwMode="auto">
              <a:xfrm>
                <a:off x="1834" y="1363"/>
                <a:ext cx="1159" cy="331"/>
              </a:xfrm>
              <a:custGeom>
                <a:avLst/>
                <a:gdLst/>
                <a:ahLst/>
                <a:cxnLst>
                  <a:cxn ang="0">
                    <a:pos x="948" y="120"/>
                  </a:cxn>
                  <a:cxn ang="0">
                    <a:pos x="716" y="108"/>
                  </a:cxn>
                  <a:cxn ang="0">
                    <a:pos x="536" y="88"/>
                  </a:cxn>
                  <a:cxn ang="0">
                    <a:pos x="344" y="72"/>
                  </a:cxn>
                  <a:cxn ang="0">
                    <a:pos x="204" y="68"/>
                  </a:cxn>
                  <a:cxn ang="0">
                    <a:pos x="104" y="44"/>
                  </a:cxn>
                  <a:cxn ang="0">
                    <a:pos x="32" y="0"/>
                  </a:cxn>
                  <a:cxn ang="0">
                    <a:pos x="0" y="60"/>
                  </a:cxn>
                  <a:cxn ang="0">
                    <a:pos x="148" y="120"/>
                  </a:cxn>
                  <a:cxn ang="0">
                    <a:pos x="348" y="148"/>
                  </a:cxn>
                  <a:cxn ang="0">
                    <a:pos x="512" y="152"/>
                  </a:cxn>
                  <a:cxn ang="0">
                    <a:pos x="648" y="168"/>
                  </a:cxn>
                  <a:cxn ang="0">
                    <a:pos x="940" y="216"/>
                  </a:cxn>
                </a:cxnLst>
                <a:rect l="0" t="0" r="r" b="b"/>
                <a:pathLst>
                  <a:path w="948" h="216">
                    <a:moveTo>
                      <a:pt x="948" y="120"/>
                    </a:moveTo>
                    <a:lnTo>
                      <a:pt x="716" y="108"/>
                    </a:lnTo>
                    <a:lnTo>
                      <a:pt x="536" y="88"/>
                    </a:lnTo>
                    <a:lnTo>
                      <a:pt x="344" y="72"/>
                    </a:lnTo>
                    <a:lnTo>
                      <a:pt x="204" y="68"/>
                    </a:lnTo>
                    <a:lnTo>
                      <a:pt x="104" y="44"/>
                    </a:lnTo>
                    <a:lnTo>
                      <a:pt x="32" y="0"/>
                    </a:lnTo>
                    <a:lnTo>
                      <a:pt x="0" y="60"/>
                    </a:lnTo>
                    <a:lnTo>
                      <a:pt x="148" y="120"/>
                    </a:lnTo>
                    <a:lnTo>
                      <a:pt x="348" y="148"/>
                    </a:lnTo>
                    <a:lnTo>
                      <a:pt x="512" y="152"/>
                    </a:lnTo>
                    <a:lnTo>
                      <a:pt x="648" y="168"/>
                    </a:lnTo>
                    <a:lnTo>
                      <a:pt x="940" y="216"/>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70" name="Freeform 14"/>
              <p:cNvSpPr>
                <a:spLocks/>
              </p:cNvSpPr>
              <p:nvPr/>
            </p:nvSpPr>
            <p:spPr bwMode="auto">
              <a:xfrm>
                <a:off x="1438" y="1235"/>
                <a:ext cx="203" cy="398"/>
              </a:xfrm>
              <a:custGeom>
                <a:avLst/>
                <a:gdLst/>
                <a:ahLst/>
                <a:cxnLst>
                  <a:cxn ang="0">
                    <a:pos x="0" y="0"/>
                  </a:cxn>
                  <a:cxn ang="0">
                    <a:pos x="65" y="137"/>
                  </a:cxn>
                  <a:cxn ang="0">
                    <a:pos x="166" y="260"/>
                  </a:cxn>
                </a:cxnLst>
                <a:rect l="0" t="0" r="r" b="b"/>
                <a:pathLst>
                  <a:path w="166" h="260">
                    <a:moveTo>
                      <a:pt x="0" y="0"/>
                    </a:moveTo>
                    <a:cubicBezTo>
                      <a:pt x="18" y="47"/>
                      <a:pt x="37" y="94"/>
                      <a:pt x="65" y="137"/>
                    </a:cubicBezTo>
                    <a:cubicBezTo>
                      <a:pt x="93" y="180"/>
                      <a:pt x="129" y="220"/>
                      <a:pt x="166" y="260"/>
                    </a:cubicBezTo>
                  </a:path>
                </a:pathLst>
              </a:custGeom>
              <a:noFill/>
              <a:ln w="19050" cmpd="sng">
                <a:solidFill>
                  <a:schemeClr val="tx1"/>
                </a:solidFill>
                <a:round/>
                <a:headEnd/>
                <a:tailEnd/>
              </a:ln>
              <a:effectLst/>
            </p:spPr>
            <p:txBody>
              <a:bodyPr wrap="none" anchor="ctr"/>
              <a:lstStyle/>
              <a:p>
                <a:endParaRPr lang="en-US" dirty="0"/>
              </a:p>
            </p:txBody>
          </p:sp>
          <p:sp>
            <p:nvSpPr>
              <p:cNvPr id="531471" name="Freeform 15"/>
              <p:cNvSpPr>
                <a:spLocks/>
              </p:cNvSpPr>
              <p:nvPr/>
            </p:nvSpPr>
            <p:spPr bwMode="auto">
              <a:xfrm>
                <a:off x="1756" y="1268"/>
                <a:ext cx="150" cy="331"/>
              </a:xfrm>
              <a:custGeom>
                <a:avLst/>
                <a:gdLst/>
                <a:ahLst/>
                <a:cxnLst>
                  <a:cxn ang="0">
                    <a:pos x="123" y="0"/>
                  </a:cxn>
                  <a:cxn ang="0">
                    <a:pos x="72" y="101"/>
                  </a:cxn>
                  <a:cxn ang="0">
                    <a:pos x="0" y="216"/>
                  </a:cxn>
                </a:cxnLst>
                <a:rect l="0" t="0" r="r" b="b"/>
                <a:pathLst>
                  <a:path w="123" h="216">
                    <a:moveTo>
                      <a:pt x="123" y="0"/>
                    </a:moveTo>
                    <a:cubicBezTo>
                      <a:pt x="107" y="32"/>
                      <a:pt x="92" y="65"/>
                      <a:pt x="72" y="101"/>
                    </a:cubicBezTo>
                    <a:cubicBezTo>
                      <a:pt x="52" y="137"/>
                      <a:pt x="26" y="176"/>
                      <a:pt x="0" y="216"/>
                    </a:cubicBezTo>
                  </a:path>
                </a:pathLst>
              </a:custGeom>
              <a:noFill/>
              <a:ln w="19050" cmpd="sng">
                <a:solidFill>
                  <a:schemeClr val="tx1"/>
                </a:solidFill>
                <a:round/>
                <a:headEnd/>
                <a:tailEnd/>
              </a:ln>
              <a:effectLst/>
            </p:spPr>
            <p:txBody>
              <a:bodyPr wrap="none" anchor="ctr"/>
              <a:lstStyle/>
              <a:p>
                <a:endParaRPr lang="en-US" dirty="0"/>
              </a:p>
            </p:txBody>
          </p:sp>
          <p:sp>
            <p:nvSpPr>
              <p:cNvPr id="531472" name="Freeform 16"/>
              <p:cNvSpPr>
                <a:spLocks/>
              </p:cNvSpPr>
              <p:nvPr/>
            </p:nvSpPr>
            <p:spPr bwMode="auto">
              <a:xfrm>
                <a:off x="983" y="2587"/>
                <a:ext cx="201" cy="202"/>
              </a:xfrm>
              <a:custGeom>
                <a:avLst/>
                <a:gdLst/>
                <a:ahLst/>
                <a:cxnLst>
                  <a:cxn ang="0">
                    <a:pos x="0" y="132"/>
                  </a:cxn>
                  <a:cxn ang="0">
                    <a:pos x="124" y="132"/>
                  </a:cxn>
                  <a:cxn ang="0">
                    <a:pos x="164" y="0"/>
                  </a:cxn>
                  <a:cxn ang="0">
                    <a:pos x="112" y="20"/>
                  </a:cxn>
                  <a:cxn ang="0">
                    <a:pos x="0" y="132"/>
                  </a:cxn>
                </a:cxnLst>
                <a:rect l="0" t="0" r="r" b="b"/>
                <a:pathLst>
                  <a:path w="164" h="132">
                    <a:moveTo>
                      <a:pt x="0" y="132"/>
                    </a:moveTo>
                    <a:lnTo>
                      <a:pt x="124" y="132"/>
                    </a:lnTo>
                    <a:lnTo>
                      <a:pt x="164" y="0"/>
                    </a:lnTo>
                    <a:lnTo>
                      <a:pt x="112" y="20"/>
                    </a:lnTo>
                    <a:lnTo>
                      <a:pt x="0" y="132"/>
                    </a:lnTo>
                    <a:close/>
                  </a:path>
                </a:pathLst>
              </a:custGeom>
              <a:solidFill>
                <a:srgbClr val="FF0000"/>
              </a:solidFill>
              <a:ln w="9525">
                <a:noFill/>
                <a:round/>
                <a:headEnd/>
                <a:tailEnd/>
              </a:ln>
              <a:effectLst/>
            </p:spPr>
            <p:txBody>
              <a:bodyPr wrap="none" anchor="ctr"/>
              <a:lstStyle/>
              <a:p>
                <a:endParaRPr lang="en-US" dirty="0"/>
              </a:p>
            </p:txBody>
          </p:sp>
          <p:sp>
            <p:nvSpPr>
              <p:cNvPr id="531473" name="Freeform 17"/>
              <p:cNvSpPr>
                <a:spLocks/>
              </p:cNvSpPr>
              <p:nvPr/>
            </p:nvSpPr>
            <p:spPr bwMode="auto">
              <a:xfrm>
                <a:off x="602" y="2771"/>
                <a:ext cx="538" cy="165"/>
              </a:xfrm>
              <a:custGeom>
                <a:avLst/>
                <a:gdLst/>
                <a:ahLst/>
                <a:cxnLst>
                  <a:cxn ang="0">
                    <a:pos x="144" y="76"/>
                  </a:cxn>
                  <a:cxn ang="0">
                    <a:pos x="240" y="40"/>
                  </a:cxn>
                  <a:cxn ang="0">
                    <a:pos x="324" y="0"/>
                  </a:cxn>
                  <a:cxn ang="0">
                    <a:pos x="440" y="0"/>
                  </a:cxn>
                  <a:cxn ang="0">
                    <a:pos x="428" y="56"/>
                  </a:cxn>
                  <a:cxn ang="0">
                    <a:pos x="360" y="80"/>
                  </a:cxn>
                  <a:cxn ang="0">
                    <a:pos x="312" y="104"/>
                  </a:cxn>
                  <a:cxn ang="0">
                    <a:pos x="0" y="112"/>
                  </a:cxn>
                  <a:cxn ang="0">
                    <a:pos x="52" y="92"/>
                  </a:cxn>
                  <a:cxn ang="0">
                    <a:pos x="168" y="64"/>
                  </a:cxn>
                  <a:cxn ang="0">
                    <a:pos x="248" y="36"/>
                  </a:cxn>
                </a:cxnLst>
                <a:rect l="0" t="0" r="r" b="b"/>
                <a:pathLst>
                  <a:path w="440" h="112">
                    <a:moveTo>
                      <a:pt x="144" y="76"/>
                    </a:moveTo>
                    <a:lnTo>
                      <a:pt x="240" y="40"/>
                    </a:lnTo>
                    <a:lnTo>
                      <a:pt x="324" y="0"/>
                    </a:lnTo>
                    <a:lnTo>
                      <a:pt x="440" y="0"/>
                    </a:lnTo>
                    <a:lnTo>
                      <a:pt x="428" y="56"/>
                    </a:lnTo>
                    <a:lnTo>
                      <a:pt x="360" y="80"/>
                    </a:lnTo>
                    <a:lnTo>
                      <a:pt x="312" y="104"/>
                    </a:lnTo>
                    <a:lnTo>
                      <a:pt x="0" y="112"/>
                    </a:lnTo>
                    <a:lnTo>
                      <a:pt x="52" y="92"/>
                    </a:lnTo>
                    <a:lnTo>
                      <a:pt x="168" y="64"/>
                    </a:lnTo>
                    <a:lnTo>
                      <a:pt x="248" y="36"/>
                    </a:lnTo>
                  </a:path>
                </a:pathLst>
              </a:custGeom>
              <a:solidFill>
                <a:schemeClr val="accent1"/>
              </a:solidFill>
              <a:ln w="9525">
                <a:noFill/>
                <a:round/>
                <a:headEnd/>
                <a:tailEnd/>
              </a:ln>
              <a:effectLst/>
            </p:spPr>
            <p:txBody>
              <a:bodyPr wrap="none" anchor="ctr"/>
              <a:lstStyle/>
              <a:p>
                <a:endParaRPr lang="en-US" dirty="0"/>
              </a:p>
            </p:txBody>
          </p:sp>
          <p:sp>
            <p:nvSpPr>
              <p:cNvPr id="531474" name="Freeform 18"/>
              <p:cNvSpPr>
                <a:spLocks/>
              </p:cNvSpPr>
              <p:nvPr/>
            </p:nvSpPr>
            <p:spPr bwMode="auto">
              <a:xfrm>
                <a:off x="1198" y="2061"/>
                <a:ext cx="147" cy="128"/>
              </a:xfrm>
              <a:custGeom>
                <a:avLst/>
                <a:gdLst/>
                <a:ahLst/>
                <a:cxnLst>
                  <a:cxn ang="0">
                    <a:pos x="0" y="84"/>
                  </a:cxn>
                  <a:cxn ang="0">
                    <a:pos x="120" y="84"/>
                  </a:cxn>
                  <a:cxn ang="0">
                    <a:pos x="120" y="0"/>
                  </a:cxn>
                  <a:cxn ang="0">
                    <a:pos x="100" y="16"/>
                  </a:cxn>
                  <a:cxn ang="0">
                    <a:pos x="0" y="84"/>
                  </a:cxn>
                </a:cxnLst>
                <a:rect l="0" t="0" r="r" b="b"/>
                <a:pathLst>
                  <a:path w="120" h="84">
                    <a:moveTo>
                      <a:pt x="0" y="84"/>
                    </a:moveTo>
                    <a:lnTo>
                      <a:pt x="120" y="84"/>
                    </a:lnTo>
                    <a:lnTo>
                      <a:pt x="120" y="0"/>
                    </a:lnTo>
                    <a:lnTo>
                      <a:pt x="100" y="16"/>
                    </a:lnTo>
                    <a:lnTo>
                      <a:pt x="0" y="84"/>
                    </a:lnTo>
                    <a:close/>
                  </a:path>
                </a:pathLst>
              </a:custGeom>
              <a:solidFill>
                <a:srgbClr val="FF0000"/>
              </a:solidFill>
              <a:ln w="9525">
                <a:noFill/>
                <a:round/>
                <a:headEnd/>
                <a:tailEnd/>
              </a:ln>
              <a:effectLst/>
            </p:spPr>
            <p:txBody>
              <a:bodyPr wrap="none" anchor="ctr"/>
              <a:lstStyle/>
              <a:p>
                <a:endParaRPr lang="en-US" dirty="0"/>
              </a:p>
            </p:txBody>
          </p:sp>
          <p:sp>
            <p:nvSpPr>
              <p:cNvPr id="531475" name="Freeform 19"/>
              <p:cNvSpPr>
                <a:spLocks/>
              </p:cNvSpPr>
              <p:nvPr/>
            </p:nvSpPr>
            <p:spPr bwMode="auto">
              <a:xfrm>
                <a:off x="1345" y="1339"/>
                <a:ext cx="142" cy="49"/>
              </a:xfrm>
              <a:custGeom>
                <a:avLst/>
                <a:gdLst/>
                <a:ahLst/>
                <a:cxnLst>
                  <a:cxn ang="0">
                    <a:pos x="0" y="32"/>
                  </a:cxn>
                  <a:cxn ang="0">
                    <a:pos x="116" y="32"/>
                  </a:cxn>
                  <a:cxn ang="0">
                    <a:pos x="100" y="0"/>
                  </a:cxn>
                  <a:cxn ang="0">
                    <a:pos x="64" y="4"/>
                  </a:cxn>
                  <a:cxn ang="0">
                    <a:pos x="0" y="32"/>
                  </a:cxn>
                </a:cxnLst>
                <a:rect l="0" t="0" r="r" b="b"/>
                <a:pathLst>
                  <a:path w="116" h="32">
                    <a:moveTo>
                      <a:pt x="0" y="32"/>
                    </a:moveTo>
                    <a:lnTo>
                      <a:pt x="116" y="32"/>
                    </a:lnTo>
                    <a:lnTo>
                      <a:pt x="100" y="0"/>
                    </a:lnTo>
                    <a:lnTo>
                      <a:pt x="64" y="4"/>
                    </a:lnTo>
                    <a:lnTo>
                      <a:pt x="0" y="32"/>
                    </a:lnTo>
                    <a:close/>
                  </a:path>
                </a:pathLst>
              </a:custGeom>
              <a:solidFill>
                <a:srgbClr val="FF0000"/>
              </a:solidFill>
              <a:ln w="9525">
                <a:noFill/>
                <a:round/>
                <a:headEnd/>
                <a:tailEnd/>
              </a:ln>
              <a:effectLst/>
            </p:spPr>
            <p:txBody>
              <a:bodyPr wrap="none" anchor="ctr"/>
              <a:lstStyle/>
              <a:p>
                <a:endParaRPr lang="en-US" dirty="0"/>
              </a:p>
            </p:txBody>
          </p:sp>
          <p:sp>
            <p:nvSpPr>
              <p:cNvPr id="531476" name="Freeform 20"/>
              <p:cNvSpPr>
                <a:spLocks/>
              </p:cNvSpPr>
              <p:nvPr/>
            </p:nvSpPr>
            <p:spPr bwMode="auto">
              <a:xfrm>
                <a:off x="1834" y="1369"/>
                <a:ext cx="240" cy="98"/>
              </a:xfrm>
              <a:custGeom>
                <a:avLst/>
                <a:gdLst/>
                <a:ahLst/>
                <a:cxnLst>
                  <a:cxn ang="0">
                    <a:pos x="196" y="64"/>
                  </a:cxn>
                  <a:cxn ang="0">
                    <a:pos x="28" y="64"/>
                  </a:cxn>
                  <a:cxn ang="0">
                    <a:pos x="0" y="44"/>
                  </a:cxn>
                  <a:cxn ang="0">
                    <a:pos x="32" y="0"/>
                  </a:cxn>
                  <a:cxn ang="0">
                    <a:pos x="64" y="20"/>
                  </a:cxn>
                  <a:cxn ang="0">
                    <a:pos x="96" y="36"/>
                  </a:cxn>
                </a:cxnLst>
                <a:rect l="0" t="0" r="r" b="b"/>
                <a:pathLst>
                  <a:path w="196" h="64">
                    <a:moveTo>
                      <a:pt x="196" y="64"/>
                    </a:moveTo>
                    <a:lnTo>
                      <a:pt x="28" y="64"/>
                    </a:lnTo>
                    <a:lnTo>
                      <a:pt x="0" y="44"/>
                    </a:lnTo>
                    <a:lnTo>
                      <a:pt x="32" y="0"/>
                    </a:lnTo>
                    <a:lnTo>
                      <a:pt x="64" y="20"/>
                    </a:lnTo>
                    <a:lnTo>
                      <a:pt x="96" y="36"/>
                    </a:lnTo>
                  </a:path>
                </a:pathLst>
              </a:custGeom>
              <a:solidFill>
                <a:srgbClr val="FF0000"/>
              </a:solidFill>
              <a:ln w="9525">
                <a:noFill/>
                <a:round/>
                <a:headEnd/>
                <a:tailEnd/>
              </a:ln>
              <a:effectLst/>
            </p:spPr>
            <p:txBody>
              <a:bodyPr wrap="none" anchor="ctr"/>
              <a:lstStyle/>
              <a:p>
                <a:endParaRPr lang="en-US" dirty="0"/>
              </a:p>
            </p:txBody>
          </p:sp>
          <p:sp>
            <p:nvSpPr>
              <p:cNvPr id="531477" name="Freeform 21"/>
              <p:cNvSpPr>
                <a:spLocks/>
              </p:cNvSpPr>
              <p:nvPr/>
            </p:nvSpPr>
            <p:spPr bwMode="auto">
              <a:xfrm>
                <a:off x="2030" y="1908"/>
                <a:ext cx="318" cy="196"/>
              </a:xfrm>
              <a:custGeom>
                <a:avLst/>
                <a:gdLst/>
                <a:ahLst/>
                <a:cxnLst>
                  <a:cxn ang="0">
                    <a:pos x="260" y="128"/>
                  </a:cxn>
                  <a:cxn ang="0">
                    <a:pos x="0" y="128"/>
                  </a:cxn>
                  <a:cxn ang="0">
                    <a:pos x="4" y="0"/>
                  </a:cxn>
                  <a:cxn ang="0">
                    <a:pos x="48" y="36"/>
                  </a:cxn>
                  <a:cxn ang="0">
                    <a:pos x="156" y="108"/>
                  </a:cxn>
                </a:cxnLst>
                <a:rect l="0" t="0" r="r" b="b"/>
                <a:pathLst>
                  <a:path w="260" h="128">
                    <a:moveTo>
                      <a:pt x="260" y="128"/>
                    </a:moveTo>
                    <a:lnTo>
                      <a:pt x="0" y="128"/>
                    </a:lnTo>
                    <a:lnTo>
                      <a:pt x="4" y="0"/>
                    </a:lnTo>
                    <a:lnTo>
                      <a:pt x="48" y="36"/>
                    </a:lnTo>
                    <a:lnTo>
                      <a:pt x="156" y="108"/>
                    </a:lnTo>
                  </a:path>
                </a:pathLst>
              </a:custGeom>
              <a:solidFill>
                <a:srgbClr val="FF0000"/>
              </a:solidFill>
              <a:ln w="9525">
                <a:noFill/>
                <a:round/>
                <a:headEnd/>
                <a:tailEnd/>
              </a:ln>
              <a:effectLst/>
            </p:spPr>
            <p:txBody>
              <a:bodyPr wrap="none" anchor="ctr"/>
              <a:lstStyle/>
              <a:p>
                <a:endParaRPr lang="en-US" dirty="0"/>
              </a:p>
            </p:txBody>
          </p:sp>
          <p:sp>
            <p:nvSpPr>
              <p:cNvPr id="531478" name="Freeform 22"/>
              <p:cNvSpPr>
                <a:spLocks/>
              </p:cNvSpPr>
              <p:nvPr/>
            </p:nvSpPr>
            <p:spPr bwMode="auto">
              <a:xfrm>
                <a:off x="2054" y="2098"/>
                <a:ext cx="714" cy="73"/>
              </a:xfrm>
              <a:custGeom>
                <a:avLst/>
                <a:gdLst/>
                <a:ahLst/>
                <a:cxnLst>
                  <a:cxn ang="0">
                    <a:pos x="536" y="40"/>
                  </a:cxn>
                  <a:cxn ang="0">
                    <a:pos x="12" y="40"/>
                  </a:cxn>
                  <a:cxn ang="0">
                    <a:pos x="0" y="4"/>
                  </a:cxn>
                  <a:cxn ang="0">
                    <a:pos x="244" y="4"/>
                  </a:cxn>
                  <a:cxn ang="0">
                    <a:pos x="308" y="0"/>
                  </a:cxn>
                  <a:cxn ang="0">
                    <a:pos x="424" y="20"/>
                  </a:cxn>
                </a:cxnLst>
                <a:rect l="0" t="0" r="r" b="b"/>
                <a:pathLst>
                  <a:path w="536" h="40">
                    <a:moveTo>
                      <a:pt x="536" y="40"/>
                    </a:moveTo>
                    <a:lnTo>
                      <a:pt x="12" y="40"/>
                    </a:lnTo>
                    <a:lnTo>
                      <a:pt x="0" y="4"/>
                    </a:lnTo>
                    <a:lnTo>
                      <a:pt x="244" y="4"/>
                    </a:lnTo>
                    <a:lnTo>
                      <a:pt x="308" y="0"/>
                    </a:lnTo>
                    <a:lnTo>
                      <a:pt x="424" y="20"/>
                    </a:lnTo>
                  </a:path>
                </a:pathLst>
              </a:custGeom>
              <a:solidFill>
                <a:schemeClr val="accent1"/>
              </a:solidFill>
              <a:ln w="9525">
                <a:noFill/>
                <a:round/>
                <a:headEnd/>
                <a:tailEnd/>
              </a:ln>
              <a:effectLst/>
            </p:spPr>
            <p:txBody>
              <a:bodyPr wrap="none" anchor="ctr"/>
              <a:lstStyle/>
              <a:p>
                <a:endParaRPr lang="en-US" dirty="0"/>
              </a:p>
            </p:txBody>
          </p:sp>
          <p:sp>
            <p:nvSpPr>
              <p:cNvPr id="531479" name="Freeform 23"/>
              <p:cNvSpPr>
                <a:spLocks/>
              </p:cNvSpPr>
              <p:nvPr/>
            </p:nvSpPr>
            <p:spPr bwMode="auto">
              <a:xfrm>
                <a:off x="1022" y="2165"/>
                <a:ext cx="323" cy="110"/>
              </a:xfrm>
              <a:custGeom>
                <a:avLst/>
                <a:gdLst/>
                <a:ahLst/>
                <a:cxnLst>
                  <a:cxn ang="0">
                    <a:pos x="0" y="72"/>
                  </a:cxn>
                  <a:cxn ang="0">
                    <a:pos x="260" y="72"/>
                  </a:cxn>
                  <a:cxn ang="0">
                    <a:pos x="264" y="0"/>
                  </a:cxn>
                  <a:cxn ang="0">
                    <a:pos x="152" y="8"/>
                  </a:cxn>
                  <a:cxn ang="0">
                    <a:pos x="112" y="28"/>
                  </a:cxn>
                  <a:cxn ang="0">
                    <a:pos x="0" y="72"/>
                  </a:cxn>
                </a:cxnLst>
                <a:rect l="0" t="0" r="r" b="b"/>
                <a:pathLst>
                  <a:path w="264" h="72">
                    <a:moveTo>
                      <a:pt x="0" y="72"/>
                    </a:moveTo>
                    <a:lnTo>
                      <a:pt x="260" y="72"/>
                    </a:lnTo>
                    <a:lnTo>
                      <a:pt x="264" y="0"/>
                    </a:lnTo>
                    <a:lnTo>
                      <a:pt x="152" y="8"/>
                    </a:lnTo>
                    <a:lnTo>
                      <a:pt x="112" y="28"/>
                    </a:lnTo>
                    <a:lnTo>
                      <a:pt x="0" y="72"/>
                    </a:lnTo>
                    <a:close/>
                  </a:path>
                </a:pathLst>
              </a:custGeom>
              <a:solidFill>
                <a:schemeClr val="accent1"/>
              </a:solidFill>
              <a:ln w="9525">
                <a:noFill/>
                <a:round/>
                <a:headEnd/>
                <a:tailEnd/>
              </a:ln>
              <a:effectLst/>
            </p:spPr>
            <p:txBody>
              <a:bodyPr wrap="none" anchor="ctr"/>
              <a:lstStyle/>
              <a:p>
                <a:endParaRPr lang="en-US" dirty="0"/>
              </a:p>
            </p:txBody>
          </p:sp>
          <p:sp>
            <p:nvSpPr>
              <p:cNvPr id="531480" name="Freeform 24" descr="80%"/>
              <p:cNvSpPr>
                <a:spLocks/>
              </p:cNvSpPr>
              <p:nvPr/>
            </p:nvSpPr>
            <p:spPr bwMode="auto">
              <a:xfrm>
                <a:off x="2263" y="2920"/>
                <a:ext cx="737" cy="362"/>
              </a:xfrm>
              <a:custGeom>
                <a:avLst/>
                <a:gdLst/>
                <a:ahLst/>
                <a:cxnLst>
                  <a:cxn ang="0">
                    <a:pos x="0" y="0"/>
                  </a:cxn>
                  <a:cxn ang="0">
                    <a:pos x="187" y="109"/>
                  </a:cxn>
                  <a:cxn ang="0">
                    <a:pos x="441" y="188"/>
                  </a:cxn>
                  <a:cxn ang="0">
                    <a:pos x="737" y="253"/>
                  </a:cxn>
                  <a:cxn ang="0">
                    <a:pos x="722" y="309"/>
                  </a:cxn>
                  <a:cxn ang="0">
                    <a:pos x="730" y="362"/>
                  </a:cxn>
                  <a:cxn ang="0">
                    <a:pos x="404" y="362"/>
                  </a:cxn>
                  <a:cxn ang="0">
                    <a:pos x="195" y="297"/>
                  </a:cxn>
                  <a:cxn ang="0">
                    <a:pos x="7" y="231"/>
                  </a:cxn>
                </a:cxnLst>
                <a:rect l="0" t="0" r="r" b="b"/>
                <a:pathLst>
                  <a:path w="737" h="362">
                    <a:moveTo>
                      <a:pt x="0" y="0"/>
                    </a:moveTo>
                    <a:lnTo>
                      <a:pt x="187" y="109"/>
                    </a:lnTo>
                    <a:lnTo>
                      <a:pt x="441" y="188"/>
                    </a:lnTo>
                    <a:lnTo>
                      <a:pt x="737" y="253"/>
                    </a:lnTo>
                    <a:lnTo>
                      <a:pt x="722" y="309"/>
                    </a:lnTo>
                    <a:lnTo>
                      <a:pt x="730" y="362"/>
                    </a:lnTo>
                    <a:lnTo>
                      <a:pt x="404" y="362"/>
                    </a:lnTo>
                    <a:lnTo>
                      <a:pt x="195" y="297"/>
                    </a:lnTo>
                    <a:lnTo>
                      <a:pt x="7" y="231"/>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81" name="Freeform 25"/>
              <p:cNvSpPr>
                <a:spLocks/>
              </p:cNvSpPr>
              <p:nvPr/>
            </p:nvSpPr>
            <p:spPr bwMode="auto">
              <a:xfrm>
                <a:off x="2238" y="2902"/>
                <a:ext cx="622" cy="240"/>
              </a:xfrm>
              <a:custGeom>
                <a:avLst/>
                <a:gdLst/>
                <a:ahLst/>
                <a:cxnLst>
                  <a:cxn ang="0">
                    <a:pos x="622" y="240"/>
                  </a:cxn>
                  <a:cxn ang="0">
                    <a:pos x="12" y="240"/>
                  </a:cxn>
                  <a:cxn ang="0">
                    <a:pos x="0" y="0"/>
                  </a:cxn>
                  <a:cxn ang="0">
                    <a:pos x="36" y="30"/>
                  </a:cxn>
                  <a:cxn ang="0">
                    <a:pos x="124" y="74"/>
                  </a:cxn>
                  <a:cxn ang="0">
                    <a:pos x="230" y="132"/>
                  </a:cxn>
                  <a:cxn ang="0">
                    <a:pos x="394" y="182"/>
                  </a:cxn>
                  <a:cxn ang="0">
                    <a:pos x="474" y="208"/>
                  </a:cxn>
                </a:cxnLst>
                <a:rect l="0" t="0" r="r" b="b"/>
                <a:pathLst>
                  <a:path w="622" h="240">
                    <a:moveTo>
                      <a:pt x="622" y="240"/>
                    </a:moveTo>
                    <a:lnTo>
                      <a:pt x="12" y="240"/>
                    </a:lnTo>
                    <a:lnTo>
                      <a:pt x="0" y="0"/>
                    </a:lnTo>
                    <a:lnTo>
                      <a:pt x="36" y="30"/>
                    </a:lnTo>
                    <a:lnTo>
                      <a:pt x="124" y="74"/>
                    </a:lnTo>
                    <a:lnTo>
                      <a:pt x="230" y="132"/>
                    </a:lnTo>
                    <a:lnTo>
                      <a:pt x="394" y="182"/>
                    </a:lnTo>
                    <a:lnTo>
                      <a:pt x="474" y="208"/>
                    </a:lnTo>
                  </a:path>
                </a:pathLst>
              </a:custGeom>
              <a:solidFill>
                <a:srgbClr val="FF0000"/>
              </a:solidFill>
              <a:ln w="9525">
                <a:noFill/>
                <a:round/>
                <a:headEnd/>
                <a:tailEnd/>
              </a:ln>
              <a:effectLst/>
            </p:spPr>
            <p:txBody>
              <a:bodyPr wrap="none" anchor="ctr"/>
              <a:lstStyle/>
              <a:p>
                <a:endParaRPr lang="en-US" dirty="0"/>
              </a:p>
            </p:txBody>
          </p:sp>
          <p:sp>
            <p:nvSpPr>
              <p:cNvPr id="531482" name="Freeform 26" descr="40%"/>
              <p:cNvSpPr>
                <a:spLocks/>
              </p:cNvSpPr>
              <p:nvPr/>
            </p:nvSpPr>
            <p:spPr bwMode="auto">
              <a:xfrm flipH="1">
                <a:off x="1038" y="1561"/>
                <a:ext cx="1259" cy="1724"/>
              </a:xfrm>
              <a:custGeom>
                <a:avLst/>
                <a:gdLst/>
                <a:ahLst/>
                <a:cxnLst>
                  <a:cxn ang="0">
                    <a:pos x="16" y="488"/>
                  </a:cxn>
                  <a:cxn ang="0">
                    <a:pos x="2" y="432"/>
                  </a:cxn>
                  <a:cxn ang="0">
                    <a:pos x="0" y="400"/>
                  </a:cxn>
                  <a:cxn ang="0">
                    <a:pos x="48" y="300"/>
                  </a:cxn>
                  <a:cxn ang="0">
                    <a:pos x="68" y="190"/>
                  </a:cxn>
                  <a:cxn ang="0">
                    <a:pos x="78" y="108"/>
                  </a:cxn>
                  <a:cxn ang="0">
                    <a:pos x="96" y="64"/>
                  </a:cxn>
                  <a:cxn ang="0">
                    <a:pos x="110" y="18"/>
                  </a:cxn>
                  <a:cxn ang="0">
                    <a:pos x="126" y="0"/>
                  </a:cxn>
                  <a:cxn ang="0">
                    <a:pos x="160" y="0"/>
                  </a:cxn>
                  <a:cxn ang="0">
                    <a:pos x="178" y="16"/>
                  </a:cxn>
                  <a:cxn ang="0">
                    <a:pos x="192" y="26"/>
                  </a:cxn>
                  <a:cxn ang="0">
                    <a:pos x="206" y="24"/>
                  </a:cxn>
                  <a:cxn ang="0">
                    <a:pos x="220" y="8"/>
                  </a:cxn>
                  <a:cxn ang="0">
                    <a:pos x="234" y="10"/>
                  </a:cxn>
                  <a:cxn ang="0">
                    <a:pos x="272" y="56"/>
                  </a:cxn>
                  <a:cxn ang="0">
                    <a:pos x="304" y="138"/>
                  </a:cxn>
                  <a:cxn ang="0">
                    <a:pos x="344" y="224"/>
                  </a:cxn>
                  <a:cxn ang="0">
                    <a:pos x="368" y="286"/>
                  </a:cxn>
                  <a:cxn ang="0">
                    <a:pos x="382" y="364"/>
                  </a:cxn>
                  <a:cxn ang="0">
                    <a:pos x="404" y="430"/>
                  </a:cxn>
                  <a:cxn ang="0">
                    <a:pos x="404" y="450"/>
                  </a:cxn>
                  <a:cxn ang="0">
                    <a:pos x="388" y="488"/>
                  </a:cxn>
                  <a:cxn ang="0">
                    <a:pos x="16" y="488"/>
                  </a:cxn>
                </a:cxnLst>
                <a:rect l="0" t="0" r="r" b="b"/>
                <a:pathLst>
                  <a:path w="404" h="488">
                    <a:moveTo>
                      <a:pt x="16" y="488"/>
                    </a:moveTo>
                    <a:lnTo>
                      <a:pt x="2" y="432"/>
                    </a:lnTo>
                    <a:lnTo>
                      <a:pt x="0" y="400"/>
                    </a:lnTo>
                    <a:lnTo>
                      <a:pt x="48" y="300"/>
                    </a:lnTo>
                    <a:lnTo>
                      <a:pt x="68" y="190"/>
                    </a:lnTo>
                    <a:lnTo>
                      <a:pt x="78" y="108"/>
                    </a:lnTo>
                    <a:lnTo>
                      <a:pt x="96" y="64"/>
                    </a:lnTo>
                    <a:lnTo>
                      <a:pt x="110" y="18"/>
                    </a:lnTo>
                    <a:lnTo>
                      <a:pt x="126" y="0"/>
                    </a:lnTo>
                    <a:lnTo>
                      <a:pt x="160" y="0"/>
                    </a:lnTo>
                    <a:lnTo>
                      <a:pt x="178" y="16"/>
                    </a:lnTo>
                    <a:lnTo>
                      <a:pt x="192" y="26"/>
                    </a:lnTo>
                    <a:lnTo>
                      <a:pt x="206" y="24"/>
                    </a:lnTo>
                    <a:lnTo>
                      <a:pt x="220" y="8"/>
                    </a:lnTo>
                    <a:lnTo>
                      <a:pt x="234" y="10"/>
                    </a:lnTo>
                    <a:lnTo>
                      <a:pt x="272" y="56"/>
                    </a:lnTo>
                    <a:lnTo>
                      <a:pt x="304" y="138"/>
                    </a:lnTo>
                    <a:lnTo>
                      <a:pt x="344" y="224"/>
                    </a:lnTo>
                    <a:lnTo>
                      <a:pt x="368" y="286"/>
                    </a:lnTo>
                    <a:lnTo>
                      <a:pt x="382" y="364"/>
                    </a:lnTo>
                    <a:lnTo>
                      <a:pt x="404" y="430"/>
                    </a:lnTo>
                    <a:lnTo>
                      <a:pt x="404" y="450"/>
                    </a:lnTo>
                    <a:lnTo>
                      <a:pt x="388" y="488"/>
                    </a:lnTo>
                    <a:lnTo>
                      <a:pt x="16" y="488"/>
                    </a:lnTo>
                    <a:close/>
                  </a:path>
                </a:pathLst>
              </a:custGeom>
              <a:gradFill rotWithShape="0">
                <a:gsLst>
                  <a:gs pos="0">
                    <a:srgbClr val="FF00FF"/>
                  </a:gs>
                  <a:gs pos="100000">
                    <a:srgbClr val="FF00FF">
                      <a:gamma/>
                      <a:shade val="57647"/>
                      <a:invGamma/>
                    </a:srgbClr>
                  </a:gs>
                </a:gsLst>
                <a:lin ang="5400000" scaled="1"/>
              </a:gradFill>
              <a:ln w="9525">
                <a:solidFill>
                  <a:schemeClr val="tx1"/>
                </a:solidFill>
                <a:round/>
                <a:headEnd/>
                <a:tailEnd/>
              </a:ln>
              <a:effectLst/>
            </p:spPr>
            <p:txBody>
              <a:bodyPr wrap="none" anchor="ctr"/>
              <a:lstStyle/>
              <a:p>
                <a:endParaRPr lang="en-US" dirty="0"/>
              </a:p>
            </p:txBody>
          </p:sp>
        </p:grpSp>
        <p:sp>
          <p:nvSpPr>
            <p:cNvPr id="531483" name="Line 27"/>
            <p:cNvSpPr>
              <a:spLocks noChangeShapeType="1"/>
            </p:cNvSpPr>
            <p:nvPr/>
          </p:nvSpPr>
          <p:spPr bwMode="auto">
            <a:xfrm flipV="1">
              <a:off x="2371" y="888"/>
              <a:ext cx="0" cy="2305"/>
            </a:xfrm>
            <a:prstGeom prst="line">
              <a:avLst/>
            </a:prstGeom>
            <a:noFill/>
            <a:ln w="38100">
              <a:solidFill>
                <a:schemeClr val="bg1"/>
              </a:solidFill>
              <a:round/>
              <a:headEnd/>
              <a:tailEnd/>
            </a:ln>
            <a:effectLst/>
          </p:spPr>
          <p:txBody>
            <a:bodyPr wrap="none" anchor="ctr"/>
            <a:lstStyle/>
            <a:p>
              <a:endParaRPr lang="en-US" dirty="0"/>
            </a:p>
          </p:txBody>
        </p:sp>
        <p:sp>
          <p:nvSpPr>
            <p:cNvPr id="531484" name="Line 28"/>
            <p:cNvSpPr>
              <a:spLocks noChangeShapeType="1"/>
            </p:cNvSpPr>
            <p:nvPr/>
          </p:nvSpPr>
          <p:spPr bwMode="auto">
            <a:xfrm flipV="1">
              <a:off x="1253" y="888"/>
              <a:ext cx="0" cy="1401"/>
            </a:xfrm>
            <a:prstGeom prst="line">
              <a:avLst/>
            </a:prstGeom>
            <a:noFill/>
            <a:ln w="38100">
              <a:solidFill>
                <a:schemeClr val="bg1"/>
              </a:solidFill>
              <a:round/>
              <a:headEnd/>
              <a:tailEnd/>
            </a:ln>
            <a:effectLst/>
          </p:spPr>
          <p:txBody>
            <a:bodyPr wrap="none" anchor="ctr"/>
            <a:lstStyle/>
            <a:p>
              <a:endParaRPr lang="en-US" dirty="0"/>
            </a:p>
          </p:txBody>
        </p:sp>
        <p:sp>
          <p:nvSpPr>
            <p:cNvPr id="531485" name="Line 29"/>
            <p:cNvSpPr>
              <a:spLocks noChangeShapeType="1"/>
            </p:cNvSpPr>
            <p:nvPr/>
          </p:nvSpPr>
          <p:spPr bwMode="auto">
            <a:xfrm flipV="1">
              <a:off x="2115" y="888"/>
              <a:ext cx="0" cy="1481"/>
            </a:xfrm>
            <a:prstGeom prst="line">
              <a:avLst/>
            </a:prstGeom>
            <a:noFill/>
            <a:ln w="38100">
              <a:solidFill>
                <a:schemeClr val="bg1"/>
              </a:solidFill>
              <a:round/>
              <a:headEnd/>
              <a:tailEnd/>
            </a:ln>
            <a:effectLst/>
          </p:spPr>
          <p:txBody>
            <a:bodyPr wrap="none" anchor="ctr"/>
            <a:lstStyle/>
            <a:p>
              <a:endParaRPr lang="en-US" dirty="0"/>
            </a:p>
          </p:txBody>
        </p:sp>
        <p:sp>
          <p:nvSpPr>
            <p:cNvPr id="531486" name="Line 30"/>
            <p:cNvSpPr>
              <a:spLocks noChangeShapeType="1"/>
            </p:cNvSpPr>
            <p:nvPr/>
          </p:nvSpPr>
          <p:spPr bwMode="auto">
            <a:xfrm flipV="1">
              <a:off x="909" y="888"/>
              <a:ext cx="0" cy="2182"/>
            </a:xfrm>
            <a:prstGeom prst="line">
              <a:avLst/>
            </a:prstGeom>
            <a:noFill/>
            <a:ln w="38100">
              <a:solidFill>
                <a:schemeClr val="bg1"/>
              </a:solidFill>
              <a:round/>
              <a:headEnd/>
              <a:tailEnd/>
            </a:ln>
            <a:effectLst/>
          </p:spPr>
          <p:txBody>
            <a:bodyPr wrap="none" anchor="ctr"/>
            <a:lstStyle/>
            <a:p>
              <a:endParaRPr lang="en-US" dirty="0"/>
            </a:p>
          </p:txBody>
        </p:sp>
      </p:grpSp>
      <p:sp>
        <p:nvSpPr>
          <p:cNvPr id="531487" name="Text Box 31"/>
          <p:cNvSpPr txBox="1">
            <a:spLocks noChangeArrowheads="1"/>
          </p:cNvSpPr>
          <p:nvPr/>
        </p:nvSpPr>
        <p:spPr bwMode="auto">
          <a:xfrm>
            <a:off x="606425" y="2740025"/>
            <a:ext cx="3290888" cy="1006475"/>
          </a:xfrm>
          <a:prstGeom prst="rect">
            <a:avLst/>
          </a:prstGeom>
          <a:noFill/>
          <a:ln w="9525">
            <a:noFill/>
            <a:miter lim="800000"/>
            <a:headEnd/>
            <a:tailEnd/>
          </a:ln>
          <a:effectLst/>
        </p:spPr>
        <p:txBody>
          <a:bodyPr>
            <a:spAutoFit/>
          </a:bodyPr>
          <a:lstStyle/>
          <a:p>
            <a:pPr algn="ctr"/>
            <a:r>
              <a:rPr lang="en-US" sz="2000" b="1" dirty="0">
                <a:latin typeface="Tahoma" pitchFamily="34" charset="0"/>
              </a:rPr>
              <a:t>Imaging beneath salt is very difficult, but the rewards can be great!</a:t>
            </a:r>
          </a:p>
        </p:txBody>
      </p:sp>
      <p:grpSp>
        <p:nvGrpSpPr>
          <p:cNvPr id="4" name="Group 32"/>
          <p:cNvGrpSpPr>
            <a:grpSpLocks/>
          </p:cNvGrpSpPr>
          <p:nvPr/>
        </p:nvGrpSpPr>
        <p:grpSpPr bwMode="auto">
          <a:xfrm>
            <a:off x="758825" y="4060825"/>
            <a:ext cx="3190875" cy="2216150"/>
            <a:chOff x="478" y="2558"/>
            <a:chExt cx="2010" cy="1396"/>
          </a:xfrm>
        </p:grpSpPr>
        <p:grpSp>
          <p:nvGrpSpPr>
            <p:cNvPr id="5" name="Group 33"/>
            <p:cNvGrpSpPr>
              <a:grpSpLocks/>
            </p:cNvGrpSpPr>
            <p:nvPr/>
          </p:nvGrpSpPr>
          <p:grpSpPr bwMode="auto">
            <a:xfrm>
              <a:off x="478" y="2595"/>
              <a:ext cx="2010" cy="1359"/>
              <a:chOff x="492" y="3050"/>
              <a:chExt cx="2161" cy="983"/>
            </a:xfrm>
          </p:grpSpPr>
          <p:sp>
            <p:nvSpPr>
              <p:cNvPr id="531490" name="Rectangle 34" descr="Dashed horizontal"/>
              <p:cNvSpPr>
                <a:spLocks noChangeArrowheads="1"/>
              </p:cNvSpPr>
              <p:nvPr/>
            </p:nvSpPr>
            <p:spPr bwMode="auto">
              <a:xfrm>
                <a:off x="499" y="3050"/>
                <a:ext cx="2154" cy="983"/>
              </a:xfrm>
              <a:prstGeom prst="rect">
                <a:avLst/>
              </a:prstGeom>
              <a:pattFill prst="dashHorz">
                <a:fgClr>
                  <a:schemeClr val="tx1"/>
                </a:fgClr>
                <a:bgClr>
                  <a:schemeClr val="folHlink"/>
                </a:bgClr>
              </a:pattFill>
              <a:ln w="9525">
                <a:solidFill>
                  <a:schemeClr val="tx1"/>
                </a:solidFill>
                <a:miter lim="800000"/>
                <a:headEnd/>
                <a:tailEnd/>
              </a:ln>
              <a:effectLst/>
            </p:spPr>
            <p:txBody>
              <a:bodyPr wrap="none" anchor="ctr"/>
              <a:lstStyle/>
              <a:p>
                <a:endParaRPr lang="en-US" dirty="0"/>
              </a:p>
            </p:txBody>
          </p:sp>
          <p:sp>
            <p:nvSpPr>
              <p:cNvPr id="531491" name="Freeform 35" descr="80%"/>
              <p:cNvSpPr>
                <a:spLocks/>
              </p:cNvSpPr>
              <p:nvPr/>
            </p:nvSpPr>
            <p:spPr bwMode="auto">
              <a:xfrm>
                <a:off x="1590" y="3585"/>
                <a:ext cx="1063" cy="362"/>
              </a:xfrm>
              <a:custGeom>
                <a:avLst/>
                <a:gdLst/>
                <a:ahLst/>
                <a:cxnLst>
                  <a:cxn ang="0">
                    <a:pos x="145" y="44"/>
                  </a:cxn>
                  <a:cxn ang="0">
                    <a:pos x="347" y="130"/>
                  </a:cxn>
                  <a:cxn ang="0">
                    <a:pos x="521" y="174"/>
                  </a:cxn>
                  <a:cxn ang="0">
                    <a:pos x="680" y="195"/>
                  </a:cxn>
                  <a:cxn ang="0">
                    <a:pos x="1063" y="231"/>
                  </a:cxn>
                  <a:cxn ang="0">
                    <a:pos x="1063" y="362"/>
                  </a:cxn>
                  <a:cxn ang="0">
                    <a:pos x="774" y="347"/>
                  </a:cxn>
                  <a:cxn ang="0">
                    <a:pos x="514" y="311"/>
                  </a:cxn>
                  <a:cxn ang="0">
                    <a:pos x="181" y="217"/>
                  </a:cxn>
                  <a:cxn ang="0">
                    <a:pos x="0" y="109"/>
                  </a:cxn>
                  <a:cxn ang="0">
                    <a:pos x="87" y="0"/>
                  </a:cxn>
                </a:cxnLst>
                <a:rect l="0" t="0" r="r" b="b"/>
                <a:pathLst>
                  <a:path w="1063" h="362">
                    <a:moveTo>
                      <a:pt x="145" y="44"/>
                    </a:moveTo>
                    <a:lnTo>
                      <a:pt x="347" y="130"/>
                    </a:lnTo>
                    <a:lnTo>
                      <a:pt x="521" y="174"/>
                    </a:lnTo>
                    <a:lnTo>
                      <a:pt x="680" y="195"/>
                    </a:lnTo>
                    <a:lnTo>
                      <a:pt x="1063" y="231"/>
                    </a:lnTo>
                    <a:lnTo>
                      <a:pt x="1063" y="362"/>
                    </a:lnTo>
                    <a:lnTo>
                      <a:pt x="774" y="347"/>
                    </a:lnTo>
                    <a:lnTo>
                      <a:pt x="514" y="311"/>
                    </a:lnTo>
                    <a:lnTo>
                      <a:pt x="181" y="217"/>
                    </a:lnTo>
                    <a:lnTo>
                      <a:pt x="0" y="109"/>
                    </a:lnTo>
                    <a:lnTo>
                      <a:pt x="87" y="0"/>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92" name="Freeform 36" descr="80%"/>
              <p:cNvSpPr>
                <a:spLocks/>
              </p:cNvSpPr>
              <p:nvPr/>
            </p:nvSpPr>
            <p:spPr bwMode="auto">
              <a:xfrm>
                <a:off x="492" y="3513"/>
                <a:ext cx="766" cy="275"/>
              </a:xfrm>
              <a:custGeom>
                <a:avLst/>
                <a:gdLst/>
                <a:ahLst/>
                <a:cxnLst>
                  <a:cxn ang="0">
                    <a:pos x="14" y="137"/>
                  </a:cxn>
                  <a:cxn ang="0">
                    <a:pos x="224" y="137"/>
                  </a:cxn>
                  <a:cxn ang="0">
                    <a:pos x="549" y="123"/>
                  </a:cxn>
                  <a:cxn ang="0">
                    <a:pos x="759" y="0"/>
                  </a:cxn>
                  <a:cxn ang="0">
                    <a:pos x="766" y="144"/>
                  </a:cxn>
                  <a:cxn ang="0">
                    <a:pos x="607" y="209"/>
                  </a:cxn>
                  <a:cxn ang="0">
                    <a:pos x="412" y="246"/>
                  </a:cxn>
                  <a:cxn ang="0">
                    <a:pos x="0" y="275"/>
                  </a:cxn>
                </a:cxnLst>
                <a:rect l="0" t="0" r="r" b="b"/>
                <a:pathLst>
                  <a:path w="766" h="275">
                    <a:moveTo>
                      <a:pt x="14" y="137"/>
                    </a:moveTo>
                    <a:lnTo>
                      <a:pt x="224" y="137"/>
                    </a:lnTo>
                    <a:lnTo>
                      <a:pt x="549" y="123"/>
                    </a:lnTo>
                    <a:lnTo>
                      <a:pt x="759" y="0"/>
                    </a:lnTo>
                    <a:lnTo>
                      <a:pt x="766" y="144"/>
                    </a:lnTo>
                    <a:lnTo>
                      <a:pt x="607" y="209"/>
                    </a:lnTo>
                    <a:lnTo>
                      <a:pt x="412" y="246"/>
                    </a:lnTo>
                    <a:lnTo>
                      <a:pt x="0" y="275"/>
                    </a:lnTo>
                  </a:path>
                </a:pathLst>
              </a:custGeom>
              <a:pattFill prst="pct80">
                <a:fgClr>
                  <a:srgbClr val="FFFF00"/>
                </a:fgClr>
                <a:bgClr>
                  <a:schemeClr val="tx1"/>
                </a:bgClr>
              </a:pattFill>
              <a:ln w="9525">
                <a:solidFill>
                  <a:schemeClr val="tx1"/>
                </a:solidFill>
                <a:round/>
                <a:headEnd/>
                <a:tailEnd/>
              </a:ln>
              <a:effectLst/>
            </p:spPr>
            <p:txBody>
              <a:bodyPr wrap="none" anchor="ctr"/>
              <a:lstStyle/>
              <a:p>
                <a:endParaRPr lang="en-US" dirty="0"/>
              </a:p>
            </p:txBody>
          </p:sp>
          <p:sp>
            <p:nvSpPr>
              <p:cNvPr id="531493" name="Freeform 37"/>
              <p:cNvSpPr>
                <a:spLocks/>
              </p:cNvSpPr>
              <p:nvPr/>
            </p:nvSpPr>
            <p:spPr bwMode="auto">
              <a:xfrm>
                <a:off x="1098" y="3516"/>
                <a:ext cx="172" cy="88"/>
              </a:xfrm>
              <a:custGeom>
                <a:avLst/>
                <a:gdLst/>
                <a:ahLst/>
                <a:cxnLst>
                  <a:cxn ang="0">
                    <a:pos x="0" y="88"/>
                  </a:cxn>
                  <a:cxn ang="0">
                    <a:pos x="152" y="88"/>
                  </a:cxn>
                  <a:cxn ang="0">
                    <a:pos x="172" y="0"/>
                  </a:cxn>
                  <a:cxn ang="0">
                    <a:pos x="132" y="10"/>
                  </a:cxn>
                  <a:cxn ang="0">
                    <a:pos x="42" y="64"/>
                  </a:cxn>
                </a:cxnLst>
                <a:rect l="0" t="0" r="r" b="b"/>
                <a:pathLst>
                  <a:path w="172" h="88">
                    <a:moveTo>
                      <a:pt x="0" y="88"/>
                    </a:moveTo>
                    <a:lnTo>
                      <a:pt x="152" y="88"/>
                    </a:lnTo>
                    <a:lnTo>
                      <a:pt x="172" y="0"/>
                    </a:lnTo>
                    <a:lnTo>
                      <a:pt x="132" y="10"/>
                    </a:lnTo>
                    <a:lnTo>
                      <a:pt x="42" y="64"/>
                    </a:lnTo>
                  </a:path>
                </a:pathLst>
              </a:custGeom>
              <a:solidFill>
                <a:srgbClr val="FF0000"/>
              </a:solidFill>
              <a:ln w="9525">
                <a:noFill/>
                <a:round/>
                <a:headEnd/>
                <a:tailEnd/>
              </a:ln>
              <a:effectLst/>
            </p:spPr>
            <p:txBody>
              <a:bodyPr wrap="none" anchor="ctr"/>
              <a:lstStyle/>
              <a:p>
                <a:endParaRPr lang="en-US" dirty="0"/>
              </a:p>
            </p:txBody>
          </p:sp>
          <p:sp>
            <p:nvSpPr>
              <p:cNvPr id="531494" name="Freeform 38"/>
              <p:cNvSpPr>
                <a:spLocks/>
              </p:cNvSpPr>
              <p:nvPr/>
            </p:nvSpPr>
            <p:spPr bwMode="auto">
              <a:xfrm>
                <a:off x="1654" y="3620"/>
                <a:ext cx="310" cy="102"/>
              </a:xfrm>
              <a:custGeom>
                <a:avLst/>
                <a:gdLst/>
                <a:ahLst/>
                <a:cxnLst>
                  <a:cxn ang="0">
                    <a:pos x="310" y="102"/>
                  </a:cxn>
                  <a:cxn ang="0">
                    <a:pos x="46" y="102"/>
                  </a:cxn>
                  <a:cxn ang="0">
                    <a:pos x="0" y="102"/>
                  </a:cxn>
                  <a:cxn ang="0">
                    <a:pos x="28" y="53"/>
                  </a:cxn>
                  <a:cxn ang="0">
                    <a:pos x="86" y="0"/>
                  </a:cxn>
                  <a:cxn ang="0">
                    <a:pos x="104" y="22"/>
                  </a:cxn>
                  <a:cxn ang="0">
                    <a:pos x="160" y="42"/>
                  </a:cxn>
                  <a:cxn ang="0">
                    <a:pos x="230" y="70"/>
                  </a:cxn>
                </a:cxnLst>
                <a:rect l="0" t="0" r="r" b="b"/>
                <a:pathLst>
                  <a:path w="310" h="102">
                    <a:moveTo>
                      <a:pt x="310" y="102"/>
                    </a:moveTo>
                    <a:lnTo>
                      <a:pt x="46" y="102"/>
                    </a:lnTo>
                    <a:lnTo>
                      <a:pt x="0" y="102"/>
                    </a:lnTo>
                    <a:lnTo>
                      <a:pt x="28" y="53"/>
                    </a:lnTo>
                    <a:lnTo>
                      <a:pt x="86" y="0"/>
                    </a:lnTo>
                    <a:lnTo>
                      <a:pt x="104" y="22"/>
                    </a:lnTo>
                    <a:lnTo>
                      <a:pt x="160" y="42"/>
                    </a:lnTo>
                    <a:lnTo>
                      <a:pt x="230" y="70"/>
                    </a:lnTo>
                  </a:path>
                </a:pathLst>
              </a:custGeom>
              <a:solidFill>
                <a:srgbClr val="FF0000"/>
              </a:solidFill>
              <a:ln w="9525">
                <a:noFill/>
                <a:round/>
                <a:headEnd/>
                <a:tailEnd/>
              </a:ln>
              <a:effectLst/>
            </p:spPr>
            <p:txBody>
              <a:bodyPr wrap="none" anchor="ctr"/>
              <a:lstStyle/>
              <a:p>
                <a:endParaRPr lang="en-US" dirty="0"/>
              </a:p>
            </p:txBody>
          </p:sp>
          <p:sp>
            <p:nvSpPr>
              <p:cNvPr id="531495" name="Freeform 39"/>
              <p:cNvSpPr>
                <a:spLocks/>
              </p:cNvSpPr>
              <p:nvPr/>
            </p:nvSpPr>
            <p:spPr bwMode="auto">
              <a:xfrm>
                <a:off x="1036" y="3578"/>
                <a:ext cx="220" cy="62"/>
              </a:xfrm>
              <a:custGeom>
                <a:avLst/>
                <a:gdLst/>
                <a:ahLst/>
                <a:cxnLst>
                  <a:cxn ang="0">
                    <a:pos x="0" y="62"/>
                  </a:cxn>
                  <a:cxn ang="0">
                    <a:pos x="220" y="62"/>
                  </a:cxn>
                  <a:cxn ang="0">
                    <a:pos x="220" y="0"/>
                  </a:cxn>
                  <a:cxn ang="0">
                    <a:pos x="196" y="24"/>
                  </a:cxn>
                  <a:cxn ang="0">
                    <a:pos x="56" y="24"/>
                  </a:cxn>
                  <a:cxn ang="0">
                    <a:pos x="14" y="48"/>
                  </a:cxn>
                </a:cxnLst>
                <a:rect l="0" t="0" r="r" b="b"/>
                <a:pathLst>
                  <a:path w="220" h="62">
                    <a:moveTo>
                      <a:pt x="0" y="62"/>
                    </a:moveTo>
                    <a:lnTo>
                      <a:pt x="220" y="62"/>
                    </a:lnTo>
                    <a:lnTo>
                      <a:pt x="220" y="0"/>
                    </a:lnTo>
                    <a:lnTo>
                      <a:pt x="196" y="24"/>
                    </a:lnTo>
                    <a:lnTo>
                      <a:pt x="56" y="24"/>
                    </a:lnTo>
                    <a:lnTo>
                      <a:pt x="14" y="48"/>
                    </a:lnTo>
                  </a:path>
                </a:pathLst>
              </a:custGeom>
              <a:solidFill>
                <a:schemeClr val="accent1"/>
              </a:solidFill>
              <a:ln w="9525">
                <a:noFill/>
                <a:round/>
                <a:headEnd/>
                <a:tailEnd/>
              </a:ln>
              <a:effectLst/>
            </p:spPr>
            <p:txBody>
              <a:bodyPr wrap="none" anchor="ctr"/>
              <a:lstStyle/>
              <a:p>
                <a:endParaRPr lang="en-US" dirty="0"/>
              </a:p>
            </p:txBody>
          </p:sp>
          <p:sp>
            <p:nvSpPr>
              <p:cNvPr id="531496" name="Freeform 40"/>
              <p:cNvSpPr>
                <a:spLocks/>
              </p:cNvSpPr>
              <p:nvPr/>
            </p:nvSpPr>
            <p:spPr bwMode="auto">
              <a:xfrm>
                <a:off x="1640" y="3720"/>
                <a:ext cx="658" cy="66"/>
              </a:xfrm>
              <a:custGeom>
                <a:avLst/>
                <a:gdLst/>
                <a:ahLst/>
                <a:cxnLst>
                  <a:cxn ang="0">
                    <a:pos x="610" y="60"/>
                  </a:cxn>
                  <a:cxn ang="0">
                    <a:pos x="668" y="66"/>
                  </a:cxn>
                  <a:cxn ang="0">
                    <a:pos x="116" y="66"/>
                  </a:cxn>
                  <a:cxn ang="0">
                    <a:pos x="80" y="46"/>
                  </a:cxn>
                  <a:cxn ang="0">
                    <a:pos x="0" y="0"/>
                  </a:cxn>
                  <a:cxn ang="0">
                    <a:pos x="330" y="0"/>
                  </a:cxn>
                  <a:cxn ang="0">
                    <a:pos x="402" y="20"/>
                  </a:cxn>
                  <a:cxn ang="0">
                    <a:pos x="472" y="38"/>
                  </a:cxn>
                  <a:cxn ang="0">
                    <a:pos x="544" y="48"/>
                  </a:cxn>
                  <a:cxn ang="0">
                    <a:pos x="650" y="64"/>
                  </a:cxn>
                </a:cxnLst>
                <a:rect l="0" t="0" r="r" b="b"/>
                <a:pathLst>
                  <a:path w="668" h="66">
                    <a:moveTo>
                      <a:pt x="610" y="60"/>
                    </a:moveTo>
                    <a:lnTo>
                      <a:pt x="668" y="66"/>
                    </a:lnTo>
                    <a:lnTo>
                      <a:pt x="116" y="66"/>
                    </a:lnTo>
                    <a:lnTo>
                      <a:pt x="80" y="46"/>
                    </a:lnTo>
                    <a:lnTo>
                      <a:pt x="0" y="0"/>
                    </a:lnTo>
                    <a:lnTo>
                      <a:pt x="330" y="0"/>
                    </a:lnTo>
                    <a:lnTo>
                      <a:pt x="402" y="20"/>
                    </a:lnTo>
                    <a:lnTo>
                      <a:pt x="472" y="38"/>
                    </a:lnTo>
                    <a:lnTo>
                      <a:pt x="544" y="48"/>
                    </a:lnTo>
                    <a:lnTo>
                      <a:pt x="650" y="64"/>
                    </a:lnTo>
                  </a:path>
                </a:pathLst>
              </a:custGeom>
              <a:solidFill>
                <a:schemeClr val="accent1"/>
              </a:solidFill>
              <a:ln w="9525">
                <a:noFill/>
                <a:round/>
                <a:headEnd/>
                <a:tailEnd/>
              </a:ln>
              <a:effectLst/>
            </p:spPr>
            <p:txBody>
              <a:bodyPr wrap="none" anchor="ctr"/>
              <a:lstStyle/>
              <a:p>
                <a:endParaRPr lang="en-US" dirty="0"/>
              </a:p>
            </p:txBody>
          </p:sp>
          <p:sp>
            <p:nvSpPr>
              <p:cNvPr id="531497" name="Freeform 41"/>
              <p:cNvSpPr>
                <a:spLocks/>
              </p:cNvSpPr>
              <p:nvPr/>
            </p:nvSpPr>
            <p:spPr bwMode="auto">
              <a:xfrm>
                <a:off x="1185" y="3359"/>
                <a:ext cx="1005" cy="667"/>
              </a:xfrm>
              <a:custGeom>
                <a:avLst/>
                <a:gdLst/>
                <a:ahLst/>
                <a:cxnLst>
                  <a:cxn ang="0">
                    <a:pos x="0" y="667"/>
                  </a:cxn>
                  <a:cxn ang="0">
                    <a:pos x="29" y="551"/>
                  </a:cxn>
                  <a:cxn ang="0">
                    <a:pos x="29" y="378"/>
                  </a:cxn>
                  <a:cxn ang="0">
                    <a:pos x="22" y="233"/>
                  </a:cxn>
                  <a:cxn ang="0">
                    <a:pos x="109" y="103"/>
                  </a:cxn>
                  <a:cxn ang="0">
                    <a:pos x="391" y="17"/>
                  </a:cxn>
                  <a:cxn ang="0">
                    <a:pos x="637" y="9"/>
                  </a:cxn>
                  <a:cxn ang="0">
                    <a:pos x="947" y="74"/>
                  </a:cxn>
                  <a:cxn ang="0">
                    <a:pos x="984" y="154"/>
                  </a:cxn>
                  <a:cxn ang="0">
                    <a:pos x="846" y="219"/>
                  </a:cxn>
                  <a:cxn ang="0">
                    <a:pos x="629" y="255"/>
                  </a:cxn>
                  <a:cxn ang="0">
                    <a:pos x="499" y="327"/>
                  </a:cxn>
                  <a:cxn ang="0">
                    <a:pos x="398" y="501"/>
                  </a:cxn>
                  <a:cxn ang="0">
                    <a:pos x="449" y="667"/>
                  </a:cxn>
                </a:cxnLst>
                <a:rect l="0" t="0" r="r" b="b"/>
                <a:pathLst>
                  <a:path w="1005" h="667">
                    <a:moveTo>
                      <a:pt x="0" y="667"/>
                    </a:moveTo>
                    <a:cubicBezTo>
                      <a:pt x="12" y="633"/>
                      <a:pt x="24" y="599"/>
                      <a:pt x="29" y="551"/>
                    </a:cubicBezTo>
                    <a:cubicBezTo>
                      <a:pt x="34" y="503"/>
                      <a:pt x="30" y="431"/>
                      <a:pt x="29" y="378"/>
                    </a:cubicBezTo>
                    <a:cubicBezTo>
                      <a:pt x="28" y="325"/>
                      <a:pt x="9" y="279"/>
                      <a:pt x="22" y="233"/>
                    </a:cubicBezTo>
                    <a:cubicBezTo>
                      <a:pt x="35" y="187"/>
                      <a:pt x="48" y="139"/>
                      <a:pt x="109" y="103"/>
                    </a:cubicBezTo>
                    <a:cubicBezTo>
                      <a:pt x="170" y="67"/>
                      <a:pt x="303" y="33"/>
                      <a:pt x="391" y="17"/>
                    </a:cubicBezTo>
                    <a:cubicBezTo>
                      <a:pt x="479" y="1"/>
                      <a:pt x="544" y="0"/>
                      <a:pt x="637" y="9"/>
                    </a:cubicBezTo>
                    <a:cubicBezTo>
                      <a:pt x="730" y="18"/>
                      <a:pt x="889" y="50"/>
                      <a:pt x="947" y="74"/>
                    </a:cubicBezTo>
                    <a:cubicBezTo>
                      <a:pt x="1005" y="98"/>
                      <a:pt x="1001" y="130"/>
                      <a:pt x="984" y="154"/>
                    </a:cubicBezTo>
                    <a:cubicBezTo>
                      <a:pt x="967" y="178"/>
                      <a:pt x="905" y="202"/>
                      <a:pt x="846" y="219"/>
                    </a:cubicBezTo>
                    <a:cubicBezTo>
                      <a:pt x="787" y="236"/>
                      <a:pt x="687" y="237"/>
                      <a:pt x="629" y="255"/>
                    </a:cubicBezTo>
                    <a:cubicBezTo>
                      <a:pt x="571" y="273"/>
                      <a:pt x="537" y="286"/>
                      <a:pt x="499" y="327"/>
                    </a:cubicBezTo>
                    <a:cubicBezTo>
                      <a:pt x="461" y="368"/>
                      <a:pt x="406" y="444"/>
                      <a:pt x="398" y="501"/>
                    </a:cubicBezTo>
                    <a:cubicBezTo>
                      <a:pt x="390" y="558"/>
                      <a:pt x="419" y="612"/>
                      <a:pt x="449" y="667"/>
                    </a:cubicBezTo>
                  </a:path>
                </a:pathLst>
              </a:custGeom>
              <a:gradFill rotWithShape="0">
                <a:gsLst>
                  <a:gs pos="0">
                    <a:srgbClr val="FF00FF"/>
                  </a:gs>
                  <a:gs pos="100000">
                    <a:srgbClr val="FF00FF">
                      <a:gamma/>
                      <a:shade val="51373"/>
                      <a:invGamma/>
                    </a:srgbClr>
                  </a:gs>
                </a:gsLst>
                <a:lin ang="5400000" scaled="1"/>
              </a:gradFill>
              <a:ln w="9525">
                <a:solidFill>
                  <a:schemeClr val="tx1"/>
                </a:solidFill>
                <a:round/>
                <a:headEnd/>
                <a:tailEnd/>
              </a:ln>
              <a:effectLst/>
            </p:spPr>
            <p:txBody>
              <a:bodyPr wrap="none" anchor="ctr"/>
              <a:lstStyle/>
              <a:p>
                <a:endParaRPr lang="en-US" dirty="0"/>
              </a:p>
            </p:txBody>
          </p:sp>
        </p:grpSp>
        <p:sp>
          <p:nvSpPr>
            <p:cNvPr id="531498" name="Line 42"/>
            <p:cNvSpPr>
              <a:spLocks noChangeShapeType="1"/>
            </p:cNvSpPr>
            <p:nvPr/>
          </p:nvSpPr>
          <p:spPr bwMode="auto">
            <a:xfrm>
              <a:off x="1843" y="2558"/>
              <a:ext cx="0" cy="1257"/>
            </a:xfrm>
            <a:prstGeom prst="line">
              <a:avLst/>
            </a:prstGeom>
            <a:noFill/>
            <a:ln w="38100">
              <a:solidFill>
                <a:schemeClr val="bg1"/>
              </a:solidFill>
              <a:round/>
              <a:headEnd/>
              <a:tailEnd/>
            </a:ln>
            <a:effectLst/>
          </p:spPr>
          <p:txBody>
            <a:bodyPr wrap="none" anchor="ctr"/>
            <a:lstStyle/>
            <a:p>
              <a:endParaRPr lang="en-US" dirty="0"/>
            </a:p>
          </p:txBody>
        </p:sp>
        <p:sp>
          <p:nvSpPr>
            <p:cNvPr id="531499" name="Line 43"/>
            <p:cNvSpPr>
              <a:spLocks noChangeShapeType="1"/>
            </p:cNvSpPr>
            <p:nvPr/>
          </p:nvSpPr>
          <p:spPr bwMode="auto">
            <a:xfrm>
              <a:off x="1109" y="2558"/>
              <a:ext cx="0" cy="969"/>
            </a:xfrm>
            <a:prstGeom prst="line">
              <a:avLst/>
            </a:prstGeom>
            <a:noFill/>
            <a:ln w="38100">
              <a:solidFill>
                <a:schemeClr val="bg1"/>
              </a:solidFill>
              <a:round/>
              <a:headEnd/>
              <a:tailEnd/>
            </a:ln>
            <a:effectLst/>
          </p:spPr>
          <p:txBody>
            <a:bodyPr wrap="none" anchor="ctr"/>
            <a:lstStyle/>
            <a:p>
              <a:endParaRPr lang="en-US" dirty="0"/>
            </a:p>
          </p:txBody>
        </p:sp>
        <p:sp>
          <p:nvSpPr>
            <p:cNvPr id="531500" name="Freeform 44"/>
            <p:cNvSpPr>
              <a:spLocks/>
            </p:cNvSpPr>
            <p:nvPr/>
          </p:nvSpPr>
          <p:spPr bwMode="auto">
            <a:xfrm>
              <a:off x="1684" y="2558"/>
              <a:ext cx="131" cy="1077"/>
            </a:xfrm>
            <a:custGeom>
              <a:avLst/>
              <a:gdLst/>
              <a:ahLst/>
              <a:cxnLst>
                <a:cxn ang="0">
                  <a:pos x="130" y="0"/>
                </a:cxn>
                <a:cxn ang="0">
                  <a:pos x="123" y="484"/>
                </a:cxn>
                <a:cxn ang="0">
                  <a:pos x="80" y="817"/>
                </a:cxn>
                <a:cxn ang="0">
                  <a:pos x="0" y="1077"/>
                </a:cxn>
              </a:cxnLst>
              <a:rect l="0" t="0" r="r" b="b"/>
              <a:pathLst>
                <a:path w="131" h="1077">
                  <a:moveTo>
                    <a:pt x="130" y="0"/>
                  </a:moveTo>
                  <a:cubicBezTo>
                    <a:pt x="130" y="174"/>
                    <a:pt x="131" y="348"/>
                    <a:pt x="123" y="484"/>
                  </a:cubicBezTo>
                  <a:cubicBezTo>
                    <a:pt x="115" y="620"/>
                    <a:pt x="100" y="718"/>
                    <a:pt x="80" y="817"/>
                  </a:cubicBezTo>
                  <a:cubicBezTo>
                    <a:pt x="60" y="916"/>
                    <a:pt x="30" y="996"/>
                    <a:pt x="0" y="1077"/>
                  </a:cubicBezTo>
                </a:path>
              </a:pathLst>
            </a:custGeom>
            <a:noFill/>
            <a:ln w="38100" cmpd="sng">
              <a:solidFill>
                <a:schemeClr val="bg1"/>
              </a:solidFill>
              <a:round/>
              <a:headEnd/>
              <a:tailEnd/>
            </a:ln>
            <a:effectLst/>
          </p:spPr>
          <p:txBody>
            <a:bodyPr wrap="none" anchor="ctr"/>
            <a:lstStyle/>
            <a:p>
              <a:endParaRPr lang="en-US" dirty="0"/>
            </a:p>
          </p:txBody>
        </p:sp>
        <p:sp>
          <p:nvSpPr>
            <p:cNvPr id="531501" name="Freeform 45"/>
            <p:cNvSpPr>
              <a:spLocks/>
            </p:cNvSpPr>
            <p:nvPr/>
          </p:nvSpPr>
          <p:spPr bwMode="auto">
            <a:xfrm>
              <a:off x="1882" y="2558"/>
              <a:ext cx="128" cy="1099"/>
            </a:xfrm>
            <a:custGeom>
              <a:avLst/>
              <a:gdLst/>
              <a:ahLst/>
              <a:cxnLst>
                <a:cxn ang="0">
                  <a:pos x="5" y="0"/>
                </a:cxn>
                <a:cxn ang="0">
                  <a:pos x="5" y="246"/>
                </a:cxn>
                <a:cxn ang="0">
                  <a:pos x="34" y="636"/>
                </a:cxn>
                <a:cxn ang="0">
                  <a:pos x="128" y="1099"/>
                </a:cxn>
              </a:cxnLst>
              <a:rect l="0" t="0" r="r" b="b"/>
              <a:pathLst>
                <a:path w="128" h="1099">
                  <a:moveTo>
                    <a:pt x="5" y="0"/>
                  </a:moveTo>
                  <a:cubicBezTo>
                    <a:pt x="2" y="70"/>
                    <a:pt x="0" y="140"/>
                    <a:pt x="5" y="246"/>
                  </a:cubicBezTo>
                  <a:cubicBezTo>
                    <a:pt x="10" y="352"/>
                    <a:pt x="14" y="494"/>
                    <a:pt x="34" y="636"/>
                  </a:cubicBezTo>
                  <a:cubicBezTo>
                    <a:pt x="54" y="778"/>
                    <a:pt x="91" y="938"/>
                    <a:pt x="128" y="1099"/>
                  </a:cubicBezTo>
                </a:path>
              </a:pathLst>
            </a:custGeom>
            <a:noFill/>
            <a:ln w="38100" cmpd="sng">
              <a:solidFill>
                <a:schemeClr val="bg1"/>
              </a:solidFill>
              <a:round/>
              <a:headEnd/>
              <a:tailEnd/>
            </a:ln>
            <a:effectLst/>
          </p:spPr>
          <p:txBody>
            <a:bodyPr wrap="none" anchor="ctr"/>
            <a:lstStyle/>
            <a:p>
              <a:endParaRPr lang="en-US" dirty="0"/>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p:cNvSpPr>
            <a:spLocks noGrp="1" noChangeArrowheads="1"/>
          </p:cNvSpPr>
          <p:nvPr>
            <p:ph type="title"/>
          </p:nvPr>
        </p:nvSpPr>
        <p:spPr/>
        <p:txBody>
          <a:bodyPr/>
          <a:lstStyle/>
          <a:p>
            <a:r>
              <a:rPr lang="en-US" dirty="0"/>
              <a:t>Faults &amp; Folds</a:t>
            </a:r>
          </a:p>
        </p:txBody>
      </p:sp>
      <p:sp>
        <p:nvSpPr>
          <p:cNvPr id="532483" name="Rectangle 3"/>
          <p:cNvSpPr>
            <a:spLocks noChangeArrowheads="1"/>
          </p:cNvSpPr>
          <p:nvPr/>
        </p:nvSpPr>
        <p:spPr bwMode="auto">
          <a:xfrm>
            <a:off x="1573213" y="2927350"/>
            <a:ext cx="1917193"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smtClean="0">
                <a:latin typeface="Tahoma" pitchFamily="34" charset="0"/>
              </a:rPr>
              <a:t>Contractional</a:t>
            </a:r>
            <a:endParaRPr lang="en-US" sz="2000" b="1" dirty="0">
              <a:latin typeface="Tahoma" pitchFamily="34" charset="0"/>
            </a:endParaRPr>
          </a:p>
        </p:txBody>
      </p:sp>
      <p:sp>
        <p:nvSpPr>
          <p:cNvPr id="532484" name="Rectangle 4"/>
          <p:cNvSpPr>
            <a:spLocks noChangeArrowheads="1"/>
          </p:cNvSpPr>
          <p:nvPr/>
        </p:nvSpPr>
        <p:spPr bwMode="auto">
          <a:xfrm>
            <a:off x="5907088" y="2927350"/>
            <a:ext cx="1673536"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smtClean="0">
                <a:latin typeface="Tahoma" pitchFamily="34" charset="0"/>
              </a:rPr>
              <a:t>Extensional</a:t>
            </a:r>
            <a:endParaRPr lang="en-US" sz="2000" b="1" dirty="0">
              <a:latin typeface="Tahoma" pitchFamily="34" charset="0"/>
            </a:endParaRPr>
          </a:p>
        </p:txBody>
      </p:sp>
      <p:grpSp>
        <p:nvGrpSpPr>
          <p:cNvPr id="2" name="Group 5"/>
          <p:cNvGrpSpPr>
            <a:grpSpLocks/>
          </p:cNvGrpSpPr>
          <p:nvPr/>
        </p:nvGrpSpPr>
        <p:grpSpPr bwMode="auto">
          <a:xfrm>
            <a:off x="1204913" y="1428750"/>
            <a:ext cx="3119437" cy="1689100"/>
            <a:chOff x="649" y="1080"/>
            <a:chExt cx="1761" cy="1004"/>
          </a:xfrm>
        </p:grpSpPr>
        <p:grpSp>
          <p:nvGrpSpPr>
            <p:cNvPr id="3" name="Group 6"/>
            <p:cNvGrpSpPr>
              <a:grpSpLocks/>
            </p:cNvGrpSpPr>
            <p:nvPr/>
          </p:nvGrpSpPr>
          <p:grpSpPr bwMode="auto">
            <a:xfrm>
              <a:off x="649" y="1080"/>
              <a:ext cx="1761" cy="1004"/>
              <a:chOff x="649" y="1080"/>
              <a:chExt cx="1761" cy="1004"/>
            </a:xfrm>
          </p:grpSpPr>
          <p:pic>
            <p:nvPicPr>
              <p:cNvPr id="532487" name="Picture 7"/>
              <p:cNvPicPr>
                <a:picLocks noChangeArrowheads="1"/>
              </p:cNvPicPr>
              <p:nvPr/>
            </p:nvPicPr>
            <p:blipFill>
              <a:blip r:embed="rId4" cstate="print"/>
              <a:srcRect/>
              <a:stretch>
                <a:fillRect/>
              </a:stretch>
            </p:blipFill>
            <p:spPr bwMode="auto">
              <a:xfrm>
                <a:off x="649" y="1120"/>
                <a:ext cx="1448" cy="964"/>
              </a:xfrm>
              <a:prstGeom prst="rect">
                <a:avLst/>
              </a:prstGeom>
              <a:noFill/>
              <a:ln w="12700">
                <a:noFill/>
                <a:miter lim="800000"/>
                <a:headEnd/>
                <a:tailEnd/>
              </a:ln>
              <a:effectLst/>
            </p:spPr>
          </p:pic>
          <p:sp>
            <p:nvSpPr>
              <p:cNvPr id="532488" name="Rectangle 8"/>
              <p:cNvSpPr>
                <a:spLocks noChangeArrowheads="1"/>
              </p:cNvSpPr>
              <p:nvPr/>
            </p:nvSpPr>
            <p:spPr bwMode="auto">
              <a:xfrm>
                <a:off x="766" y="1080"/>
                <a:ext cx="1644" cy="168"/>
              </a:xfrm>
              <a:prstGeom prst="rect">
                <a:avLst/>
              </a:prstGeom>
              <a:solidFill>
                <a:srgbClr val="CCECFF"/>
              </a:solidFill>
              <a:ln w="9525">
                <a:noFill/>
                <a:miter lim="800000"/>
                <a:headEnd/>
                <a:tailEnd/>
              </a:ln>
              <a:effectLst/>
            </p:spPr>
            <p:txBody>
              <a:bodyPr wrap="none" anchor="ctr"/>
              <a:lstStyle/>
              <a:p>
                <a:endParaRPr lang="en-US" dirty="0"/>
              </a:p>
            </p:txBody>
          </p:sp>
          <p:sp>
            <p:nvSpPr>
              <p:cNvPr id="532489" name="Line 9"/>
              <p:cNvSpPr>
                <a:spLocks noChangeShapeType="1"/>
              </p:cNvSpPr>
              <p:nvPr/>
            </p:nvSpPr>
            <p:spPr bwMode="auto">
              <a:xfrm flipH="1" flipV="1">
                <a:off x="1110" y="1452"/>
                <a:ext cx="84" cy="396"/>
              </a:xfrm>
              <a:prstGeom prst="line">
                <a:avLst/>
              </a:prstGeom>
              <a:noFill/>
              <a:ln w="19050">
                <a:solidFill>
                  <a:srgbClr val="FF0000"/>
                </a:solidFill>
                <a:prstDash val="sysDot"/>
                <a:round/>
                <a:headEnd/>
                <a:tailEnd/>
              </a:ln>
              <a:effectLst/>
            </p:spPr>
            <p:txBody>
              <a:bodyPr/>
              <a:lstStyle/>
              <a:p>
                <a:endParaRPr lang="en-US" dirty="0"/>
              </a:p>
            </p:txBody>
          </p:sp>
          <p:sp>
            <p:nvSpPr>
              <p:cNvPr id="532490" name="Line 10"/>
              <p:cNvSpPr>
                <a:spLocks noChangeShapeType="1"/>
              </p:cNvSpPr>
              <p:nvPr/>
            </p:nvSpPr>
            <p:spPr bwMode="auto">
              <a:xfrm flipH="1" flipV="1">
                <a:off x="1440" y="1254"/>
                <a:ext cx="81" cy="354"/>
              </a:xfrm>
              <a:prstGeom prst="line">
                <a:avLst/>
              </a:prstGeom>
              <a:noFill/>
              <a:ln w="19050">
                <a:solidFill>
                  <a:srgbClr val="FF0000"/>
                </a:solidFill>
                <a:prstDash val="sysDot"/>
                <a:round/>
                <a:headEnd/>
                <a:tailEnd/>
              </a:ln>
              <a:effectLst/>
            </p:spPr>
            <p:txBody>
              <a:bodyPr/>
              <a:lstStyle/>
              <a:p>
                <a:endParaRPr lang="en-US" dirty="0"/>
              </a:p>
            </p:txBody>
          </p:sp>
          <p:sp>
            <p:nvSpPr>
              <p:cNvPr id="532491" name="Line 11"/>
              <p:cNvSpPr>
                <a:spLocks noChangeShapeType="1"/>
              </p:cNvSpPr>
              <p:nvPr/>
            </p:nvSpPr>
            <p:spPr bwMode="auto">
              <a:xfrm flipV="1">
                <a:off x="1608" y="1257"/>
                <a:ext cx="159" cy="351"/>
              </a:xfrm>
              <a:prstGeom prst="line">
                <a:avLst/>
              </a:prstGeom>
              <a:noFill/>
              <a:ln w="19050">
                <a:solidFill>
                  <a:srgbClr val="FF0000"/>
                </a:solidFill>
                <a:prstDash val="sysDot"/>
                <a:round/>
                <a:headEnd/>
                <a:tailEnd/>
              </a:ln>
              <a:effectLst/>
            </p:spPr>
            <p:txBody>
              <a:bodyPr/>
              <a:lstStyle/>
              <a:p>
                <a:endParaRPr lang="en-US" dirty="0"/>
              </a:p>
            </p:txBody>
          </p:sp>
          <p:sp>
            <p:nvSpPr>
              <p:cNvPr id="532492" name="Line 12"/>
              <p:cNvSpPr>
                <a:spLocks noChangeShapeType="1"/>
              </p:cNvSpPr>
              <p:nvPr/>
            </p:nvSpPr>
            <p:spPr bwMode="auto">
              <a:xfrm flipV="1">
                <a:off x="1827" y="1491"/>
                <a:ext cx="51" cy="120"/>
              </a:xfrm>
              <a:prstGeom prst="line">
                <a:avLst/>
              </a:prstGeom>
              <a:noFill/>
              <a:ln w="19050">
                <a:solidFill>
                  <a:srgbClr val="FF0000"/>
                </a:solidFill>
                <a:prstDash val="sysDot"/>
                <a:round/>
                <a:headEnd/>
                <a:tailEnd/>
              </a:ln>
              <a:effectLst/>
            </p:spPr>
            <p:txBody>
              <a:bodyPr/>
              <a:lstStyle/>
              <a:p>
                <a:endParaRPr lang="en-US" dirty="0"/>
              </a:p>
            </p:txBody>
          </p:sp>
        </p:grpSp>
        <p:sp>
          <p:nvSpPr>
            <p:cNvPr id="532493" name="Freeform 13"/>
            <p:cNvSpPr>
              <a:spLocks/>
            </p:cNvSpPr>
            <p:nvPr/>
          </p:nvSpPr>
          <p:spPr bwMode="auto">
            <a:xfrm>
              <a:off x="756" y="1600"/>
              <a:ext cx="1176" cy="256"/>
            </a:xfrm>
            <a:custGeom>
              <a:avLst/>
              <a:gdLst/>
              <a:ahLst/>
              <a:cxnLst>
                <a:cxn ang="0">
                  <a:pos x="0" y="252"/>
                </a:cxn>
                <a:cxn ang="0">
                  <a:pos x="444" y="256"/>
                </a:cxn>
                <a:cxn ang="0">
                  <a:pos x="772" y="0"/>
                </a:cxn>
                <a:cxn ang="0">
                  <a:pos x="1176" y="4"/>
                </a:cxn>
              </a:cxnLst>
              <a:rect l="0" t="0" r="r" b="b"/>
              <a:pathLst>
                <a:path w="1176" h="256">
                  <a:moveTo>
                    <a:pt x="0" y="252"/>
                  </a:moveTo>
                  <a:lnTo>
                    <a:pt x="444" y="256"/>
                  </a:lnTo>
                  <a:lnTo>
                    <a:pt x="772" y="0"/>
                  </a:lnTo>
                  <a:lnTo>
                    <a:pt x="1176" y="4"/>
                  </a:lnTo>
                </a:path>
              </a:pathLst>
            </a:custGeom>
            <a:noFill/>
            <a:ln w="38100" cmpd="sng">
              <a:solidFill>
                <a:srgbClr val="FF0066"/>
              </a:solidFill>
              <a:round/>
              <a:headEnd/>
              <a:tailEnd/>
            </a:ln>
            <a:effectLst/>
          </p:spPr>
          <p:txBody>
            <a:bodyPr/>
            <a:lstStyle/>
            <a:p>
              <a:endParaRPr lang="en-US" dirty="0"/>
            </a:p>
          </p:txBody>
        </p:sp>
      </p:grpSp>
      <p:grpSp>
        <p:nvGrpSpPr>
          <p:cNvPr id="4" name="Group 14"/>
          <p:cNvGrpSpPr>
            <a:grpSpLocks/>
          </p:cNvGrpSpPr>
          <p:nvPr/>
        </p:nvGrpSpPr>
        <p:grpSpPr bwMode="auto">
          <a:xfrm>
            <a:off x="5748338" y="1617663"/>
            <a:ext cx="2032000" cy="1293812"/>
            <a:chOff x="3621" y="1019"/>
            <a:chExt cx="1280" cy="815"/>
          </a:xfrm>
        </p:grpSpPr>
        <p:pic>
          <p:nvPicPr>
            <p:cNvPr id="532495" name="Picture 15"/>
            <p:cNvPicPr>
              <a:picLocks noChangeArrowheads="1"/>
            </p:cNvPicPr>
            <p:nvPr/>
          </p:nvPicPr>
          <p:blipFill>
            <a:blip r:embed="rId5" cstate="print"/>
            <a:srcRect l="62358" t="-1476" r="5405" b="64206"/>
            <a:stretch>
              <a:fillRect/>
            </a:stretch>
          </p:blipFill>
          <p:spPr bwMode="auto">
            <a:xfrm>
              <a:off x="3621" y="1019"/>
              <a:ext cx="1276" cy="805"/>
            </a:xfrm>
            <a:prstGeom prst="rect">
              <a:avLst/>
            </a:prstGeom>
            <a:noFill/>
            <a:ln>
              <a:noFill/>
            </a:ln>
            <a:effectLst/>
          </p:spPr>
        </p:pic>
        <p:sp>
          <p:nvSpPr>
            <p:cNvPr id="532496" name="Freeform 16"/>
            <p:cNvSpPr>
              <a:spLocks/>
            </p:cNvSpPr>
            <p:nvPr/>
          </p:nvSpPr>
          <p:spPr bwMode="auto">
            <a:xfrm>
              <a:off x="3633" y="1566"/>
              <a:ext cx="1264" cy="258"/>
            </a:xfrm>
            <a:custGeom>
              <a:avLst/>
              <a:gdLst/>
              <a:ahLst/>
              <a:cxnLst>
                <a:cxn ang="0">
                  <a:pos x="4" y="4"/>
                </a:cxn>
                <a:cxn ang="0">
                  <a:pos x="868" y="0"/>
                </a:cxn>
                <a:cxn ang="0">
                  <a:pos x="924" y="40"/>
                </a:cxn>
                <a:cxn ang="0">
                  <a:pos x="996" y="104"/>
                </a:cxn>
                <a:cxn ang="0">
                  <a:pos x="1056" y="152"/>
                </a:cxn>
                <a:cxn ang="0">
                  <a:pos x="1264" y="164"/>
                </a:cxn>
                <a:cxn ang="0">
                  <a:pos x="1268" y="248"/>
                </a:cxn>
                <a:cxn ang="0">
                  <a:pos x="0" y="248"/>
                </a:cxn>
                <a:cxn ang="0">
                  <a:pos x="4" y="4"/>
                </a:cxn>
              </a:cxnLst>
              <a:rect l="0" t="0" r="r" b="b"/>
              <a:pathLst>
                <a:path w="1268" h="248">
                  <a:moveTo>
                    <a:pt x="4" y="4"/>
                  </a:moveTo>
                  <a:lnTo>
                    <a:pt x="868" y="0"/>
                  </a:lnTo>
                  <a:lnTo>
                    <a:pt x="924" y="40"/>
                  </a:lnTo>
                  <a:lnTo>
                    <a:pt x="996" y="104"/>
                  </a:lnTo>
                  <a:lnTo>
                    <a:pt x="1056" y="152"/>
                  </a:lnTo>
                  <a:lnTo>
                    <a:pt x="1264" y="164"/>
                  </a:lnTo>
                  <a:lnTo>
                    <a:pt x="1268" y="248"/>
                  </a:lnTo>
                  <a:lnTo>
                    <a:pt x="0" y="248"/>
                  </a:lnTo>
                  <a:lnTo>
                    <a:pt x="4" y="4"/>
                  </a:lnTo>
                  <a:close/>
                </a:path>
              </a:pathLst>
            </a:custGeom>
            <a:solidFill>
              <a:srgbClr val="663300"/>
            </a:solidFill>
            <a:ln w="38100" cmpd="sng">
              <a:solidFill>
                <a:srgbClr val="663300"/>
              </a:solidFill>
              <a:round/>
              <a:headEnd/>
              <a:tailEnd/>
            </a:ln>
            <a:effectLst/>
          </p:spPr>
          <p:txBody>
            <a:bodyPr/>
            <a:lstStyle/>
            <a:p>
              <a:endParaRPr lang="en-US" dirty="0"/>
            </a:p>
          </p:txBody>
        </p:sp>
        <p:sp>
          <p:nvSpPr>
            <p:cNvPr id="532497" name="Freeform 17"/>
            <p:cNvSpPr>
              <a:spLocks/>
            </p:cNvSpPr>
            <p:nvPr/>
          </p:nvSpPr>
          <p:spPr bwMode="auto">
            <a:xfrm>
              <a:off x="3621" y="1342"/>
              <a:ext cx="663" cy="77"/>
            </a:xfrm>
            <a:custGeom>
              <a:avLst/>
              <a:gdLst/>
              <a:ahLst/>
              <a:cxnLst>
                <a:cxn ang="0">
                  <a:pos x="6" y="0"/>
                </a:cxn>
                <a:cxn ang="0">
                  <a:pos x="429" y="0"/>
                </a:cxn>
                <a:cxn ang="0">
                  <a:pos x="528" y="63"/>
                </a:cxn>
                <a:cxn ang="0">
                  <a:pos x="0" y="69"/>
                </a:cxn>
              </a:cxnLst>
              <a:rect l="0" t="0" r="r" b="b"/>
              <a:pathLst>
                <a:path w="528" h="69">
                  <a:moveTo>
                    <a:pt x="6" y="0"/>
                  </a:moveTo>
                  <a:lnTo>
                    <a:pt x="429" y="0"/>
                  </a:lnTo>
                  <a:lnTo>
                    <a:pt x="528" y="63"/>
                  </a:lnTo>
                  <a:lnTo>
                    <a:pt x="0" y="69"/>
                  </a:lnTo>
                </a:path>
              </a:pathLst>
            </a:custGeom>
            <a:solidFill>
              <a:srgbClr val="FAFD00"/>
            </a:solidFill>
            <a:ln w="9525">
              <a:noFill/>
              <a:round/>
              <a:headEnd/>
              <a:tailEnd/>
            </a:ln>
            <a:effectLst/>
          </p:spPr>
          <p:txBody>
            <a:bodyPr/>
            <a:lstStyle/>
            <a:p>
              <a:endParaRPr lang="en-US" dirty="0"/>
            </a:p>
          </p:txBody>
        </p:sp>
        <p:sp>
          <p:nvSpPr>
            <p:cNvPr id="532498" name="Freeform 18"/>
            <p:cNvSpPr>
              <a:spLocks/>
            </p:cNvSpPr>
            <p:nvPr/>
          </p:nvSpPr>
          <p:spPr bwMode="auto">
            <a:xfrm>
              <a:off x="4385" y="1466"/>
              <a:ext cx="512" cy="128"/>
            </a:xfrm>
            <a:custGeom>
              <a:avLst/>
              <a:gdLst/>
              <a:ahLst/>
              <a:cxnLst>
                <a:cxn ang="0">
                  <a:pos x="0" y="3"/>
                </a:cxn>
                <a:cxn ang="0">
                  <a:pos x="51" y="33"/>
                </a:cxn>
                <a:cxn ang="0">
                  <a:pos x="87" y="84"/>
                </a:cxn>
                <a:cxn ang="0">
                  <a:pos x="177" y="105"/>
                </a:cxn>
                <a:cxn ang="0">
                  <a:pos x="219" y="114"/>
                </a:cxn>
                <a:cxn ang="0">
                  <a:pos x="408" y="108"/>
                </a:cxn>
                <a:cxn ang="0">
                  <a:pos x="405" y="33"/>
                </a:cxn>
                <a:cxn ang="0">
                  <a:pos x="249" y="33"/>
                </a:cxn>
                <a:cxn ang="0">
                  <a:pos x="207" y="36"/>
                </a:cxn>
                <a:cxn ang="0">
                  <a:pos x="138" y="18"/>
                </a:cxn>
                <a:cxn ang="0">
                  <a:pos x="48" y="0"/>
                </a:cxn>
                <a:cxn ang="0">
                  <a:pos x="0" y="3"/>
                </a:cxn>
              </a:cxnLst>
              <a:rect l="0" t="0" r="r" b="b"/>
              <a:pathLst>
                <a:path w="408" h="114">
                  <a:moveTo>
                    <a:pt x="0" y="3"/>
                  </a:moveTo>
                  <a:lnTo>
                    <a:pt x="51" y="33"/>
                  </a:lnTo>
                  <a:lnTo>
                    <a:pt x="87" y="84"/>
                  </a:lnTo>
                  <a:lnTo>
                    <a:pt x="177" y="105"/>
                  </a:lnTo>
                  <a:lnTo>
                    <a:pt x="219" y="114"/>
                  </a:lnTo>
                  <a:lnTo>
                    <a:pt x="408" y="108"/>
                  </a:lnTo>
                  <a:lnTo>
                    <a:pt x="405" y="33"/>
                  </a:lnTo>
                  <a:lnTo>
                    <a:pt x="249" y="33"/>
                  </a:lnTo>
                  <a:lnTo>
                    <a:pt x="207" y="36"/>
                  </a:lnTo>
                  <a:lnTo>
                    <a:pt x="138" y="18"/>
                  </a:lnTo>
                  <a:lnTo>
                    <a:pt x="48" y="0"/>
                  </a:lnTo>
                  <a:lnTo>
                    <a:pt x="0" y="3"/>
                  </a:lnTo>
                  <a:close/>
                </a:path>
              </a:pathLst>
            </a:custGeom>
            <a:solidFill>
              <a:srgbClr val="FAFD00"/>
            </a:solidFill>
            <a:ln w="9525">
              <a:noFill/>
              <a:round/>
              <a:headEnd/>
              <a:tailEnd/>
            </a:ln>
            <a:effectLst/>
          </p:spPr>
          <p:txBody>
            <a:bodyPr/>
            <a:lstStyle/>
            <a:p>
              <a:endParaRPr lang="en-US" dirty="0"/>
            </a:p>
          </p:txBody>
        </p:sp>
        <p:sp>
          <p:nvSpPr>
            <p:cNvPr id="532499" name="Freeform 19"/>
            <p:cNvSpPr>
              <a:spLocks/>
            </p:cNvSpPr>
            <p:nvPr/>
          </p:nvSpPr>
          <p:spPr bwMode="auto">
            <a:xfrm>
              <a:off x="3629" y="1214"/>
              <a:ext cx="440" cy="68"/>
            </a:xfrm>
            <a:custGeom>
              <a:avLst/>
              <a:gdLst/>
              <a:ahLst/>
              <a:cxnLst>
                <a:cxn ang="0">
                  <a:pos x="3" y="9"/>
                </a:cxn>
                <a:cxn ang="0">
                  <a:pos x="294" y="0"/>
                </a:cxn>
                <a:cxn ang="0">
                  <a:pos x="351" y="54"/>
                </a:cxn>
                <a:cxn ang="0">
                  <a:pos x="0" y="60"/>
                </a:cxn>
              </a:cxnLst>
              <a:rect l="0" t="0" r="r" b="b"/>
              <a:pathLst>
                <a:path w="351" h="60">
                  <a:moveTo>
                    <a:pt x="3" y="9"/>
                  </a:moveTo>
                  <a:lnTo>
                    <a:pt x="294" y="0"/>
                  </a:lnTo>
                  <a:lnTo>
                    <a:pt x="351" y="54"/>
                  </a:lnTo>
                  <a:lnTo>
                    <a:pt x="0" y="60"/>
                  </a:lnTo>
                </a:path>
              </a:pathLst>
            </a:custGeom>
            <a:solidFill>
              <a:schemeClr val="accent1"/>
            </a:solidFill>
            <a:ln w="9525">
              <a:noFill/>
              <a:round/>
              <a:headEnd/>
              <a:tailEnd/>
            </a:ln>
            <a:effectLst/>
          </p:spPr>
          <p:txBody>
            <a:bodyPr/>
            <a:lstStyle/>
            <a:p>
              <a:endParaRPr lang="en-US" dirty="0"/>
            </a:p>
          </p:txBody>
        </p:sp>
        <p:sp>
          <p:nvSpPr>
            <p:cNvPr id="532500" name="Freeform 20"/>
            <p:cNvSpPr>
              <a:spLocks/>
            </p:cNvSpPr>
            <p:nvPr/>
          </p:nvSpPr>
          <p:spPr bwMode="auto">
            <a:xfrm>
              <a:off x="4227" y="1349"/>
              <a:ext cx="670" cy="101"/>
            </a:xfrm>
            <a:custGeom>
              <a:avLst/>
              <a:gdLst/>
              <a:ahLst/>
              <a:cxnLst>
                <a:cxn ang="0">
                  <a:pos x="0" y="21"/>
                </a:cxn>
                <a:cxn ang="0">
                  <a:pos x="21" y="6"/>
                </a:cxn>
                <a:cxn ang="0">
                  <a:pos x="186" y="0"/>
                </a:cxn>
                <a:cxn ang="0">
                  <a:pos x="351" y="36"/>
                </a:cxn>
                <a:cxn ang="0">
                  <a:pos x="381" y="51"/>
                </a:cxn>
                <a:cxn ang="0">
                  <a:pos x="402" y="48"/>
                </a:cxn>
                <a:cxn ang="0">
                  <a:pos x="531" y="45"/>
                </a:cxn>
                <a:cxn ang="0">
                  <a:pos x="534" y="90"/>
                </a:cxn>
                <a:cxn ang="0">
                  <a:pos x="345" y="90"/>
                </a:cxn>
                <a:cxn ang="0">
                  <a:pos x="180" y="51"/>
                </a:cxn>
                <a:cxn ang="0">
                  <a:pos x="42" y="51"/>
                </a:cxn>
                <a:cxn ang="0">
                  <a:pos x="0" y="21"/>
                </a:cxn>
              </a:cxnLst>
              <a:rect l="0" t="0" r="r" b="b"/>
              <a:pathLst>
                <a:path w="534" h="90">
                  <a:moveTo>
                    <a:pt x="0" y="21"/>
                  </a:moveTo>
                  <a:lnTo>
                    <a:pt x="21" y="6"/>
                  </a:lnTo>
                  <a:lnTo>
                    <a:pt x="186" y="0"/>
                  </a:lnTo>
                  <a:lnTo>
                    <a:pt x="351" y="36"/>
                  </a:lnTo>
                  <a:lnTo>
                    <a:pt x="381" y="51"/>
                  </a:lnTo>
                  <a:lnTo>
                    <a:pt x="402" y="48"/>
                  </a:lnTo>
                  <a:lnTo>
                    <a:pt x="531" y="45"/>
                  </a:lnTo>
                  <a:lnTo>
                    <a:pt x="534" y="90"/>
                  </a:lnTo>
                  <a:lnTo>
                    <a:pt x="345" y="90"/>
                  </a:lnTo>
                  <a:lnTo>
                    <a:pt x="180" y="51"/>
                  </a:lnTo>
                  <a:lnTo>
                    <a:pt x="42" y="51"/>
                  </a:lnTo>
                  <a:lnTo>
                    <a:pt x="0" y="21"/>
                  </a:lnTo>
                  <a:close/>
                </a:path>
              </a:pathLst>
            </a:custGeom>
            <a:solidFill>
              <a:schemeClr val="accent1"/>
            </a:solidFill>
            <a:ln w="9525">
              <a:noFill/>
              <a:round/>
              <a:headEnd/>
              <a:tailEnd/>
            </a:ln>
            <a:effectLst/>
          </p:spPr>
          <p:txBody>
            <a:bodyPr/>
            <a:lstStyle/>
            <a:p>
              <a:endParaRPr lang="en-US" dirty="0"/>
            </a:p>
          </p:txBody>
        </p:sp>
        <p:sp>
          <p:nvSpPr>
            <p:cNvPr id="532501" name="Freeform 21"/>
            <p:cNvSpPr>
              <a:spLocks/>
            </p:cNvSpPr>
            <p:nvPr/>
          </p:nvSpPr>
          <p:spPr bwMode="auto">
            <a:xfrm>
              <a:off x="3629" y="1117"/>
              <a:ext cx="353" cy="80"/>
            </a:xfrm>
            <a:custGeom>
              <a:avLst/>
              <a:gdLst/>
              <a:ahLst/>
              <a:cxnLst>
                <a:cxn ang="0">
                  <a:pos x="0" y="0"/>
                </a:cxn>
                <a:cxn ang="0">
                  <a:pos x="204" y="0"/>
                </a:cxn>
                <a:cxn ang="0">
                  <a:pos x="282" y="69"/>
                </a:cxn>
                <a:cxn ang="0">
                  <a:pos x="0" y="72"/>
                </a:cxn>
              </a:cxnLst>
              <a:rect l="0" t="0" r="r" b="b"/>
              <a:pathLst>
                <a:path w="282" h="72">
                  <a:moveTo>
                    <a:pt x="0" y="0"/>
                  </a:moveTo>
                  <a:lnTo>
                    <a:pt x="204" y="0"/>
                  </a:lnTo>
                  <a:lnTo>
                    <a:pt x="282" y="69"/>
                  </a:lnTo>
                  <a:lnTo>
                    <a:pt x="0" y="72"/>
                  </a:lnTo>
                </a:path>
              </a:pathLst>
            </a:custGeom>
            <a:solidFill>
              <a:schemeClr val="accent2"/>
            </a:solidFill>
            <a:ln w="9525">
              <a:noFill/>
              <a:round/>
              <a:headEnd/>
              <a:tailEnd/>
            </a:ln>
            <a:effectLst/>
          </p:spPr>
          <p:txBody>
            <a:bodyPr/>
            <a:lstStyle/>
            <a:p>
              <a:endParaRPr lang="en-US" dirty="0"/>
            </a:p>
          </p:txBody>
        </p:sp>
        <p:sp>
          <p:nvSpPr>
            <p:cNvPr id="532502" name="Freeform 22"/>
            <p:cNvSpPr>
              <a:spLocks/>
            </p:cNvSpPr>
            <p:nvPr/>
          </p:nvSpPr>
          <p:spPr bwMode="auto">
            <a:xfrm>
              <a:off x="4110" y="1234"/>
              <a:ext cx="791" cy="134"/>
            </a:xfrm>
            <a:custGeom>
              <a:avLst/>
              <a:gdLst/>
              <a:ahLst/>
              <a:cxnLst>
                <a:cxn ang="0">
                  <a:pos x="0" y="63"/>
                </a:cxn>
                <a:cxn ang="0">
                  <a:pos x="81" y="3"/>
                </a:cxn>
                <a:cxn ang="0">
                  <a:pos x="285" y="0"/>
                </a:cxn>
                <a:cxn ang="0">
                  <a:pos x="453" y="42"/>
                </a:cxn>
                <a:cxn ang="0">
                  <a:pos x="630" y="42"/>
                </a:cxn>
                <a:cxn ang="0">
                  <a:pos x="627" y="117"/>
                </a:cxn>
                <a:cxn ang="0">
                  <a:pos x="456" y="120"/>
                </a:cxn>
                <a:cxn ang="0">
                  <a:pos x="279" y="81"/>
                </a:cxn>
                <a:cxn ang="0">
                  <a:pos x="105" y="78"/>
                </a:cxn>
                <a:cxn ang="0">
                  <a:pos x="66" y="108"/>
                </a:cxn>
                <a:cxn ang="0">
                  <a:pos x="0" y="63"/>
                </a:cxn>
              </a:cxnLst>
              <a:rect l="0" t="0" r="r" b="b"/>
              <a:pathLst>
                <a:path w="630" h="120">
                  <a:moveTo>
                    <a:pt x="0" y="63"/>
                  </a:moveTo>
                  <a:lnTo>
                    <a:pt x="81" y="3"/>
                  </a:lnTo>
                  <a:lnTo>
                    <a:pt x="285" y="0"/>
                  </a:lnTo>
                  <a:lnTo>
                    <a:pt x="453" y="42"/>
                  </a:lnTo>
                  <a:lnTo>
                    <a:pt x="630" y="42"/>
                  </a:lnTo>
                  <a:lnTo>
                    <a:pt x="627" y="117"/>
                  </a:lnTo>
                  <a:lnTo>
                    <a:pt x="456" y="120"/>
                  </a:lnTo>
                  <a:lnTo>
                    <a:pt x="279" y="81"/>
                  </a:lnTo>
                  <a:lnTo>
                    <a:pt x="105" y="78"/>
                  </a:lnTo>
                  <a:lnTo>
                    <a:pt x="66" y="108"/>
                  </a:lnTo>
                  <a:lnTo>
                    <a:pt x="0" y="63"/>
                  </a:lnTo>
                  <a:close/>
                </a:path>
              </a:pathLst>
            </a:custGeom>
            <a:solidFill>
              <a:schemeClr val="accent2"/>
            </a:solidFill>
            <a:ln w="9525">
              <a:noFill/>
              <a:round/>
              <a:headEnd/>
              <a:tailEnd/>
            </a:ln>
            <a:effectLst/>
          </p:spPr>
          <p:txBody>
            <a:bodyPr/>
            <a:lstStyle/>
            <a:p>
              <a:endParaRPr lang="en-US" dirty="0"/>
            </a:p>
          </p:txBody>
        </p:sp>
        <p:sp>
          <p:nvSpPr>
            <p:cNvPr id="532503" name="Freeform 23"/>
            <p:cNvSpPr>
              <a:spLocks/>
            </p:cNvSpPr>
            <p:nvPr/>
          </p:nvSpPr>
          <p:spPr bwMode="auto">
            <a:xfrm>
              <a:off x="3630" y="1450"/>
              <a:ext cx="778" cy="56"/>
            </a:xfrm>
            <a:custGeom>
              <a:avLst/>
              <a:gdLst/>
              <a:ahLst/>
              <a:cxnLst>
                <a:cxn ang="0">
                  <a:pos x="2" y="0"/>
                </a:cxn>
                <a:cxn ang="0">
                  <a:pos x="714" y="0"/>
                </a:cxn>
                <a:cxn ang="0">
                  <a:pos x="762" y="40"/>
                </a:cxn>
                <a:cxn ang="0">
                  <a:pos x="778" y="56"/>
                </a:cxn>
                <a:cxn ang="0">
                  <a:pos x="720" y="54"/>
                </a:cxn>
                <a:cxn ang="0">
                  <a:pos x="312" y="56"/>
                </a:cxn>
                <a:cxn ang="0">
                  <a:pos x="0" y="56"/>
                </a:cxn>
              </a:cxnLst>
              <a:rect l="0" t="0" r="r" b="b"/>
              <a:pathLst>
                <a:path w="778" h="56">
                  <a:moveTo>
                    <a:pt x="2" y="0"/>
                  </a:moveTo>
                  <a:lnTo>
                    <a:pt x="714" y="0"/>
                  </a:lnTo>
                  <a:lnTo>
                    <a:pt x="762" y="40"/>
                  </a:lnTo>
                  <a:lnTo>
                    <a:pt x="778" y="56"/>
                  </a:lnTo>
                  <a:lnTo>
                    <a:pt x="720" y="54"/>
                  </a:lnTo>
                  <a:lnTo>
                    <a:pt x="312" y="56"/>
                  </a:lnTo>
                  <a:lnTo>
                    <a:pt x="0" y="56"/>
                  </a:lnTo>
                </a:path>
              </a:pathLst>
            </a:custGeom>
            <a:solidFill>
              <a:srgbClr val="CCFFFF"/>
            </a:solidFill>
            <a:ln w="9525">
              <a:noFill/>
              <a:round/>
              <a:headEnd/>
              <a:tailEnd/>
            </a:ln>
            <a:effectLst/>
          </p:spPr>
          <p:txBody>
            <a:bodyPr wrap="none" anchor="ctr"/>
            <a:lstStyle/>
            <a:p>
              <a:endParaRPr lang="en-US" dirty="0"/>
            </a:p>
          </p:txBody>
        </p:sp>
        <p:sp>
          <p:nvSpPr>
            <p:cNvPr id="532504" name="Freeform 24"/>
            <p:cNvSpPr>
              <a:spLocks/>
            </p:cNvSpPr>
            <p:nvPr/>
          </p:nvSpPr>
          <p:spPr bwMode="auto">
            <a:xfrm>
              <a:off x="4582" y="1610"/>
              <a:ext cx="314" cy="60"/>
            </a:xfrm>
            <a:custGeom>
              <a:avLst/>
              <a:gdLst/>
              <a:ahLst/>
              <a:cxnLst>
                <a:cxn ang="0">
                  <a:pos x="314" y="10"/>
                </a:cxn>
                <a:cxn ang="0">
                  <a:pos x="314" y="60"/>
                </a:cxn>
                <a:cxn ang="0">
                  <a:pos x="46" y="58"/>
                </a:cxn>
                <a:cxn ang="0">
                  <a:pos x="30" y="42"/>
                </a:cxn>
                <a:cxn ang="0">
                  <a:pos x="0" y="0"/>
                </a:cxn>
                <a:cxn ang="0">
                  <a:pos x="40" y="4"/>
                </a:cxn>
                <a:cxn ang="0">
                  <a:pos x="88" y="6"/>
                </a:cxn>
                <a:cxn ang="0">
                  <a:pos x="286" y="10"/>
                </a:cxn>
              </a:cxnLst>
              <a:rect l="0" t="0" r="r" b="b"/>
              <a:pathLst>
                <a:path w="314" h="60">
                  <a:moveTo>
                    <a:pt x="314" y="10"/>
                  </a:moveTo>
                  <a:lnTo>
                    <a:pt x="314" y="60"/>
                  </a:lnTo>
                  <a:lnTo>
                    <a:pt x="46" y="58"/>
                  </a:lnTo>
                  <a:lnTo>
                    <a:pt x="30" y="42"/>
                  </a:lnTo>
                  <a:lnTo>
                    <a:pt x="0" y="0"/>
                  </a:lnTo>
                  <a:lnTo>
                    <a:pt x="40" y="4"/>
                  </a:lnTo>
                  <a:lnTo>
                    <a:pt x="88" y="6"/>
                  </a:lnTo>
                  <a:lnTo>
                    <a:pt x="286" y="10"/>
                  </a:lnTo>
                </a:path>
              </a:pathLst>
            </a:custGeom>
            <a:solidFill>
              <a:srgbClr val="CCFFFF"/>
            </a:solidFill>
            <a:ln w="9525">
              <a:noFill/>
              <a:round/>
              <a:headEnd/>
              <a:tailEnd/>
            </a:ln>
            <a:effectLst/>
          </p:spPr>
          <p:txBody>
            <a:bodyPr wrap="none" anchor="ctr"/>
            <a:lstStyle/>
            <a:p>
              <a:endParaRPr lang="en-US" dirty="0"/>
            </a:p>
          </p:txBody>
        </p:sp>
        <p:sp>
          <p:nvSpPr>
            <p:cNvPr id="532505" name="Line 25"/>
            <p:cNvSpPr>
              <a:spLocks noChangeShapeType="1"/>
            </p:cNvSpPr>
            <p:nvPr/>
          </p:nvSpPr>
          <p:spPr bwMode="auto">
            <a:xfrm>
              <a:off x="4009" y="1093"/>
              <a:ext cx="60" cy="185"/>
            </a:xfrm>
            <a:prstGeom prst="line">
              <a:avLst/>
            </a:prstGeom>
            <a:noFill/>
            <a:ln w="19050">
              <a:solidFill>
                <a:srgbClr val="FF0000"/>
              </a:solidFill>
              <a:prstDash val="sysDot"/>
              <a:round/>
              <a:headEnd/>
              <a:tailEnd/>
            </a:ln>
            <a:effectLst/>
          </p:spPr>
          <p:txBody>
            <a:bodyPr/>
            <a:lstStyle/>
            <a:p>
              <a:endParaRPr lang="en-US" dirty="0"/>
            </a:p>
          </p:txBody>
        </p:sp>
        <p:sp>
          <p:nvSpPr>
            <p:cNvPr id="532506" name="Freeform 26"/>
            <p:cNvSpPr>
              <a:spLocks/>
            </p:cNvSpPr>
            <p:nvPr/>
          </p:nvSpPr>
          <p:spPr bwMode="auto">
            <a:xfrm>
              <a:off x="3846" y="1044"/>
              <a:ext cx="1050" cy="190"/>
            </a:xfrm>
            <a:custGeom>
              <a:avLst/>
              <a:gdLst/>
              <a:ahLst/>
              <a:cxnLst>
                <a:cxn ang="0">
                  <a:pos x="12" y="0"/>
                </a:cxn>
                <a:cxn ang="0">
                  <a:pos x="1050" y="0"/>
                </a:cxn>
                <a:cxn ang="0">
                  <a:pos x="1050" y="142"/>
                </a:cxn>
                <a:cxn ang="0">
                  <a:pos x="772" y="146"/>
                </a:cxn>
                <a:cxn ang="0">
                  <a:pos x="608" y="110"/>
                </a:cxn>
                <a:cxn ang="0">
                  <a:pos x="482" y="106"/>
                </a:cxn>
                <a:cxn ang="0">
                  <a:pos x="296" y="132"/>
                </a:cxn>
                <a:cxn ang="0">
                  <a:pos x="190" y="190"/>
                </a:cxn>
                <a:cxn ang="0">
                  <a:pos x="76" y="98"/>
                </a:cxn>
                <a:cxn ang="0">
                  <a:pos x="10" y="28"/>
                </a:cxn>
                <a:cxn ang="0">
                  <a:pos x="0" y="4"/>
                </a:cxn>
              </a:cxnLst>
              <a:rect l="0" t="0" r="r" b="b"/>
              <a:pathLst>
                <a:path w="1050" h="190">
                  <a:moveTo>
                    <a:pt x="12" y="0"/>
                  </a:moveTo>
                  <a:lnTo>
                    <a:pt x="1050" y="0"/>
                  </a:lnTo>
                  <a:lnTo>
                    <a:pt x="1050" y="142"/>
                  </a:lnTo>
                  <a:lnTo>
                    <a:pt x="772" y="146"/>
                  </a:lnTo>
                  <a:lnTo>
                    <a:pt x="608" y="110"/>
                  </a:lnTo>
                  <a:lnTo>
                    <a:pt x="482" y="106"/>
                  </a:lnTo>
                  <a:lnTo>
                    <a:pt x="296" y="132"/>
                  </a:lnTo>
                  <a:lnTo>
                    <a:pt x="190" y="190"/>
                  </a:lnTo>
                  <a:lnTo>
                    <a:pt x="76" y="98"/>
                  </a:lnTo>
                  <a:lnTo>
                    <a:pt x="10" y="28"/>
                  </a:lnTo>
                  <a:lnTo>
                    <a:pt x="0" y="4"/>
                  </a:lnTo>
                </a:path>
              </a:pathLst>
            </a:custGeom>
            <a:solidFill>
              <a:srgbClr val="FFB089"/>
            </a:solidFill>
            <a:ln w="9525">
              <a:noFill/>
              <a:round/>
              <a:headEnd/>
              <a:tailEnd/>
            </a:ln>
            <a:effectLst/>
          </p:spPr>
          <p:txBody>
            <a:bodyPr wrap="none" anchor="ctr"/>
            <a:lstStyle/>
            <a:p>
              <a:endParaRPr lang="en-US" dirty="0"/>
            </a:p>
          </p:txBody>
        </p:sp>
        <p:sp>
          <p:nvSpPr>
            <p:cNvPr id="532507" name="Freeform 27"/>
            <p:cNvSpPr>
              <a:spLocks/>
            </p:cNvSpPr>
            <p:nvPr/>
          </p:nvSpPr>
          <p:spPr bwMode="auto">
            <a:xfrm>
              <a:off x="4034" y="1126"/>
              <a:ext cx="864" cy="158"/>
            </a:xfrm>
            <a:custGeom>
              <a:avLst/>
              <a:gdLst/>
              <a:ahLst/>
              <a:cxnLst>
                <a:cxn ang="0">
                  <a:pos x="0" y="90"/>
                </a:cxn>
                <a:cxn ang="0">
                  <a:pos x="14" y="90"/>
                </a:cxn>
                <a:cxn ang="0">
                  <a:pos x="140" y="2"/>
                </a:cxn>
                <a:cxn ang="0">
                  <a:pos x="244" y="0"/>
                </a:cxn>
                <a:cxn ang="0">
                  <a:pos x="472" y="2"/>
                </a:cxn>
                <a:cxn ang="0">
                  <a:pos x="572" y="24"/>
                </a:cxn>
                <a:cxn ang="0">
                  <a:pos x="656" y="42"/>
                </a:cxn>
                <a:cxn ang="0">
                  <a:pos x="864" y="40"/>
                </a:cxn>
                <a:cxn ang="0">
                  <a:pos x="864" y="134"/>
                </a:cxn>
                <a:cxn ang="0">
                  <a:pos x="646" y="128"/>
                </a:cxn>
                <a:cxn ang="0">
                  <a:pos x="452" y="88"/>
                </a:cxn>
                <a:cxn ang="0">
                  <a:pos x="172" y="86"/>
                </a:cxn>
                <a:cxn ang="0">
                  <a:pos x="66" y="158"/>
                </a:cxn>
                <a:cxn ang="0">
                  <a:pos x="6" y="104"/>
                </a:cxn>
              </a:cxnLst>
              <a:rect l="0" t="0" r="r" b="b"/>
              <a:pathLst>
                <a:path w="864" h="158">
                  <a:moveTo>
                    <a:pt x="0" y="90"/>
                  </a:moveTo>
                  <a:lnTo>
                    <a:pt x="14" y="90"/>
                  </a:lnTo>
                  <a:lnTo>
                    <a:pt x="140" y="2"/>
                  </a:lnTo>
                  <a:lnTo>
                    <a:pt x="244" y="0"/>
                  </a:lnTo>
                  <a:lnTo>
                    <a:pt x="472" y="2"/>
                  </a:lnTo>
                  <a:lnTo>
                    <a:pt x="572" y="24"/>
                  </a:lnTo>
                  <a:lnTo>
                    <a:pt x="656" y="42"/>
                  </a:lnTo>
                  <a:lnTo>
                    <a:pt x="864" y="40"/>
                  </a:lnTo>
                  <a:lnTo>
                    <a:pt x="864" y="134"/>
                  </a:lnTo>
                  <a:lnTo>
                    <a:pt x="646" y="128"/>
                  </a:lnTo>
                  <a:lnTo>
                    <a:pt x="452" y="88"/>
                  </a:lnTo>
                  <a:lnTo>
                    <a:pt x="172" y="86"/>
                  </a:lnTo>
                  <a:lnTo>
                    <a:pt x="66" y="158"/>
                  </a:lnTo>
                  <a:lnTo>
                    <a:pt x="6" y="104"/>
                  </a:lnTo>
                </a:path>
              </a:pathLst>
            </a:custGeom>
            <a:solidFill>
              <a:srgbClr val="E9D8B5"/>
            </a:solidFill>
            <a:ln w="9525">
              <a:noFill/>
              <a:round/>
              <a:headEnd/>
              <a:tailEnd/>
            </a:ln>
            <a:effectLst/>
          </p:spPr>
          <p:txBody>
            <a:bodyPr wrap="none" anchor="ctr"/>
            <a:lstStyle/>
            <a:p>
              <a:endParaRPr lang="en-US" dirty="0"/>
            </a:p>
          </p:txBody>
        </p:sp>
        <p:sp>
          <p:nvSpPr>
            <p:cNvPr id="532508" name="Freeform 28"/>
            <p:cNvSpPr>
              <a:spLocks/>
            </p:cNvSpPr>
            <p:nvPr/>
          </p:nvSpPr>
          <p:spPr bwMode="auto">
            <a:xfrm>
              <a:off x="3632" y="1044"/>
              <a:ext cx="238" cy="52"/>
            </a:xfrm>
            <a:custGeom>
              <a:avLst/>
              <a:gdLst/>
              <a:ahLst/>
              <a:cxnLst>
                <a:cxn ang="0">
                  <a:pos x="0" y="48"/>
                </a:cxn>
                <a:cxn ang="0">
                  <a:pos x="0" y="0"/>
                </a:cxn>
                <a:cxn ang="0">
                  <a:pos x="220" y="0"/>
                </a:cxn>
                <a:cxn ang="0">
                  <a:pos x="238" y="52"/>
                </a:cxn>
              </a:cxnLst>
              <a:rect l="0" t="0" r="r" b="b"/>
              <a:pathLst>
                <a:path w="238" h="52">
                  <a:moveTo>
                    <a:pt x="0" y="48"/>
                  </a:moveTo>
                  <a:lnTo>
                    <a:pt x="0" y="0"/>
                  </a:lnTo>
                  <a:lnTo>
                    <a:pt x="220" y="0"/>
                  </a:lnTo>
                  <a:lnTo>
                    <a:pt x="238" y="52"/>
                  </a:lnTo>
                </a:path>
              </a:pathLst>
            </a:custGeom>
            <a:solidFill>
              <a:srgbClr val="E9D8B5"/>
            </a:solidFill>
            <a:ln w="9525">
              <a:noFill/>
              <a:round/>
              <a:headEnd/>
              <a:tailEnd/>
            </a:ln>
            <a:effectLst/>
          </p:spPr>
          <p:txBody>
            <a:bodyPr wrap="none" anchor="ctr"/>
            <a:lstStyle/>
            <a:p>
              <a:endParaRPr lang="en-US" dirty="0"/>
            </a:p>
          </p:txBody>
        </p:sp>
        <p:sp>
          <p:nvSpPr>
            <p:cNvPr id="532509" name="Line 29"/>
            <p:cNvSpPr>
              <a:spLocks noChangeShapeType="1"/>
            </p:cNvSpPr>
            <p:nvPr/>
          </p:nvSpPr>
          <p:spPr bwMode="auto">
            <a:xfrm>
              <a:off x="3842" y="1044"/>
              <a:ext cx="30" cy="52"/>
            </a:xfrm>
            <a:prstGeom prst="line">
              <a:avLst/>
            </a:prstGeom>
            <a:noFill/>
            <a:ln w="38100">
              <a:solidFill>
                <a:srgbClr val="FF0066"/>
              </a:solidFill>
              <a:round/>
              <a:headEnd/>
              <a:tailEnd/>
            </a:ln>
            <a:effectLst/>
          </p:spPr>
          <p:txBody>
            <a:bodyPr wrap="none" anchor="ctr"/>
            <a:lstStyle/>
            <a:p>
              <a:endParaRPr lang="en-US" dirty="0"/>
            </a:p>
          </p:txBody>
        </p:sp>
        <p:sp>
          <p:nvSpPr>
            <p:cNvPr id="532510" name="Line 30"/>
            <p:cNvSpPr>
              <a:spLocks noChangeShapeType="1"/>
            </p:cNvSpPr>
            <p:nvPr/>
          </p:nvSpPr>
          <p:spPr bwMode="auto">
            <a:xfrm>
              <a:off x="4156" y="1093"/>
              <a:ext cx="116" cy="317"/>
            </a:xfrm>
            <a:prstGeom prst="line">
              <a:avLst/>
            </a:prstGeom>
            <a:noFill/>
            <a:ln w="19050">
              <a:solidFill>
                <a:srgbClr val="FF0000"/>
              </a:solidFill>
              <a:prstDash val="sysDot"/>
              <a:round/>
              <a:headEnd/>
              <a:tailEnd/>
            </a:ln>
            <a:effectLst/>
          </p:spPr>
          <p:txBody>
            <a:bodyPr/>
            <a:lstStyle/>
            <a:p>
              <a:endParaRPr lang="en-US" dirty="0"/>
            </a:p>
          </p:txBody>
        </p:sp>
        <p:sp>
          <p:nvSpPr>
            <p:cNvPr id="532511" name="Line 31"/>
            <p:cNvSpPr>
              <a:spLocks noChangeShapeType="1"/>
            </p:cNvSpPr>
            <p:nvPr/>
          </p:nvSpPr>
          <p:spPr bwMode="auto">
            <a:xfrm flipH="1">
              <a:off x="4438" y="1104"/>
              <a:ext cx="56" cy="406"/>
            </a:xfrm>
            <a:prstGeom prst="line">
              <a:avLst/>
            </a:prstGeom>
            <a:noFill/>
            <a:ln w="19050">
              <a:solidFill>
                <a:srgbClr val="FF0000"/>
              </a:solidFill>
              <a:prstDash val="sysDot"/>
              <a:round/>
              <a:headEnd/>
              <a:tailEnd/>
            </a:ln>
            <a:effectLst/>
          </p:spPr>
          <p:txBody>
            <a:bodyPr/>
            <a:lstStyle/>
            <a:p>
              <a:endParaRPr lang="en-US" dirty="0"/>
            </a:p>
          </p:txBody>
        </p:sp>
        <p:sp>
          <p:nvSpPr>
            <p:cNvPr id="532512" name="Line 32"/>
            <p:cNvSpPr>
              <a:spLocks noChangeShapeType="1"/>
            </p:cNvSpPr>
            <p:nvPr/>
          </p:nvSpPr>
          <p:spPr bwMode="auto">
            <a:xfrm flipH="1">
              <a:off x="4626" y="1123"/>
              <a:ext cx="72" cy="548"/>
            </a:xfrm>
            <a:prstGeom prst="line">
              <a:avLst/>
            </a:prstGeom>
            <a:noFill/>
            <a:ln w="19050">
              <a:solidFill>
                <a:srgbClr val="FF0000"/>
              </a:solidFill>
              <a:prstDash val="sysDot"/>
              <a:round/>
              <a:headEnd/>
              <a:tailEnd/>
            </a:ln>
            <a:effectLst/>
          </p:spPr>
          <p:txBody>
            <a:bodyPr/>
            <a:lstStyle/>
            <a:p>
              <a:endParaRPr lang="en-US" dirty="0"/>
            </a:p>
          </p:txBody>
        </p:sp>
        <p:sp>
          <p:nvSpPr>
            <p:cNvPr id="532513" name="Freeform 33"/>
            <p:cNvSpPr>
              <a:spLocks/>
            </p:cNvSpPr>
            <p:nvPr/>
          </p:nvSpPr>
          <p:spPr bwMode="auto">
            <a:xfrm>
              <a:off x="3865" y="1086"/>
              <a:ext cx="924" cy="730"/>
            </a:xfrm>
            <a:custGeom>
              <a:avLst/>
              <a:gdLst/>
              <a:ahLst/>
              <a:cxnLst>
                <a:cxn ang="0">
                  <a:pos x="0" y="0"/>
                </a:cxn>
                <a:cxn ang="0">
                  <a:pos x="224" y="196"/>
                </a:cxn>
                <a:cxn ang="0">
                  <a:pos x="284" y="244"/>
                </a:cxn>
                <a:cxn ang="0">
                  <a:pos x="360" y="276"/>
                </a:cxn>
                <a:cxn ang="0">
                  <a:pos x="428" y="316"/>
                </a:cxn>
                <a:cxn ang="0">
                  <a:pos x="468" y="328"/>
                </a:cxn>
                <a:cxn ang="0">
                  <a:pos x="560" y="404"/>
                </a:cxn>
                <a:cxn ang="0">
                  <a:pos x="584" y="412"/>
                </a:cxn>
                <a:cxn ang="0">
                  <a:pos x="644" y="472"/>
                </a:cxn>
                <a:cxn ang="0">
                  <a:pos x="696" y="500"/>
                </a:cxn>
                <a:cxn ang="0">
                  <a:pos x="736" y="556"/>
                </a:cxn>
                <a:cxn ang="0">
                  <a:pos x="924" y="708"/>
                </a:cxn>
              </a:cxnLst>
              <a:rect l="0" t="0" r="r" b="b"/>
              <a:pathLst>
                <a:path w="924" h="708">
                  <a:moveTo>
                    <a:pt x="0" y="0"/>
                  </a:moveTo>
                  <a:lnTo>
                    <a:pt x="224" y="196"/>
                  </a:lnTo>
                  <a:lnTo>
                    <a:pt x="284" y="244"/>
                  </a:lnTo>
                  <a:lnTo>
                    <a:pt x="360" y="276"/>
                  </a:lnTo>
                  <a:lnTo>
                    <a:pt x="428" y="316"/>
                  </a:lnTo>
                  <a:lnTo>
                    <a:pt x="468" y="328"/>
                  </a:lnTo>
                  <a:lnTo>
                    <a:pt x="560" y="404"/>
                  </a:lnTo>
                  <a:lnTo>
                    <a:pt x="584" y="412"/>
                  </a:lnTo>
                  <a:lnTo>
                    <a:pt x="644" y="472"/>
                  </a:lnTo>
                  <a:lnTo>
                    <a:pt x="696" y="500"/>
                  </a:lnTo>
                  <a:lnTo>
                    <a:pt x="736" y="556"/>
                  </a:lnTo>
                  <a:lnTo>
                    <a:pt x="924" y="708"/>
                  </a:lnTo>
                </a:path>
              </a:pathLst>
            </a:custGeom>
            <a:noFill/>
            <a:ln w="38100" cmpd="sng">
              <a:solidFill>
                <a:srgbClr val="FF0066"/>
              </a:solidFill>
              <a:round/>
              <a:headEnd/>
              <a:tailEnd/>
            </a:ln>
            <a:effectLst/>
          </p:spPr>
          <p:txBody>
            <a:bodyPr/>
            <a:lstStyle/>
            <a:p>
              <a:endParaRPr lang="en-US" dirty="0"/>
            </a:p>
          </p:txBody>
        </p:sp>
        <p:sp>
          <p:nvSpPr>
            <p:cNvPr id="532514" name="Rectangle 34"/>
            <p:cNvSpPr>
              <a:spLocks noChangeArrowheads="1"/>
            </p:cNvSpPr>
            <p:nvPr/>
          </p:nvSpPr>
          <p:spPr bwMode="auto">
            <a:xfrm>
              <a:off x="3628" y="1038"/>
              <a:ext cx="1272" cy="796"/>
            </a:xfrm>
            <a:prstGeom prst="rect">
              <a:avLst/>
            </a:prstGeom>
            <a:noFill/>
            <a:ln w="38100">
              <a:solidFill>
                <a:schemeClr val="tx1"/>
              </a:solidFill>
              <a:miter lim="800000"/>
              <a:headEnd/>
              <a:tailEnd/>
            </a:ln>
            <a:effectLst/>
          </p:spPr>
          <p:txBody>
            <a:bodyPr wrap="none" anchor="ctr"/>
            <a:lstStyle/>
            <a:p>
              <a:endParaRPr lang="en-US" dirty="0"/>
            </a:p>
          </p:txBody>
        </p:sp>
      </p:grpSp>
      <p:sp>
        <p:nvSpPr>
          <p:cNvPr id="532515" name="Text Box 35"/>
          <p:cNvSpPr txBox="1">
            <a:spLocks noChangeArrowheads="1"/>
          </p:cNvSpPr>
          <p:nvPr/>
        </p:nvSpPr>
        <p:spPr bwMode="auto">
          <a:xfrm>
            <a:off x="381000" y="976313"/>
            <a:ext cx="2722563" cy="457200"/>
          </a:xfrm>
          <a:prstGeom prst="rect">
            <a:avLst/>
          </a:prstGeom>
          <a:noFill/>
          <a:ln w="9525">
            <a:noFill/>
            <a:miter lim="800000"/>
            <a:headEnd/>
            <a:tailEnd/>
          </a:ln>
          <a:effectLst/>
        </p:spPr>
        <p:txBody>
          <a:bodyPr wrap="none">
            <a:spAutoFit/>
          </a:bodyPr>
          <a:lstStyle/>
          <a:p>
            <a:r>
              <a:rPr lang="en-US" b="1" dirty="0">
                <a:latin typeface="Tahoma" pitchFamily="34" charset="0"/>
              </a:rPr>
              <a:t>Fault Bend Folds</a:t>
            </a:r>
          </a:p>
        </p:txBody>
      </p:sp>
      <p:sp>
        <p:nvSpPr>
          <p:cNvPr id="532516" name="Rectangle 36"/>
          <p:cNvSpPr>
            <a:spLocks noChangeArrowheads="1"/>
          </p:cNvSpPr>
          <p:nvPr/>
        </p:nvSpPr>
        <p:spPr bwMode="auto">
          <a:xfrm>
            <a:off x="1573213" y="5576888"/>
            <a:ext cx="1917193"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smtClean="0">
                <a:latin typeface="Tahoma" pitchFamily="34" charset="0"/>
              </a:rPr>
              <a:t>Contractional</a:t>
            </a:r>
            <a:endParaRPr lang="en-US" sz="2000" b="1" dirty="0">
              <a:latin typeface="Tahoma" pitchFamily="34" charset="0"/>
            </a:endParaRPr>
          </a:p>
        </p:txBody>
      </p:sp>
      <p:sp>
        <p:nvSpPr>
          <p:cNvPr id="532517" name="Rectangle 37"/>
          <p:cNvSpPr>
            <a:spLocks noChangeArrowheads="1"/>
          </p:cNvSpPr>
          <p:nvPr/>
        </p:nvSpPr>
        <p:spPr bwMode="auto">
          <a:xfrm>
            <a:off x="5907088" y="5576888"/>
            <a:ext cx="1673536" cy="397545"/>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000" b="1" dirty="0" smtClean="0">
                <a:latin typeface="Tahoma" pitchFamily="34" charset="0"/>
              </a:rPr>
              <a:t>Extensional</a:t>
            </a:r>
            <a:endParaRPr lang="en-US" sz="2000" b="1" dirty="0">
              <a:latin typeface="Tahoma" pitchFamily="34" charset="0"/>
            </a:endParaRPr>
          </a:p>
        </p:txBody>
      </p:sp>
      <p:grpSp>
        <p:nvGrpSpPr>
          <p:cNvPr id="5" name="Group 38"/>
          <p:cNvGrpSpPr>
            <a:grpSpLocks/>
          </p:cNvGrpSpPr>
          <p:nvPr/>
        </p:nvGrpSpPr>
        <p:grpSpPr bwMode="auto">
          <a:xfrm>
            <a:off x="1193800" y="4078288"/>
            <a:ext cx="2622550" cy="1498600"/>
            <a:chOff x="696" y="1176"/>
            <a:chExt cx="1652" cy="944"/>
          </a:xfrm>
        </p:grpSpPr>
        <p:graphicFrame>
          <p:nvGraphicFramePr>
            <p:cNvPr id="532519" name="Object 39">
              <a:hlinkClick r:id="" action="ppaction://ole?verb=0"/>
            </p:cNvPr>
            <p:cNvGraphicFramePr>
              <a:graphicFrameLocks/>
            </p:cNvGraphicFramePr>
            <p:nvPr/>
          </p:nvGraphicFramePr>
          <p:xfrm>
            <a:off x="696" y="1176"/>
            <a:ext cx="1652" cy="944"/>
          </p:xfrm>
          <a:graphic>
            <a:graphicData uri="http://schemas.openxmlformats.org/presentationml/2006/ole">
              <mc:AlternateContent xmlns:mc="http://schemas.openxmlformats.org/markup-compatibility/2006">
                <mc:Choice xmlns:v="urn:schemas-microsoft-com:vml" Requires="v">
                  <p:oleObj spid="_x0000_s15403" r:id="rId6" imgW="2370784" imgH="1229765" progId="">
                    <p:embed/>
                  </p:oleObj>
                </mc:Choice>
                <mc:Fallback>
                  <p:oleObj r:id="rId6" imgW="2370784" imgH="1229765" progId="">
                    <p:embed/>
                    <p:pic>
                      <p:nvPicPr>
                        <p:cNvPr id="0" name="Picture 1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6" y="1176"/>
                          <a:ext cx="1652" cy="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32520" name="Freeform 40"/>
            <p:cNvSpPr>
              <a:spLocks/>
            </p:cNvSpPr>
            <p:nvPr/>
          </p:nvSpPr>
          <p:spPr bwMode="auto">
            <a:xfrm>
              <a:off x="1468" y="1784"/>
              <a:ext cx="868" cy="132"/>
            </a:xfrm>
            <a:custGeom>
              <a:avLst/>
              <a:gdLst/>
              <a:ahLst/>
              <a:cxnLst>
                <a:cxn ang="0">
                  <a:pos x="0" y="0"/>
                </a:cxn>
                <a:cxn ang="0">
                  <a:pos x="288" y="132"/>
                </a:cxn>
                <a:cxn ang="0">
                  <a:pos x="868" y="128"/>
                </a:cxn>
              </a:cxnLst>
              <a:rect l="0" t="0" r="r" b="b"/>
              <a:pathLst>
                <a:path w="868" h="132">
                  <a:moveTo>
                    <a:pt x="0" y="0"/>
                  </a:moveTo>
                  <a:lnTo>
                    <a:pt x="288" y="132"/>
                  </a:lnTo>
                  <a:lnTo>
                    <a:pt x="868" y="128"/>
                  </a:lnTo>
                </a:path>
              </a:pathLst>
            </a:custGeom>
            <a:noFill/>
            <a:ln w="38100" cmpd="sng">
              <a:solidFill>
                <a:srgbClr val="FF0066"/>
              </a:solidFill>
              <a:round/>
              <a:headEnd/>
              <a:tailEnd/>
            </a:ln>
            <a:effectLst/>
          </p:spPr>
          <p:txBody>
            <a:bodyPr/>
            <a:lstStyle/>
            <a:p>
              <a:endParaRPr lang="en-US" dirty="0"/>
            </a:p>
          </p:txBody>
        </p:sp>
        <p:sp>
          <p:nvSpPr>
            <p:cNvPr id="532521" name="Line 41"/>
            <p:cNvSpPr>
              <a:spLocks noChangeShapeType="1"/>
            </p:cNvSpPr>
            <p:nvPr/>
          </p:nvSpPr>
          <p:spPr bwMode="auto">
            <a:xfrm flipH="1" flipV="1">
              <a:off x="1116" y="1464"/>
              <a:ext cx="352" cy="320"/>
            </a:xfrm>
            <a:prstGeom prst="line">
              <a:avLst/>
            </a:prstGeom>
            <a:noFill/>
            <a:ln w="19050">
              <a:solidFill>
                <a:srgbClr val="FF0000"/>
              </a:solidFill>
              <a:prstDash val="sysDot"/>
              <a:round/>
              <a:headEnd/>
              <a:tailEnd/>
            </a:ln>
            <a:effectLst/>
          </p:spPr>
          <p:txBody>
            <a:bodyPr/>
            <a:lstStyle/>
            <a:p>
              <a:endParaRPr lang="en-US" dirty="0"/>
            </a:p>
          </p:txBody>
        </p:sp>
        <p:sp>
          <p:nvSpPr>
            <p:cNvPr id="532522" name="Line 42"/>
            <p:cNvSpPr>
              <a:spLocks noChangeShapeType="1"/>
            </p:cNvSpPr>
            <p:nvPr/>
          </p:nvSpPr>
          <p:spPr bwMode="auto">
            <a:xfrm flipH="1" flipV="1">
              <a:off x="1444" y="1652"/>
              <a:ext cx="120" cy="164"/>
            </a:xfrm>
            <a:prstGeom prst="line">
              <a:avLst/>
            </a:prstGeom>
            <a:noFill/>
            <a:ln w="19050">
              <a:solidFill>
                <a:srgbClr val="FF0000"/>
              </a:solidFill>
              <a:prstDash val="sysDot"/>
              <a:round/>
              <a:headEnd/>
              <a:tailEnd/>
            </a:ln>
            <a:effectLst/>
          </p:spPr>
          <p:txBody>
            <a:bodyPr/>
            <a:lstStyle/>
            <a:p>
              <a:endParaRPr lang="en-US" dirty="0"/>
            </a:p>
          </p:txBody>
        </p:sp>
        <p:sp>
          <p:nvSpPr>
            <p:cNvPr id="532523" name="Line 43"/>
            <p:cNvSpPr>
              <a:spLocks noChangeShapeType="1"/>
            </p:cNvSpPr>
            <p:nvPr/>
          </p:nvSpPr>
          <p:spPr bwMode="auto">
            <a:xfrm flipH="1" flipV="1">
              <a:off x="1164" y="1372"/>
              <a:ext cx="280" cy="280"/>
            </a:xfrm>
            <a:prstGeom prst="line">
              <a:avLst/>
            </a:prstGeom>
            <a:noFill/>
            <a:ln w="19050">
              <a:solidFill>
                <a:srgbClr val="FF0000"/>
              </a:solidFill>
              <a:prstDash val="sysDot"/>
              <a:round/>
              <a:headEnd/>
              <a:tailEnd/>
            </a:ln>
            <a:effectLst/>
          </p:spPr>
          <p:txBody>
            <a:bodyPr/>
            <a:lstStyle/>
            <a:p>
              <a:endParaRPr lang="en-US" dirty="0"/>
            </a:p>
          </p:txBody>
        </p:sp>
        <p:sp>
          <p:nvSpPr>
            <p:cNvPr id="532524" name="Line 44"/>
            <p:cNvSpPr>
              <a:spLocks noChangeShapeType="1"/>
            </p:cNvSpPr>
            <p:nvPr/>
          </p:nvSpPr>
          <p:spPr bwMode="auto">
            <a:xfrm flipV="1">
              <a:off x="1424" y="1324"/>
              <a:ext cx="52" cy="300"/>
            </a:xfrm>
            <a:prstGeom prst="line">
              <a:avLst/>
            </a:prstGeom>
            <a:noFill/>
            <a:ln w="19050">
              <a:solidFill>
                <a:srgbClr val="FF0000"/>
              </a:solidFill>
              <a:prstDash val="sysDot"/>
              <a:round/>
              <a:headEnd/>
              <a:tailEnd/>
            </a:ln>
            <a:effectLst/>
          </p:spPr>
          <p:txBody>
            <a:bodyPr/>
            <a:lstStyle/>
            <a:p>
              <a:endParaRPr lang="en-US" dirty="0"/>
            </a:p>
          </p:txBody>
        </p:sp>
        <p:sp>
          <p:nvSpPr>
            <p:cNvPr id="532525" name="Line 45"/>
            <p:cNvSpPr>
              <a:spLocks noChangeShapeType="1"/>
            </p:cNvSpPr>
            <p:nvPr/>
          </p:nvSpPr>
          <p:spPr bwMode="auto">
            <a:xfrm flipV="1">
              <a:off x="1760" y="1460"/>
              <a:ext cx="84" cy="448"/>
            </a:xfrm>
            <a:prstGeom prst="line">
              <a:avLst/>
            </a:prstGeom>
            <a:noFill/>
            <a:ln w="19050">
              <a:solidFill>
                <a:srgbClr val="FF0000"/>
              </a:solidFill>
              <a:prstDash val="sysDot"/>
              <a:round/>
              <a:headEnd/>
              <a:tailEnd/>
            </a:ln>
            <a:effectLst/>
          </p:spPr>
          <p:txBody>
            <a:bodyPr/>
            <a:lstStyle/>
            <a:p>
              <a:endParaRPr lang="en-US" dirty="0"/>
            </a:p>
          </p:txBody>
        </p:sp>
      </p:grpSp>
      <p:grpSp>
        <p:nvGrpSpPr>
          <p:cNvPr id="6" name="Group 46"/>
          <p:cNvGrpSpPr>
            <a:grpSpLocks/>
          </p:cNvGrpSpPr>
          <p:nvPr/>
        </p:nvGrpSpPr>
        <p:grpSpPr bwMode="auto">
          <a:xfrm flipH="1">
            <a:off x="5281613" y="4122738"/>
            <a:ext cx="2908300" cy="1454150"/>
            <a:chOff x="3256" y="1146"/>
            <a:chExt cx="1941" cy="858"/>
          </a:xfrm>
        </p:grpSpPr>
        <p:sp>
          <p:nvSpPr>
            <p:cNvPr id="532527" name="Freeform 47"/>
            <p:cNvSpPr>
              <a:spLocks/>
            </p:cNvSpPr>
            <p:nvPr/>
          </p:nvSpPr>
          <p:spPr bwMode="auto">
            <a:xfrm>
              <a:off x="3271" y="1152"/>
              <a:ext cx="1926" cy="396"/>
            </a:xfrm>
            <a:custGeom>
              <a:avLst/>
              <a:gdLst/>
              <a:ahLst/>
              <a:cxnLst>
                <a:cxn ang="0">
                  <a:pos x="0" y="0"/>
                </a:cxn>
                <a:cxn ang="0">
                  <a:pos x="216" y="222"/>
                </a:cxn>
                <a:cxn ang="0">
                  <a:pos x="570" y="264"/>
                </a:cxn>
                <a:cxn ang="0">
                  <a:pos x="852" y="306"/>
                </a:cxn>
                <a:cxn ang="0">
                  <a:pos x="936" y="318"/>
                </a:cxn>
                <a:cxn ang="0">
                  <a:pos x="1146" y="276"/>
                </a:cxn>
                <a:cxn ang="0">
                  <a:pos x="1302" y="282"/>
                </a:cxn>
                <a:cxn ang="0">
                  <a:pos x="1572" y="336"/>
                </a:cxn>
                <a:cxn ang="0">
                  <a:pos x="1926" y="396"/>
                </a:cxn>
                <a:cxn ang="0">
                  <a:pos x="1710" y="144"/>
                </a:cxn>
                <a:cxn ang="0">
                  <a:pos x="1398" y="108"/>
                </a:cxn>
                <a:cxn ang="0">
                  <a:pos x="1152" y="72"/>
                </a:cxn>
                <a:cxn ang="0">
                  <a:pos x="984" y="66"/>
                </a:cxn>
                <a:cxn ang="0">
                  <a:pos x="864" y="90"/>
                </a:cxn>
                <a:cxn ang="0">
                  <a:pos x="786" y="108"/>
                </a:cxn>
                <a:cxn ang="0">
                  <a:pos x="588" y="66"/>
                </a:cxn>
                <a:cxn ang="0">
                  <a:pos x="264" y="36"/>
                </a:cxn>
                <a:cxn ang="0">
                  <a:pos x="0" y="0"/>
                </a:cxn>
              </a:cxnLst>
              <a:rect l="0" t="0" r="r" b="b"/>
              <a:pathLst>
                <a:path w="1926" h="396">
                  <a:moveTo>
                    <a:pt x="0" y="0"/>
                  </a:moveTo>
                  <a:lnTo>
                    <a:pt x="216" y="222"/>
                  </a:lnTo>
                  <a:lnTo>
                    <a:pt x="570" y="264"/>
                  </a:lnTo>
                  <a:lnTo>
                    <a:pt x="852" y="306"/>
                  </a:lnTo>
                  <a:lnTo>
                    <a:pt x="936" y="318"/>
                  </a:lnTo>
                  <a:lnTo>
                    <a:pt x="1146" y="276"/>
                  </a:lnTo>
                  <a:lnTo>
                    <a:pt x="1302" y="282"/>
                  </a:lnTo>
                  <a:lnTo>
                    <a:pt x="1572" y="336"/>
                  </a:lnTo>
                  <a:lnTo>
                    <a:pt x="1926" y="396"/>
                  </a:lnTo>
                  <a:lnTo>
                    <a:pt x="1710" y="144"/>
                  </a:lnTo>
                  <a:lnTo>
                    <a:pt x="1398" y="108"/>
                  </a:lnTo>
                  <a:lnTo>
                    <a:pt x="1152" y="72"/>
                  </a:lnTo>
                  <a:lnTo>
                    <a:pt x="984" y="66"/>
                  </a:lnTo>
                  <a:lnTo>
                    <a:pt x="864" y="90"/>
                  </a:lnTo>
                  <a:lnTo>
                    <a:pt x="786" y="108"/>
                  </a:lnTo>
                  <a:lnTo>
                    <a:pt x="588" y="66"/>
                  </a:lnTo>
                  <a:lnTo>
                    <a:pt x="264" y="36"/>
                  </a:lnTo>
                  <a:lnTo>
                    <a:pt x="0" y="0"/>
                  </a:lnTo>
                  <a:close/>
                </a:path>
              </a:pathLst>
            </a:custGeom>
            <a:solidFill>
              <a:srgbClr val="FFFFCC"/>
            </a:solidFill>
            <a:ln w="12700" cap="flat" cmpd="sng">
              <a:solidFill>
                <a:schemeClr val="tx1"/>
              </a:solidFill>
              <a:prstDash val="solid"/>
              <a:round/>
              <a:headEnd/>
              <a:tailEnd/>
            </a:ln>
            <a:effectLst/>
          </p:spPr>
          <p:txBody>
            <a:bodyPr wrap="none" anchor="ctr"/>
            <a:lstStyle/>
            <a:p>
              <a:endParaRPr lang="en-US" dirty="0"/>
            </a:p>
          </p:txBody>
        </p:sp>
        <p:sp>
          <p:nvSpPr>
            <p:cNvPr id="532528" name="Freeform 48"/>
            <p:cNvSpPr>
              <a:spLocks/>
            </p:cNvSpPr>
            <p:nvPr/>
          </p:nvSpPr>
          <p:spPr bwMode="auto">
            <a:xfrm>
              <a:off x="3463" y="1671"/>
              <a:ext cx="1707" cy="330"/>
            </a:xfrm>
            <a:custGeom>
              <a:avLst/>
              <a:gdLst/>
              <a:ahLst/>
              <a:cxnLst>
                <a:cxn ang="0">
                  <a:pos x="21" y="0"/>
                </a:cxn>
                <a:cxn ang="0">
                  <a:pos x="690" y="105"/>
                </a:cxn>
                <a:cxn ang="0">
                  <a:pos x="801" y="21"/>
                </a:cxn>
                <a:cxn ang="0">
                  <a:pos x="1707" y="174"/>
                </a:cxn>
                <a:cxn ang="0">
                  <a:pos x="1707" y="330"/>
                </a:cxn>
                <a:cxn ang="0">
                  <a:pos x="0" y="330"/>
                </a:cxn>
                <a:cxn ang="0">
                  <a:pos x="0" y="0"/>
                </a:cxn>
              </a:cxnLst>
              <a:rect l="0" t="0" r="r" b="b"/>
              <a:pathLst>
                <a:path w="1707" h="330">
                  <a:moveTo>
                    <a:pt x="21" y="0"/>
                  </a:moveTo>
                  <a:lnTo>
                    <a:pt x="690" y="105"/>
                  </a:lnTo>
                  <a:lnTo>
                    <a:pt x="801" y="21"/>
                  </a:lnTo>
                  <a:lnTo>
                    <a:pt x="1707" y="174"/>
                  </a:lnTo>
                  <a:lnTo>
                    <a:pt x="1707" y="330"/>
                  </a:lnTo>
                  <a:lnTo>
                    <a:pt x="0" y="330"/>
                  </a:lnTo>
                  <a:lnTo>
                    <a:pt x="0" y="0"/>
                  </a:lnTo>
                </a:path>
              </a:pathLst>
            </a:custGeom>
            <a:solidFill>
              <a:srgbClr val="CC9900"/>
            </a:solidFill>
            <a:ln w="12700" cap="flat" cmpd="sng">
              <a:solidFill>
                <a:schemeClr val="tx1"/>
              </a:solidFill>
              <a:prstDash val="solid"/>
              <a:round/>
              <a:headEnd type="none" w="med" len="med"/>
              <a:tailEnd type="none" w="med" len="med"/>
            </a:ln>
            <a:effectLst/>
          </p:spPr>
          <p:txBody>
            <a:bodyPr wrap="none" anchor="ctr"/>
            <a:lstStyle/>
            <a:p>
              <a:endParaRPr lang="en-US" dirty="0"/>
            </a:p>
          </p:txBody>
        </p:sp>
        <p:sp>
          <p:nvSpPr>
            <p:cNvPr id="532529" name="Line 49"/>
            <p:cNvSpPr>
              <a:spLocks noChangeShapeType="1"/>
            </p:cNvSpPr>
            <p:nvPr/>
          </p:nvSpPr>
          <p:spPr bwMode="auto">
            <a:xfrm flipH="1">
              <a:off x="3883" y="1695"/>
              <a:ext cx="387" cy="279"/>
            </a:xfrm>
            <a:prstGeom prst="line">
              <a:avLst/>
            </a:prstGeom>
            <a:noFill/>
            <a:ln w="28575">
              <a:solidFill>
                <a:schemeClr val="tx1"/>
              </a:solidFill>
              <a:round/>
              <a:headEnd/>
              <a:tailEnd/>
            </a:ln>
            <a:effectLst/>
          </p:spPr>
          <p:txBody>
            <a:bodyPr wrap="none" anchor="ctr"/>
            <a:lstStyle/>
            <a:p>
              <a:endParaRPr lang="en-US" dirty="0"/>
            </a:p>
          </p:txBody>
        </p:sp>
        <p:sp>
          <p:nvSpPr>
            <p:cNvPr id="532530" name="Line 50"/>
            <p:cNvSpPr>
              <a:spLocks noChangeShapeType="1"/>
            </p:cNvSpPr>
            <p:nvPr/>
          </p:nvSpPr>
          <p:spPr bwMode="auto">
            <a:xfrm flipH="1">
              <a:off x="3881" y="1803"/>
              <a:ext cx="176" cy="102"/>
            </a:xfrm>
            <a:prstGeom prst="line">
              <a:avLst/>
            </a:prstGeom>
            <a:noFill/>
            <a:ln w="19050">
              <a:solidFill>
                <a:schemeClr val="tx1"/>
              </a:solidFill>
              <a:round/>
              <a:headEnd/>
              <a:tailEnd type="triangle" w="med" len="med"/>
            </a:ln>
            <a:effectLst/>
          </p:spPr>
          <p:txBody>
            <a:bodyPr wrap="none" anchor="ctr"/>
            <a:lstStyle/>
            <a:p>
              <a:endParaRPr lang="en-US" dirty="0"/>
            </a:p>
          </p:txBody>
        </p:sp>
        <p:sp>
          <p:nvSpPr>
            <p:cNvPr id="532531" name="Line 51"/>
            <p:cNvSpPr>
              <a:spLocks noChangeShapeType="1"/>
            </p:cNvSpPr>
            <p:nvPr/>
          </p:nvSpPr>
          <p:spPr bwMode="auto">
            <a:xfrm flipH="1">
              <a:off x="4010" y="1824"/>
              <a:ext cx="176" cy="102"/>
            </a:xfrm>
            <a:prstGeom prst="line">
              <a:avLst/>
            </a:prstGeom>
            <a:noFill/>
            <a:ln w="19050">
              <a:solidFill>
                <a:schemeClr val="tx1"/>
              </a:solidFill>
              <a:round/>
              <a:headEnd type="triangle" w="med" len="med"/>
              <a:tailEnd/>
            </a:ln>
            <a:effectLst/>
          </p:spPr>
          <p:txBody>
            <a:bodyPr wrap="none" anchor="ctr"/>
            <a:lstStyle/>
            <a:p>
              <a:endParaRPr lang="en-US" dirty="0"/>
            </a:p>
          </p:txBody>
        </p:sp>
        <p:sp>
          <p:nvSpPr>
            <p:cNvPr id="532532" name="Freeform 52"/>
            <p:cNvSpPr>
              <a:spLocks/>
            </p:cNvSpPr>
            <p:nvPr/>
          </p:nvSpPr>
          <p:spPr bwMode="auto">
            <a:xfrm>
              <a:off x="3256" y="1467"/>
              <a:ext cx="210" cy="537"/>
            </a:xfrm>
            <a:custGeom>
              <a:avLst/>
              <a:gdLst/>
              <a:ahLst/>
              <a:cxnLst>
                <a:cxn ang="0">
                  <a:pos x="12" y="0"/>
                </a:cxn>
                <a:cxn ang="0">
                  <a:pos x="210" y="198"/>
                </a:cxn>
                <a:cxn ang="0">
                  <a:pos x="210" y="537"/>
                </a:cxn>
                <a:cxn ang="0">
                  <a:pos x="0" y="327"/>
                </a:cxn>
              </a:cxnLst>
              <a:rect l="0" t="0" r="r" b="b"/>
              <a:pathLst>
                <a:path w="210" h="537">
                  <a:moveTo>
                    <a:pt x="12" y="0"/>
                  </a:moveTo>
                  <a:lnTo>
                    <a:pt x="210" y="198"/>
                  </a:lnTo>
                  <a:lnTo>
                    <a:pt x="210" y="537"/>
                  </a:lnTo>
                  <a:lnTo>
                    <a:pt x="0" y="327"/>
                  </a:lnTo>
                </a:path>
              </a:pathLst>
            </a:custGeom>
            <a:solidFill>
              <a:srgbClr val="CC9900"/>
            </a:solidFill>
            <a:ln w="12700" cap="flat" cmpd="sng">
              <a:solidFill>
                <a:schemeClr val="tx1"/>
              </a:solidFill>
              <a:prstDash val="solid"/>
              <a:round/>
              <a:headEnd type="none" w="med" len="med"/>
              <a:tailEnd type="none" w="med" len="med"/>
            </a:ln>
            <a:effectLst/>
          </p:spPr>
          <p:txBody>
            <a:bodyPr wrap="none" anchor="ctr"/>
            <a:lstStyle/>
            <a:p>
              <a:endParaRPr lang="en-US" dirty="0"/>
            </a:p>
          </p:txBody>
        </p:sp>
        <p:sp>
          <p:nvSpPr>
            <p:cNvPr id="532533" name="Freeform 53"/>
            <p:cNvSpPr>
              <a:spLocks/>
            </p:cNvSpPr>
            <p:nvPr/>
          </p:nvSpPr>
          <p:spPr bwMode="auto">
            <a:xfrm>
              <a:off x="3463" y="1473"/>
              <a:ext cx="1722" cy="375"/>
            </a:xfrm>
            <a:custGeom>
              <a:avLst/>
              <a:gdLst/>
              <a:ahLst/>
              <a:cxnLst>
                <a:cxn ang="0">
                  <a:pos x="9" y="0"/>
                </a:cxn>
                <a:cxn ang="0">
                  <a:pos x="537" y="78"/>
                </a:cxn>
                <a:cxn ang="0">
                  <a:pos x="681" y="96"/>
                </a:cxn>
                <a:cxn ang="0">
                  <a:pos x="795" y="84"/>
                </a:cxn>
                <a:cxn ang="0">
                  <a:pos x="885" y="66"/>
                </a:cxn>
                <a:cxn ang="0">
                  <a:pos x="1023" y="60"/>
                </a:cxn>
                <a:cxn ang="0">
                  <a:pos x="1170" y="84"/>
                </a:cxn>
                <a:cxn ang="0">
                  <a:pos x="1722" y="186"/>
                </a:cxn>
                <a:cxn ang="0">
                  <a:pos x="1722" y="375"/>
                </a:cxn>
                <a:cxn ang="0">
                  <a:pos x="1281" y="303"/>
                </a:cxn>
                <a:cxn ang="0">
                  <a:pos x="798" y="213"/>
                </a:cxn>
                <a:cxn ang="0">
                  <a:pos x="687" y="303"/>
                </a:cxn>
                <a:cxn ang="0">
                  <a:pos x="519" y="273"/>
                </a:cxn>
                <a:cxn ang="0">
                  <a:pos x="0" y="192"/>
                </a:cxn>
                <a:cxn ang="0">
                  <a:pos x="9" y="0"/>
                </a:cxn>
              </a:cxnLst>
              <a:rect l="0" t="0" r="r" b="b"/>
              <a:pathLst>
                <a:path w="1722" h="375">
                  <a:moveTo>
                    <a:pt x="9" y="0"/>
                  </a:moveTo>
                  <a:lnTo>
                    <a:pt x="537" y="78"/>
                  </a:lnTo>
                  <a:lnTo>
                    <a:pt x="681" y="96"/>
                  </a:lnTo>
                  <a:lnTo>
                    <a:pt x="795" y="84"/>
                  </a:lnTo>
                  <a:lnTo>
                    <a:pt x="885" y="66"/>
                  </a:lnTo>
                  <a:lnTo>
                    <a:pt x="1023" y="60"/>
                  </a:lnTo>
                  <a:lnTo>
                    <a:pt x="1170" y="84"/>
                  </a:lnTo>
                  <a:lnTo>
                    <a:pt x="1722" y="186"/>
                  </a:lnTo>
                  <a:lnTo>
                    <a:pt x="1722" y="375"/>
                  </a:lnTo>
                  <a:lnTo>
                    <a:pt x="1281" y="303"/>
                  </a:lnTo>
                  <a:lnTo>
                    <a:pt x="798" y="213"/>
                  </a:lnTo>
                  <a:lnTo>
                    <a:pt x="687" y="303"/>
                  </a:lnTo>
                  <a:lnTo>
                    <a:pt x="519" y="273"/>
                  </a:lnTo>
                  <a:lnTo>
                    <a:pt x="0" y="192"/>
                  </a:lnTo>
                  <a:lnTo>
                    <a:pt x="9" y="0"/>
                  </a:lnTo>
                  <a:close/>
                </a:path>
              </a:pathLst>
            </a:custGeom>
            <a:solidFill>
              <a:schemeClr val="accent1"/>
            </a:solidFill>
            <a:ln w="12700" cap="flat" cmpd="sng">
              <a:solidFill>
                <a:schemeClr val="tx1"/>
              </a:solidFill>
              <a:prstDash val="solid"/>
              <a:round/>
              <a:headEnd/>
              <a:tailEnd/>
            </a:ln>
            <a:effectLst/>
          </p:spPr>
          <p:txBody>
            <a:bodyPr wrap="none" anchor="ctr"/>
            <a:lstStyle/>
            <a:p>
              <a:endParaRPr lang="en-US" dirty="0"/>
            </a:p>
          </p:txBody>
        </p:sp>
        <p:sp>
          <p:nvSpPr>
            <p:cNvPr id="532534" name="Freeform 54"/>
            <p:cNvSpPr>
              <a:spLocks/>
            </p:cNvSpPr>
            <p:nvPr/>
          </p:nvSpPr>
          <p:spPr bwMode="auto">
            <a:xfrm>
              <a:off x="3262" y="1293"/>
              <a:ext cx="201" cy="375"/>
            </a:xfrm>
            <a:custGeom>
              <a:avLst/>
              <a:gdLst/>
              <a:ahLst/>
              <a:cxnLst>
                <a:cxn ang="0">
                  <a:pos x="9" y="0"/>
                </a:cxn>
                <a:cxn ang="0">
                  <a:pos x="201" y="192"/>
                </a:cxn>
                <a:cxn ang="0">
                  <a:pos x="201" y="375"/>
                </a:cxn>
                <a:cxn ang="0">
                  <a:pos x="0" y="171"/>
                </a:cxn>
                <a:cxn ang="0">
                  <a:pos x="9" y="0"/>
                </a:cxn>
              </a:cxnLst>
              <a:rect l="0" t="0" r="r" b="b"/>
              <a:pathLst>
                <a:path w="201" h="375">
                  <a:moveTo>
                    <a:pt x="9" y="0"/>
                  </a:moveTo>
                  <a:lnTo>
                    <a:pt x="201" y="192"/>
                  </a:lnTo>
                  <a:lnTo>
                    <a:pt x="201" y="375"/>
                  </a:lnTo>
                  <a:lnTo>
                    <a:pt x="0" y="171"/>
                  </a:lnTo>
                  <a:lnTo>
                    <a:pt x="9" y="0"/>
                  </a:lnTo>
                  <a:close/>
                </a:path>
              </a:pathLst>
            </a:custGeom>
            <a:solidFill>
              <a:schemeClr val="accent1"/>
            </a:solidFill>
            <a:ln w="12700" cap="flat" cmpd="sng">
              <a:solidFill>
                <a:schemeClr val="tx1"/>
              </a:solidFill>
              <a:prstDash val="solid"/>
              <a:round/>
              <a:headEnd/>
              <a:tailEnd/>
            </a:ln>
            <a:effectLst/>
          </p:spPr>
          <p:txBody>
            <a:bodyPr wrap="none" anchor="ctr"/>
            <a:lstStyle/>
            <a:p>
              <a:endParaRPr lang="en-US" dirty="0"/>
            </a:p>
          </p:txBody>
        </p:sp>
        <p:sp>
          <p:nvSpPr>
            <p:cNvPr id="532535" name="Freeform 55"/>
            <p:cNvSpPr>
              <a:spLocks/>
            </p:cNvSpPr>
            <p:nvPr/>
          </p:nvSpPr>
          <p:spPr bwMode="auto">
            <a:xfrm>
              <a:off x="3472" y="1362"/>
              <a:ext cx="1713" cy="297"/>
            </a:xfrm>
            <a:custGeom>
              <a:avLst/>
              <a:gdLst/>
              <a:ahLst/>
              <a:cxnLst>
                <a:cxn ang="0">
                  <a:pos x="9" y="0"/>
                </a:cxn>
                <a:cxn ang="0">
                  <a:pos x="702" y="105"/>
                </a:cxn>
                <a:cxn ang="0">
                  <a:pos x="813" y="93"/>
                </a:cxn>
                <a:cxn ang="0">
                  <a:pos x="987" y="69"/>
                </a:cxn>
                <a:cxn ang="0">
                  <a:pos x="1155" y="87"/>
                </a:cxn>
                <a:cxn ang="0">
                  <a:pos x="1482" y="144"/>
                </a:cxn>
                <a:cxn ang="0">
                  <a:pos x="1713" y="189"/>
                </a:cxn>
                <a:cxn ang="0">
                  <a:pos x="1713" y="297"/>
                </a:cxn>
                <a:cxn ang="0">
                  <a:pos x="1350" y="222"/>
                </a:cxn>
                <a:cxn ang="0">
                  <a:pos x="1107" y="183"/>
                </a:cxn>
                <a:cxn ang="0">
                  <a:pos x="951" y="168"/>
                </a:cxn>
                <a:cxn ang="0">
                  <a:pos x="870" y="171"/>
                </a:cxn>
                <a:cxn ang="0">
                  <a:pos x="747" y="198"/>
                </a:cxn>
                <a:cxn ang="0">
                  <a:pos x="657" y="204"/>
                </a:cxn>
                <a:cxn ang="0">
                  <a:pos x="519" y="195"/>
                </a:cxn>
                <a:cxn ang="0">
                  <a:pos x="246" y="147"/>
                </a:cxn>
                <a:cxn ang="0">
                  <a:pos x="0" y="114"/>
                </a:cxn>
                <a:cxn ang="0">
                  <a:pos x="9" y="0"/>
                </a:cxn>
              </a:cxnLst>
              <a:rect l="0" t="0" r="r" b="b"/>
              <a:pathLst>
                <a:path w="1713" h="297">
                  <a:moveTo>
                    <a:pt x="9" y="0"/>
                  </a:moveTo>
                  <a:lnTo>
                    <a:pt x="702" y="105"/>
                  </a:lnTo>
                  <a:lnTo>
                    <a:pt x="813" y="93"/>
                  </a:lnTo>
                  <a:lnTo>
                    <a:pt x="987" y="69"/>
                  </a:lnTo>
                  <a:lnTo>
                    <a:pt x="1155" y="87"/>
                  </a:lnTo>
                  <a:lnTo>
                    <a:pt x="1482" y="144"/>
                  </a:lnTo>
                  <a:lnTo>
                    <a:pt x="1713" y="189"/>
                  </a:lnTo>
                  <a:lnTo>
                    <a:pt x="1713" y="297"/>
                  </a:lnTo>
                  <a:lnTo>
                    <a:pt x="1350" y="222"/>
                  </a:lnTo>
                  <a:lnTo>
                    <a:pt x="1107" y="183"/>
                  </a:lnTo>
                  <a:lnTo>
                    <a:pt x="951" y="168"/>
                  </a:lnTo>
                  <a:lnTo>
                    <a:pt x="870" y="171"/>
                  </a:lnTo>
                  <a:lnTo>
                    <a:pt x="747" y="198"/>
                  </a:lnTo>
                  <a:lnTo>
                    <a:pt x="657" y="204"/>
                  </a:lnTo>
                  <a:lnTo>
                    <a:pt x="519" y="195"/>
                  </a:lnTo>
                  <a:lnTo>
                    <a:pt x="246" y="147"/>
                  </a:lnTo>
                  <a:lnTo>
                    <a:pt x="0" y="114"/>
                  </a:lnTo>
                  <a:lnTo>
                    <a:pt x="9" y="0"/>
                  </a:lnTo>
                  <a:close/>
                </a:path>
              </a:pathLst>
            </a:custGeom>
            <a:solidFill>
              <a:srgbClr val="FAFD00"/>
            </a:solidFill>
            <a:ln w="12700" cap="flat" cmpd="sng">
              <a:solidFill>
                <a:schemeClr val="tx1"/>
              </a:solidFill>
              <a:prstDash val="solid"/>
              <a:round/>
              <a:headEnd/>
              <a:tailEnd/>
            </a:ln>
            <a:effectLst/>
          </p:spPr>
          <p:txBody>
            <a:bodyPr wrap="none" anchor="ctr"/>
            <a:lstStyle/>
            <a:p>
              <a:endParaRPr lang="en-US" dirty="0"/>
            </a:p>
          </p:txBody>
        </p:sp>
        <p:sp>
          <p:nvSpPr>
            <p:cNvPr id="532536" name="Freeform 56"/>
            <p:cNvSpPr>
              <a:spLocks/>
            </p:cNvSpPr>
            <p:nvPr/>
          </p:nvSpPr>
          <p:spPr bwMode="auto">
            <a:xfrm>
              <a:off x="3274" y="1161"/>
              <a:ext cx="195" cy="315"/>
            </a:xfrm>
            <a:custGeom>
              <a:avLst/>
              <a:gdLst/>
              <a:ahLst/>
              <a:cxnLst>
                <a:cxn ang="0">
                  <a:pos x="0" y="0"/>
                </a:cxn>
                <a:cxn ang="0">
                  <a:pos x="195" y="198"/>
                </a:cxn>
                <a:cxn ang="0">
                  <a:pos x="195" y="315"/>
                </a:cxn>
                <a:cxn ang="0">
                  <a:pos x="3" y="132"/>
                </a:cxn>
                <a:cxn ang="0">
                  <a:pos x="0" y="18"/>
                </a:cxn>
              </a:cxnLst>
              <a:rect l="0" t="0" r="r" b="b"/>
              <a:pathLst>
                <a:path w="195" h="315">
                  <a:moveTo>
                    <a:pt x="0" y="0"/>
                  </a:moveTo>
                  <a:lnTo>
                    <a:pt x="195" y="198"/>
                  </a:lnTo>
                  <a:lnTo>
                    <a:pt x="195" y="315"/>
                  </a:lnTo>
                  <a:lnTo>
                    <a:pt x="3" y="132"/>
                  </a:lnTo>
                  <a:lnTo>
                    <a:pt x="0" y="18"/>
                  </a:lnTo>
                </a:path>
              </a:pathLst>
            </a:custGeom>
            <a:solidFill>
              <a:srgbClr val="FAFD00"/>
            </a:solidFill>
            <a:ln w="12700" cap="flat" cmpd="sng">
              <a:solidFill>
                <a:schemeClr val="tx1"/>
              </a:solidFill>
              <a:prstDash val="solid"/>
              <a:round/>
              <a:headEnd type="none" w="med" len="med"/>
              <a:tailEnd type="none" w="med" len="med"/>
            </a:ln>
            <a:effectLst/>
          </p:spPr>
          <p:txBody>
            <a:bodyPr wrap="none" anchor="ctr"/>
            <a:lstStyle/>
            <a:p>
              <a:endParaRPr lang="en-US" dirty="0"/>
            </a:p>
          </p:txBody>
        </p:sp>
        <p:sp>
          <p:nvSpPr>
            <p:cNvPr id="532537" name="Line 57"/>
            <p:cNvSpPr>
              <a:spLocks noChangeShapeType="1"/>
            </p:cNvSpPr>
            <p:nvPr/>
          </p:nvSpPr>
          <p:spPr bwMode="auto">
            <a:xfrm>
              <a:off x="3985" y="1182"/>
              <a:ext cx="213" cy="279"/>
            </a:xfrm>
            <a:prstGeom prst="line">
              <a:avLst/>
            </a:prstGeom>
            <a:noFill/>
            <a:ln w="19050">
              <a:solidFill>
                <a:schemeClr val="tx1"/>
              </a:solidFill>
              <a:prstDash val="dash"/>
              <a:round/>
              <a:headEnd/>
              <a:tailEnd/>
            </a:ln>
            <a:effectLst/>
          </p:spPr>
          <p:txBody>
            <a:bodyPr wrap="none" anchor="ctr"/>
            <a:lstStyle/>
            <a:p>
              <a:endParaRPr lang="en-US" dirty="0"/>
            </a:p>
          </p:txBody>
        </p:sp>
        <p:sp>
          <p:nvSpPr>
            <p:cNvPr id="532538" name="Line 58"/>
            <p:cNvSpPr>
              <a:spLocks noChangeShapeType="1"/>
            </p:cNvSpPr>
            <p:nvPr/>
          </p:nvSpPr>
          <p:spPr bwMode="auto">
            <a:xfrm>
              <a:off x="4282" y="1146"/>
              <a:ext cx="213" cy="279"/>
            </a:xfrm>
            <a:prstGeom prst="line">
              <a:avLst/>
            </a:prstGeom>
            <a:noFill/>
            <a:ln w="19050">
              <a:solidFill>
                <a:schemeClr val="tx1"/>
              </a:solidFill>
              <a:prstDash val="dash"/>
              <a:round/>
              <a:headEnd/>
              <a:tailEnd/>
            </a:ln>
            <a:effectLst/>
          </p:spPr>
          <p:txBody>
            <a:bodyPr wrap="none" anchor="ctr"/>
            <a:lstStyle/>
            <a:p>
              <a:endParaRPr lang="en-US" dirty="0"/>
            </a:p>
          </p:txBody>
        </p:sp>
        <p:sp>
          <p:nvSpPr>
            <p:cNvPr id="532539" name="Line 59"/>
            <p:cNvSpPr>
              <a:spLocks noChangeShapeType="1"/>
            </p:cNvSpPr>
            <p:nvPr/>
          </p:nvSpPr>
          <p:spPr bwMode="auto">
            <a:xfrm flipH="1" flipV="1">
              <a:off x="3975" y="1353"/>
              <a:ext cx="133" cy="21"/>
            </a:xfrm>
            <a:prstGeom prst="line">
              <a:avLst/>
            </a:prstGeom>
            <a:noFill/>
            <a:ln w="19050">
              <a:solidFill>
                <a:schemeClr val="tx1"/>
              </a:solidFill>
              <a:round/>
              <a:headEnd type="triangle" w="med" len="med"/>
              <a:tailEnd/>
            </a:ln>
            <a:effectLst/>
          </p:spPr>
          <p:txBody>
            <a:bodyPr wrap="none" anchor="ctr"/>
            <a:lstStyle/>
            <a:p>
              <a:endParaRPr lang="en-US" dirty="0"/>
            </a:p>
          </p:txBody>
        </p:sp>
        <p:sp>
          <p:nvSpPr>
            <p:cNvPr id="532540" name="Line 60"/>
            <p:cNvSpPr>
              <a:spLocks noChangeShapeType="1"/>
            </p:cNvSpPr>
            <p:nvPr/>
          </p:nvSpPr>
          <p:spPr bwMode="auto">
            <a:xfrm flipV="1">
              <a:off x="4150" y="1342"/>
              <a:ext cx="113" cy="36"/>
            </a:xfrm>
            <a:prstGeom prst="line">
              <a:avLst/>
            </a:prstGeom>
            <a:noFill/>
            <a:ln w="19050">
              <a:solidFill>
                <a:schemeClr val="tx1"/>
              </a:solidFill>
              <a:round/>
              <a:headEnd type="triangle" w="med" len="med"/>
              <a:tailEnd/>
            </a:ln>
            <a:effectLst/>
          </p:spPr>
          <p:txBody>
            <a:bodyPr wrap="none" anchor="ctr"/>
            <a:lstStyle/>
            <a:p>
              <a:endParaRPr lang="en-US" dirty="0"/>
            </a:p>
          </p:txBody>
        </p:sp>
        <p:sp>
          <p:nvSpPr>
            <p:cNvPr id="532541" name="Line 61"/>
            <p:cNvSpPr>
              <a:spLocks noChangeShapeType="1"/>
            </p:cNvSpPr>
            <p:nvPr/>
          </p:nvSpPr>
          <p:spPr bwMode="auto">
            <a:xfrm flipH="1" flipV="1">
              <a:off x="4424" y="1311"/>
              <a:ext cx="130" cy="30"/>
            </a:xfrm>
            <a:prstGeom prst="line">
              <a:avLst/>
            </a:prstGeom>
            <a:noFill/>
            <a:ln w="19050">
              <a:solidFill>
                <a:schemeClr val="tx1"/>
              </a:solidFill>
              <a:round/>
              <a:headEnd type="triangle" w="med" len="med"/>
              <a:tailEnd/>
            </a:ln>
            <a:effectLst/>
          </p:spPr>
          <p:txBody>
            <a:bodyPr wrap="none" anchor="ctr"/>
            <a:lstStyle/>
            <a:p>
              <a:endParaRPr lang="en-US" dirty="0"/>
            </a:p>
          </p:txBody>
        </p:sp>
        <p:sp>
          <p:nvSpPr>
            <p:cNvPr id="532542" name="Line 62"/>
            <p:cNvSpPr>
              <a:spLocks noChangeShapeType="1"/>
            </p:cNvSpPr>
            <p:nvPr/>
          </p:nvSpPr>
          <p:spPr bwMode="auto">
            <a:xfrm flipV="1">
              <a:off x="4283" y="1308"/>
              <a:ext cx="122" cy="33"/>
            </a:xfrm>
            <a:prstGeom prst="line">
              <a:avLst/>
            </a:prstGeom>
            <a:noFill/>
            <a:ln w="19050">
              <a:solidFill>
                <a:schemeClr val="tx1"/>
              </a:solidFill>
              <a:round/>
              <a:headEnd type="triangle" w="med" len="med"/>
              <a:tailEnd/>
            </a:ln>
            <a:effectLst/>
          </p:spPr>
          <p:txBody>
            <a:bodyPr wrap="none" anchor="ctr"/>
            <a:lstStyle/>
            <a:p>
              <a:endParaRPr lang="en-US" dirty="0"/>
            </a:p>
          </p:txBody>
        </p:sp>
      </p:grpSp>
      <p:sp>
        <p:nvSpPr>
          <p:cNvPr id="532543" name="Text Box 63"/>
          <p:cNvSpPr txBox="1">
            <a:spLocks noChangeArrowheads="1"/>
          </p:cNvSpPr>
          <p:nvPr/>
        </p:nvSpPr>
        <p:spPr bwMode="auto">
          <a:xfrm>
            <a:off x="381000" y="3683000"/>
            <a:ext cx="3817938" cy="457200"/>
          </a:xfrm>
          <a:prstGeom prst="rect">
            <a:avLst/>
          </a:prstGeom>
          <a:noFill/>
          <a:ln w="9525">
            <a:noFill/>
            <a:miter lim="800000"/>
            <a:headEnd/>
            <a:tailEnd/>
          </a:ln>
          <a:effectLst/>
        </p:spPr>
        <p:txBody>
          <a:bodyPr wrap="none">
            <a:spAutoFit/>
          </a:bodyPr>
          <a:lstStyle/>
          <a:p>
            <a:r>
              <a:rPr lang="en-US" b="1" dirty="0">
                <a:latin typeface="Tahoma" pitchFamily="34" charset="0"/>
              </a:rPr>
              <a:t>Fault Propagation Folds</a:t>
            </a:r>
          </a:p>
        </p:txBody>
      </p:sp>
      <p:sp>
        <p:nvSpPr>
          <p:cNvPr id="64"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title"/>
          </p:nvPr>
        </p:nvSpPr>
        <p:spPr/>
        <p:txBody>
          <a:bodyPr/>
          <a:lstStyle/>
          <a:p>
            <a:r>
              <a:rPr lang="en-US" dirty="0"/>
              <a:t>Is the Interpretation Admissible?</a:t>
            </a:r>
          </a:p>
        </p:txBody>
      </p:sp>
      <p:sp>
        <p:nvSpPr>
          <p:cNvPr id="533517" name="Rectangle 13"/>
          <p:cNvSpPr>
            <a:spLocks noChangeArrowheads="1"/>
          </p:cNvSpPr>
          <p:nvPr/>
        </p:nvSpPr>
        <p:spPr bwMode="auto">
          <a:xfrm>
            <a:off x="201394" y="1380578"/>
            <a:ext cx="3824287" cy="3579813"/>
          </a:xfrm>
          <a:prstGeom prst="rect">
            <a:avLst/>
          </a:prstGeom>
          <a:noFill/>
          <a:ln w="12700">
            <a:noFill/>
            <a:miter lim="800000"/>
            <a:headEnd/>
            <a:tailEnd/>
          </a:ln>
          <a:effectLst/>
        </p:spPr>
        <p:txBody>
          <a:bodyPr lIns="90488" tIns="44450" rIns="90488" bIns="44450" anchor="ctr"/>
          <a:lstStyle/>
          <a:p>
            <a:pPr algn="ctr">
              <a:lnSpc>
                <a:spcPct val="110000"/>
              </a:lnSpc>
            </a:pPr>
            <a:r>
              <a:rPr lang="en-US" b="1" dirty="0">
                <a:latin typeface="Tahoma" pitchFamily="34" charset="0"/>
              </a:rPr>
              <a:t>We can check </a:t>
            </a:r>
          </a:p>
          <a:p>
            <a:pPr algn="ctr">
              <a:lnSpc>
                <a:spcPct val="110000"/>
              </a:lnSpc>
            </a:pPr>
            <a:r>
              <a:rPr lang="en-US" b="1" dirty="0">
                <a:latin typeface="Tahoma" pitchFamily="34" charset="0"/>
              </a:rPr>
              <a:t>the kinematic admissibility of a </a:t>
            </a:r>
          </a:p>
          <a:p>
            <a:pPr algn="ctr">
              <a:lnSpc>
                <a:spcPct val="110000"/>
              </a:lnSpc>
            </a:pPr>
            <a:r>
              <a:rPr lang="en-US" b="1" dirty="0">
                <a:latin typeface="Tahoma" pitchFamily="34" charset="0"/>
              </a:rPr>
              <a:t>thrust fault interpretation by means of a 2-D sequential restoration</a:t>
            </a:r>
          </a:p>
        </p:txBody>
      </p:sp>
      <p:grpSp>
        <p:nvGrpSpPr>
          <p:cNvPr id="18" name="Group 17"/>
          <p:cNvGrpSpPr/>
          <p:nvPr/>
        </p:nvGrpSpPr>
        <p:grpSpPr>
          <a:xfrm>
            <a:off x="3909849" y="993228"/>
            <a:ext cx="5234152" cy="5433845"/>
            <a:chOff x="4635063" y="993228"/>
            <a:chExt cx="4114799" cy="5433845"/>
          </a:xfrm>
        </p:grpSpPr>
        <p:sp>
          <p:nvSpPr>
            <p:cNvPr id="14" name="Rectangle 13"/>
            <p:cNvSpPr/>
            <p:nvPr/>
          </p:nvSpPr>
          <p:spPr bwMode="auto">
            <a:xfrm>
              <a:off x="4635063" y="1072053"/>
              <a:ext cx="3641834" cy="5344510"/>
            </a:xfrm>
            <a:prstGeom prst="rect">
              <a:avLst/>
            </a:prstGeom>
            <a:solidFill>
              <a:schemeClr val="bg1">
                <a:lumMod val="65000"/>
              </a:schemeClr>
            </a:solidFill>
            <a:ln w="1905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pic>
          <p:nvPicPr>
            <p:cNvPr id="533508" name="Picture 4"/>
            <p:cNvPicPr>
              <a:picLocks noChangeArrowheads="1"/>
            </p:cNvPicPr>
            <p:nvPr/>
          </p:nvPicPr>
          <p:blipFill>
            <a:blip r:embed="rId3" cstate="print"/>
            <a:srcRect/>
            <a:stretch>
              <a:fillRect/>
            </a:stretch>
          </p:blipFill>
          <p:spPr bwMode="auto">
            <a:xfrm>
              <a:off x="4811402" y="1179787"/>
              <a:ext cx="3598673" cy="5147668"/>
            </a:xfrm>
            <a:prstGeom prst="rect">
              <a:avLst/>
            </a:prstGeom>
            <a:solidFill>
              <a:srgbClr val="410000"/>
            </a:solidFill>
            <a:ln>
              <a:noFill/>
            </a:ln>
            <a:effectLst/>
          </p:spPr>
        </p:pic>
        <p:sp>
          <p:nvSpPr>
            <p:cNvPr id="533509" name="Freeform 5"/>
            <p:cNvSpPr>
              <a:spLocks/>
            </p:cNvSpPr>
            <p:nvPr/>
          </p:nvSpPr>
          <p:spPr bwMode="auto">
            <a:xfrm>
              <a:off x="4726226" y="1117660"/>
              <a:ext cx="3808950" cy="1437797"/>
            </a:xfrm>
            <a:custGeom>
              <a:avLst/>
              <a:gdLst/>
              <a:ahLst/>
              <a:cxnLst>
                <a:cxn ang="0">
                  <a:pos x="1950" y="636"/>
                </a:cxn>
                <a:cxn ang="0">
                  <a:pos x="0" y="636"/>
                </a:cxn>
                <a:cxn ang="0">
                  <a:pos x="0" y="534"/>
                </a:cxn>
                <a:cxn ang="0">
                  <a:pos x="1878" y="534"/>
                </a:cxn>
                <a:cxn ang="0">
                  <a:pos x="1878" y="0"/>
                </a:cxn>
                <a:cxn ang="0">
                  <a:pos x="2862" y="0"/>
                </a:cxn>
                <a:cxn ang="0">
                  <a:pos x="2862" y="750"/>
                </a:cxn>
                <a:cxn ang="0">
                  <a:pos x="2034" y="972"/>
                </a:cxn>
                <a:cxn ang="0">
                  <a:pos x="1956" y="680"/>
                </a:cxn>
                <a:cxn ang="0">
                  <a:pos x="1950" y="636"/>
                </a:cxn>
              </a:cxnLst>
              <a:rect l="0" t="0" r="r" b="b"/>
              <a:pathLst>
                <a:path w="2862" h="972">
                  <a:moveTo>
                    <a:pt x="1950" y="636"/>
                  </a:moveTo>
                  <a:lnTo>
                    <a:pt x="0" y="636"/>
                  </a:lnTo>
                  <a:lnTo>
                    <a:pt x="0" y="534"/>
                  </a:lnTo>
                  <a:lnTo>
                    <a:pt x="1878" y="534"/>
                  </a:lnTo>
                  <a:lnTo>
                    <a:pt x="1878" y="0"/>
                  </a:lnTo>
                  <a:lnTo>
                    <a:pt x="2862" y="0"/>
                  </a:lnTo>
                  <a:lnTo>
                    <a:pt x="2862" y="750"/>
                  </a:lnTo>
                  <a:lnTo>
                    <a:pt x="2034" y="972"/>
                  </a:lnTo>
                  <a:lnTo>
                    <a:pt x="1956" y="680"/>
                  </a:lnTo>
                  <a:lnTo>
                    <a:pt x="1950" y="636"/>
                  </a:lnTo>
                  <a:close/>
                </a:path>
              </a:pathLst>
            </a:custGeom>
            <a:solidFill>
              <a:schemeClr val="bg1">
                <a:lumMod val="65000"/>
              </a:schemeClr>
            </a:solidFill>
            <a:ln w="9525">
              <a:noFill/>
              <a:round/>
              <a:headEnd/>
              <a:tailEnd/>
            </a:ln>
            <a:effectLst/>
          </p:spPr>
          <p:txBody>
            <a:bodyPr/>
            <a:lstStyle/>
            <a:p>
              <a:endParaRPr lang="en-US" dirty="0"/>
            </a:p>
          </p:txBody>
        </p:sp>
        <p:sp>
          <p:nvSpPr>
            <p:cNvPr id="533510" name="Freeform 6"/>
            <p:cNvSpPr>
              <a:spLocks/>
            </p:cNvSpPr>
            <p:nvPr/>
          </p:nvSpPr>
          <p:spPr bwMode="auto">
            <a:xfrm>
              <a:off x="4758167" y="2031815"/>
              <a:ext cx="3745068" cy="1411171"/>
            </a:xfrm>
            <a:custGeom>
              <a:avLst/>
              <a:gdLst/>
              <a:ahLst/>
              <a:cxnLst>
                <a:cxn ang="0">
                  <a:pos x="1980" y="606"/>
                </a:cxn>
                <a:cxn ang="0">
                  <a:pos x="0" y="606"/>
                </a:cxn>
                <a:cxn ang="0">
                  <a:pos x="0" y="492"/>
                </a:cxn>
                <a:cxn ang="0">
                  <a:pos x="1872" y="492"/>
                </a:cxn>
                <a:cxn ang="0">
                  <a:pos x="1848" y="534"/>
                </a:cxn>
                <a:cxn ang="0">
                  <a:pos x="1848" y="348"/>
                </a:cxn>
                <a:cxn ang="0">
                  <a:pos x="1908" y="348"/>
                </a:cxn>
                <a:cxn ang="0">
                  <a:pos x="1908" y="0"/>
                </a:cxn>
                <a:cxn ang="0">
                  <a:pos x="2814" y="0"/>
                </a:cxn>
                <a:cxn ang="0">
                  <a:pos x="2814" y="954"/>
                </a:cxn>
                <a:cxn ang="0">
                  <a:pos x="1968" y="936"/>
                </a:cxn>
                <a:cxn ang="0">
                  <a:pos x="1980" y="606"/>
                </a:cxn>
              </a:cxnLst>
              <a:rect l="0" t="0" r="r" b="b"/>
              <a:pathLst>
                <a:path w="2814" h="954">
                  <a:moveTo>
                    <a:pt x="1980" y="606"/>
                  </a:moveTo>
                  <a:lnTo>
                    <a:pt x="0" y="606"/>
                  </a:lnTo>
                  <a:lnTo>
                    <a:pt x="0" y="492"/>
                  </a:lnTo>
                  <a:lnTo>
                    <a:pt x="1872" y="492"/>
                  </a:lnTo>
                  <a:lnTo>
                    <a:pt x="1848" y="534"/>
                  </a:lnTo>
                  <a:lnTo>
                    <a:pt x="1848" y="348"/>
                  </a:lnTo>
                  <a:lnTo>
                    <a:pt x="1908" y="348"/>
                  </a:lnTo>
                  <a:lnTo>
                    <a:pt x="1908" y="0"/>
                  </a:lnTo>
                  <a:lnTo>
                    <a:pt x="2814" y="0"/>
                  </a:lnTo>
                  <a:lnTo>
                    <a:pt x="2814" y="954"/>
                  </a:lnTo>
                  <a:lnTo>
                    <a:pt x="1968" y="936"/>
                  </a:lnTo>
                  <a:lnTo>
                    <a:pt x="1980" y="606"/>
                  </a:lnTo>
                  <a:close/>
                </a:path>
              </a:pathLst>
            </a:custGeom>
            <a:solidFill>
              <a:schemeClr val="bg1">
                <a:lumMod val="65000"/>
              </a:schemeClr>
            </a:solidFill>
            <a:ln w="9525">
              <a:noFill/>
              <a:round/>
              <a:headEnd/>
              <a:tailEnd/>
            </a:ln>
            <a:effectLst/>
          </p:spPr>
          <p:txBody>
            <a:bodyPr/>
            <a:lstStyle/>
            <a:p>
              <a:endParaRPr lang="en-US" dirty="0"/>
            </a:p>
          </p:txBody>
        </p:sp>
        <p:sp>
          <p:nvSpPr>
            <p:cNvPr id="533511" name="Freeform 7"/>
            <p:cNvSpPr>
              <a:spLocks/>
            </p:cNvSpPr>
            <p:nvPr/>
          </p:nvSpPr>
          <p:spPr bwMode="auto">
            <a:xfrm>
              <a:off x="4750182" y="2812840"/>
              <a:ext cx="3800965" cy="1633053"/>
            </a:xfrm>
            <a:custGeom>
              <a:avLst/>
              <a:gdLst/>
              <a:ahLst/>
              <a:cxnLst>
                <a:cxn ang="0">
                  <a:pos x="2190" y="684"/>
                </a:cxn>
                <a:cxn ang="0">
                  <a:pos x="0" y="684"/>
                </a:cxn>
                <a:cxn ang="0">
                  <a:pos x="0" y="558"/>
                </a:cxn>
                <a:cxn ang="0">
                  <a:pos x="1854" y="558"/>
                </a:cxn>
                <a:cxn ang="0">
                  <a:pos x="1854" y="402"/>
                </a:cxn>
                <a:cxn ang="0">
                  <a:pos x="1974" y="402"/>
                </a:cxn>
                <a:cxn ang="0">
                  <a:pos x="1974" y="0"/>
                </a:cxn>
                <a:cxn ang="0">
                  <a:pos x="2796" y="96"/>
                </a:cxn>
                <a:cxn ang="0">
                  <a:pos x="2856" y="1104"/>
                </a:cxn>
                <a:cxn ang="0">
                  <a:pos x="2184" y="1080"/>
                </a:cxn>
                <a:cxn ang="0">
                  <a:pos x="2166" y="1002"/>
                </a:cxn>
                <a:cxn ang="0">
                  <a:pos x="2166" y="720"/>
                </a:cxn>
                <a:cxn ang="0">
                  <a:pos x="2148" y="653"/>
                </a:cxn>
              </a:cxnLst>
              <a:rect l="0" t="0" r="r" b="b"/>
              <a:pathLst>
                <a:path w="2856" h="1104">
                  <a:moveTo>
                    <a:pt x="2190" y="684"/>
                  </a:moveTo>
                  <a:lnTo>
                    <a:pt x="0" y="684"/>
                  </a:lnTo>
                  <a:lnTo>
                    <a:pt x="0" y="558"/>
                  </a:lnTo>
                  <a:lnTo>
                    <a:pt x="1854" y="558"/>
                  </a:lnTo>
                  <a:lnTo>
                    <a:pt x="1854" y="402"/>
                  </a:lnTo>
                  <a:lnTo>
                    <a:pt x="1974" y="402"/>
                  </a:lnTo>
                  <a:lnTo>
                    <a:pt x="1974" y="0"/>
                  </a:lnTo>
                  <a:lnTo>
                    <a:pt x="2796" y="96"/>
                  </a:lnTo>
                  <a:lnTo>
                    <a:pt x="2856" y="1104"/>
                  </a:lnTo>
                  <a:lnTo>
                    <a:pt x="2184" y="1080"/>
                  </a:lnTo>
                  <a:lnTo>
                    <a:pt x="2166" y="1002"/>
                  </a:lnTo>
                  <a:lnTo>
                    <a:pt x="2166" y="720"/>
                  </a:lnTo>
                  <a:lnTo>
                    <a:pt x="2148" y="653"/>
                  </a:lnTo>
                </a:path>
              </a:pathLst>
            </a:custGeom>
            <a:solidFill>
              <a:schemeClr val="bg1">
                <a:lumMod val="65000"/>
              </a:schemeClr>
            </a:solidFill>
            <a:ln w="9525">
              <a:noFill/>
              <a:round/>
              <a:headEnd/>
              <a:tailEnd/>
            </a:ln>
            <a:effectLst/>
          </p:spPr>
          <p:txBody>
            <a:bodyPr/>
            <a:lstStyle/>
            <a:p>
              <a:endParaRPr lang="en-US" dirty="0"/>
            </a:p>
          </p:txBody>
        </p:sp>
        <p:sp>
          <p:nvSpPr>
            <p:cNvPr id="533512" name="Freeform 8"/>
            <p:cNvSpPr>
              <a:spLocks/>
            </p:cNvSpPr>
            <p:nvPr/>
          </p:nvSpPr>
          <p:spPr bwMode="auto">
            <a:xfrm>
              <a:off x="4782123" y="4277263"/>
              <a:ext cx="3753054" cy="940781"/>
            </a:xfrm>
            <a:custGeom>
              <a:avLst/>
              <a:gdLst/>
              <a:ahLst/>
              <a:cxnLst>
                <a:cxn ang="0">
                  <a:pos x="2184" y="270"/>
                </a:cxn>
                <a:cxn ang="0">
                  <a:pos x="0" y="270"/>
                </a:cxn>
                <a:cxn ang="0">
                  <a:pos x="0" y="144"/>
                </a:cxn>
                <a:cxn ang="0">
                  <a:pos x="1842" y="144"/>
                </a:cxn>
                <a:cxn ang="0">
                  <a:pos x="1842" y="0"/>
                </a:cxn>
                <a:cxn ang="0">
                  <a:pos x="2160" y="0"/>
                </a:cxn>
                <a:cxn ang="0">
                  <a:pos x="2784" y="84"/>
                </a:cxn>
                <a:cxn ang="0">
                  <a:pos x="2820" y="636"/>
                </a:cxn>
                <a:cxn ang="0">
                  <a:pos x="2130" y="594"/>
                </a:cxn>
                <a:cxn ang="0">
                  <a:pos x="2124" y="522"/>
                </a:cxn>
                <a:cxn ang="0">
                  <a:pos x="2166" y="516"/>
                </a:cxn>
                <a:cxn ang="0">
                  <a:pos x="2154" y="306"/>
                </a:cxn>
                <a:cxn ang="0">
                  <a:pos x="2184" y="270"/>
                </a:cxn>
              </a:cxnLst>
              <a:rect l="0" t="0" r="r" b="b"/>
              <a:pathLst>
                <a:path w="2820" h="636">
                  <a:moveTo>
                    <a:pt x="2184" y="270"/>
                  </a:moveTo>
                  <a:lnTo>
                    <a:pt x="0" y="270"/>
                  </a:lnTo>
                  <a:lnTo>
                    <a:pt x="0" y="144"/>
                  </a:lnTo>
                  <a:lnTo>
                    <a:pt x="1842" y="144"/>
                  </a:lnTo>
                  <a:lnTo>
                    <a:pt x="1842" y="0"/>
                  </a:lnTo>
                  <a:lnTo>
                    <a:pt x="2160" y="0"/>
                  </a:lnTo>
                  <a:lnTo>
                    <a:pt x="2784" y="84"/>
                  </a:lnTo>
                  <a:lnTo>
                    <a:pt x="2820" y="636"/>
                  </a:lnTo>
                  <a:lnTo>
                    <a:pt x="2130" y="594"/>
                  </a:lnTo>
                  <a:lnTo>
                    <a:pt x="2124" y="522"/>
                  </a:lnTo>
                  <a:lnTo>
                    <a:pt x="2166" y="516"/>
                  </a:lnTo>
                  <a:lnTo>
                    <a:pt x="2154" y="306"/>
                  </a:lnTo>
                  <a:lnTo>
                    <a:pt x="2184" y="270"/>
                  </a:lnTo>
                  <a:close/>
                </a:path>
              </a:pathLst>
            </a:custGeom>
            <a:solidFill>
              <a:schemeClr val="bg1">
                <a:lumMod val="65000"/>
              </a:schemeClr>
            </a:solidFill>
            <a:ln w="9525">
              <a:noFill/>
              <a:round/>
              <a:headEnd/>
              <a:tailEnd/>
            </a:ln>
            <a:effectLst/>
          </p:spPr>
          <p:txBody>
            <a:bodyPr/>
            <a:lstStyle/>
            <a:p>
              <a:endParaRPr lang="en-US" dirty="0"/>
            </a:p>
          </p:txBody>
        </p:sp>
        <p:sp>
          <p:nvSpPr>
            <p:cNvPr id="533513" name="Freeform 9"/>
            <p:cNvSpPr>
              <a:spLocks/>
            </p:cNvSpPr>
            <p:nvPr/>
          </p:nvSpPr>
          <p:spPr bwMode="auto">
            <a:xfrm>
              <a:off x="4734211" y="5049413"/>
              <a:ext cx="3936714" cy="1304668"/>
            </a:xfrm>
            <a:custGeom>
              <a:avLst/>
              <a:gdLst/>
              <a:ahLst/>
              <a:cxnLst>
                <a:cxn ang="0">
                  <a:pos x="2640" y="348"/>
                </a:cxn>
                <a:cxn ang="0">
                  <a:pos x="0" y="348"/>
                </a:cxn>
                <a:cxn ang="0">
                  <a:pos x="0" y="216"/>
                </a:cxn>
                <a:cxn ang="0">
                  <a:pos x="1872" y="216"/>
                </a:cxn>
                <a:cxn ang="0">
                  <a:pos x="1872" y="66"/>
                </a:cxn>
                <a:cxn ang="0">
                  <a:pos x="2178" y="66"/>
                </a:cxn>
                <a:cxn ang="0">
                  <a:pos x="2712" y="0"/>
                </a:cxn>
                <a:cxn ang="0">
                  <a:pos x="2958" y="90"/>
                </a:cxn>
                <a:cxn ang="0">
                  <a:pos x="2958" y="882"/>
                </a:cxn>
                <a:cxn ang="0">
                  <a:pos x="1848" y="882"/>
                </a:cxn>
                <a:cxn ang="0">
                  <a:pos x="1872" y="792"/>
                </a:cxn>
                <a:cxn ang="0">
                  <a:pos x="1872" y="654"/>
                </a:cxn>
                <a:cxn ang="0">
                  <a:pos x="2094" y="660"/>
                </a:cxn>
                <a:cxn ang="0">
                  <a:pos x="2370" y="672"/>
                </a:cxn>
                <a:cxn ang="0">
                  <a:pos x="2538" y="690"/>
                </a:cxn>
                <a:cxn ang="0">
                  <a:pos x="2532" y="600"/>
                </a:cxn>
                <a:cxn ang="0">
                  <a:pos x="2610" y="594"/>
                </a:cxn>
                <a:cxn ang="0">
                  <a:pos x="2640" y="570"/>
                </a:cxn>
                <a:cxn ang="0">
                  <a:pos x="2604" y="330"/>
                </a:cxn>
                <a:cxn ang="0">
                  <a:pos x="2682" y="384"/>
                </a:cxn>
              </a:cxnLst>
              <a:rect l="0" t="0" r="r" b="b"/>
              <a:pathLst>
                <a:path w="2958" h="882">
                  <a:moveTo>
                    <a:pt x="2640" y="348"/>
                  </a:moveTo>
                  <a:lnTo>
                    <a:pt x="0" y="348"/>
                  </a:lnTo>
                  <a:lnTo>
                    <a:pt x="0" y="216"/>
                  </a:lnTo>
                  <a:lnTo>
                    <a:pt x="1872" y="216"/>
                  </a:lnTo>
                  <a:lnTo>
                    <a:pt x="1872" y="66"/>
                  </a:lnTo>
                  <a:lnTo>
                    <a:pt x="2178" y="66"/>
                  </a:lnTo>
                  <a:lnTo>
                    <a:pt x="2712" y="0"/>
                  </a:lnTo>
                  <a:lnTo>
                    <a:pt x="2958" y="90"/>
                  </a:lnTo>
                  <a:lnTo>
                    <a:pt x="2958" y="882"/>
                  </a:lnTo>
                  <a:lnTo>
                    <a:pt x="1848" y="882"/>
                  </a:lnTo>
                  <a:lnTo>
                    <a:pt x="1872" y="792"/>
                  </a:lnTo>
                  <a:lnTo>
                    <a:pt x="1872" y="654"/>
                  </a:lnTo>
                  <a:lnTo>
                    <a:pt x="2094" y="660"/>
                  </a:lnTo>
                  <a:lnTo>
                    <a:pt x="2370" y="672"/>
                  </a:lnTo>
                  <a:lnTo>
                    <a:pt x="2538" y="690"/>
                  </a:lnTo>
                  <a:lnTo>
                    <a:pt x="2532" y="600"/>
                  </a:lnTo>
                  <a:lnTo>
                    <a:pt x="2610" y="594"/>
                  </a:lnTo>
                  <a:lnTo>
                    <a:pt x="2640" y="570"/>
                  </a:lnTo>
                  <a:lnTo>
                    <a:pt x="2604" y="330"/>
                  </a:lnTo>
                  <a:lnTo>
                    <a:pt x="2682" y="384"/>
                  </a:lnTo>
                </a:path>
              </a:pathLst>
            </a:custGeom>
            <a:solidFill>
              <a:schemeClr val="bg1">
                <a:lumMod val="65000"/>
              </a:schemeClr>
            </a:solidFill>
            <a:ln w="9525">
              <a:noFill/>
              <a:round/>
              <a:headEnd/>
              <a:tailEnd/>
            </a:ln>
            <a:effectLst/>
          </p:spPr>
          <p:txBody>
            <a:bodyPr/>
            <a:lstStyle/>
            <a:p>
              <a:endParaRPr lang="en-US" dirty="0"/>
            </a:p>
          </p:txBody>
        </p:sp>
        <p:sp>
          <p:nvSpPr>
            <p:cNvPr id="533514" name="Freeform 10"/>
            <p:cNvSpPr>
              <a:spLocks/>
            </p:cNvSpPr>
            <p:nvPr/>
          </p:nvSpPr>
          <p:spPr bwMode="auto">
            <a:xfrm>
              <a:off x="4726226" y="6229827"/>
              <a:ext cx="2611167" cy="150880"/>
            </a:xfrm>
            <a:custGeom>
              <a:avLst/>
              <a:gdLst/>
              <a:ahLst/>
              <a:cxnLst>
                <a:cxn ang="0">
                  <a:pos x="1908" y="0"/>
                </a:cxn>
                <a:cxn ang="0">
                  <a:pos x="162" y="0"/>
                </a:cxn>
                <a:cxn ang="0">
                  <a:pos x="0" y="0"/>
                </a:cxn>
                <a:cxn ang="0">
                  <a:pos x="0" y="102"/>
                </a:cxn>
                <a:cxn ang="0">
                  <a:pos x="1962" y="102"/>
                </a:cxn>
              </a:cxnLst>
              <a:rect l="0" t="0" r="r" b="b"/>
              <a:pathLst>
                <a:path w="1962" h="102">
                  <a:moveTo>
                    <a:pt x="1908" y="0"/>
                  </a:moveTo>
                  <a:lnTo>
                    <a:pt x="162" y="0"/>
                  </a:lnTo>
                  <a:lnTo>
                    <a:pt x="0" y="0"/>
                  </a:lnTo>
                  <a:lnTo>
                    <a:pt x="0" y="102"/>
                  </a:lnTo>
                  <a:lnTo>
                    <a:pt x="1962" y="102"/>
                  </a:lnTo>
                </a:path>
              </a:pathLst>
            </a:custGeom>
            <a:solidFill>
              <a:schemeClr val="bg1">
                <a:lumMod val="65000"/>
              </a:schemeClr>
            </a:solidFill>
            <a:ln w="9525">
              <a:noFill/>
              <a:round/>
              <a:headEnd/>
              <a:tailEnd/>
            </a:ln>
            <a:effectLst/>
          </p:spPr>
          <p:txBody>
            <a:bodyPr/>
            <a:lstStyle/>
            <a:p>
              <a:endParaRPr lang="en-US" dirty="0"/>
            </a:p>
          </p:txBody>
        </p:sp>
        <p:sp>
          <p:nvSpPr>
            <p:cNvPr id="533515" name="Freeform 11"/>
            <p:cNvSpPr>
              <a:spLocks/>
            </p:cNvSpPr>
            <p:nvPr/>
          </p:nvSpPr>
          <p:spPr bwMode="auto">
            <a:xfrm>
              <a:off x="4686300" y="3380859"/>
              <a:ext cx="247542" cy="2973222"/>
            </a:xfrm>
            <a:custGeom>
              <a:avLst/>
              <a:gdLst/>
              <a:ahLst/>
              <a:cxnLst>
                <a:cxn ang="0">
                  <a:pos x="186" y="1974"/>
                </a:cxn>
                <a:cxn ang="0">
                  <a:pos x="186" y="0"/>
                </a:cxn>
                <a:cxn ang="0">
                  <a:pos x="0" y="0"/>
                </a:cxn>
                <a:cxn ang="0">
                  <a:pos x="0" y="2010"/>
                </a:cxn>
              </a:cxnLst>
              <a:rect l="0" t="0" r="r" b="b"/>
              <a:pathLst>
                <a:path w="186" h="2010">
                  <a:moveTo>
                    <a:pt x="186" y="1974"/>
                  </a:moveTo>
                  <a:lnTo>
                    <a:pt x="186" y="0"/>
                  </a:lnTo>
                  <a:lnTo>
                    <a:pt x="0" y="0"/>
                  </a:lnTo>
                  <a:lnTo>
                    <a:pt x="0" y="2010"/>
                  </a:lnTo>
                </a:path>
              </a:pathLst>
            </a:custGeom>
            <a:solidFill>
              <a:schemeClr val="bg1">
                <a:lumMod val="65000"/>
              </a:schemeClr>
            </a:solidFill>
            <a:ln w="9525">
              <a:noFill/>
              <a:round/>
              <a:headEnd/>
              <a:tailEnd/>
            </a:ln>
            <a:effectLst/>
          </p:spPr>
          <p:txBody>
            <a:bodyPr/>
            <a:lstStyle/>
            <a:p>
              <a:endParaRPr lang="en-US" dirty="0"/>
            </a:p>
          </p:txBody>
        </p:sp>
        <p:sp>
          <p:nvSpPr>
            <p:cNvPr id="533516" name="Freeform 12"/>
            <p:cNvSpPr>
              <a:spLocks/>
            </p:cNvSpPr>
            <p:nvPr/>
          </p:nvSpPr>
          <p:spPr bwMode="auto">
            <a:xfrm>
              <a:off x="4702270" y="1144286"/>
              <a:ext cx="231571" cy="2485081"/>
            </a:xfrm>
            <a:custGeom>
              <a:avLst/>
              <a:gdLst/>
              <a:ahLst/>
              <a:cxnLst>
                <a:cxn ang="0">
                  <a:pos x="174" y="1680"/>
                </a:cxn>
                <a:cxn ang="0">
                  <a:pos x="168" y="0"/>
                </a:cxn>
                <a:cxn ang="0">
                  <a:pos x="0" y="0"/>
                </a:cxn>
                <a:cxn ang="0">
                  <a:pos x="0" y="1566"/>
                </a:cxn>
              </a:cxnLst>
              <a:rect l="0" t="0" r="r" b="b"/>
              <a:pathLst>
                <a:path w="174" h="1680">
                  <a:moveTo>
                    <a:pt x="174" y="1680"/>
                  </a:moveTo>
                  <a:lnTo>
                    <a:pt x="168" y="0"/>
                  </a:lnTo>
                  <a:lnTo>
                    <a:pt x="0" y="0"/>
                  </a:lnTo>
                  <a:lnTo>
                    <a:pt x="0" y="1566"/>
                  </a:lnTo>
                </a:path>
              </a:pathLst>
            </a:custGeom>
            <a:solidFill>
              <a:schemeClr val="bg1">
                <a:lumMod val="65000"/>
              </a:schemeClr>
            </a:solidFill>
            <a:ln w="9525">
              <a:noFill/>
              <a:round/>
              <a:headEnd/>
              <a:tailEnd/>
            </a:ln>
            <a:effectLst/>
          </p:spPr>
          <p:txBody>
            <a:bodyPr/>
            <a:lstStyle/>
            <a:p>
              <a:endParaRPr lang="en-US" dirty="0"/>
            </a:p>
          </p:txBody>
        </p:sp>
        <p:sp>
          <p:nvSpPr>
            <p:cNvPr id="16" name="Rectangle 15"/>
            <p:cNvSpPr/>
            <p:nvPr/>
          </p:nvSpPr>
          <p:spPr bwMode="auto">
            <a:xfrm>
              <a:off x="8292662" y="993228"/>
              <a:ext cx="457200" cy="5423338"/>
            </a:xfrm>
            <a:prstGeom prst="rect">
              <a:avLst/>
            </a:prstGeom>
            <a:solidFill>
              <a:srgbClr val="CCECFF"/>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 name="Rectangle 16"/>
            <p:cNvSpPr/>
            <p:nvPr/>
          </p:nvSpPr>
          <p:spPr bwMode="auto">
            <a:xfrm>
              <a:off x="4645574" y="1082563"/>
              <a:ext cx="3641834" cy="5344510"/>
            </a:xfrm>
            <a:prstGeom prst="rect">
              <a:avLst/>
            </a:pr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19"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ChangeArrowheads="1"/>
          </p:cNvSpPr>
          <p:nvPr>
            <p:ph type="title"/>
          </p:nvPr>
        </p:nvSpPr>
        <p:spPr/>
        <p:txBody>
          <a:bodyPr/>
          <a:lstStyle/>
          <a:p>
            <a:r>
              <a:rPr lang="en-US" dirty="0"/>
              <a:t>Outline</a:t>
            </a:r>
          </a:p>
        </p:txBody>
      </p:sp>
      <p:sp>
        <p:nvSpPr>
          <p:cNvPr id="494595" name="Rectangle 3"/>
          <p:cNvSpPr>
            <a:spLocks noGrp="1" noChangeArrowheads="1"/>
          </p:cNvSpPr>
          <p:nvPr>
            <p:ph type="body" idx="1"/>
          </p:nvPr>
        </p:nvSpPr>
        <p:spPr>
          <a:xfrm>
            <a:off x="297257" y="1230313"/>
            <a:ext cx="8647446" cy="4114800"/>
          </a:xfrm>
        </p:spPr>
        <p:txBody>
          <a:bodyPr/>
          <a:lstStyle/>
          <a:p>
            <a:pPr>
              <a:lnSpc>
                <a:spcPct val="95000"/>
              </a:lnSpc>
              <a:spcBef>
                <a:spcPct val="60000"/>
              </a:spcBef>
              <a:tabLst>
                <a:tab pos="693738" algn="l"/>
              </a:tabLst>
            </a:pPr>
            <a:r>
              <a:rPr lang="en-US" sz="2600" dirty="0"/>
              <a:t>The purposes of structural analysis in </a:t>
            </a:r>
            <a:r>
              <a:rPr lang="en-US" sz="2600" dirty="0" smtClean="0"/>
              <a:t>hydrocarbon (HC) exploration</a:t>
            </a:r>
            <a:r>
              <a:rPr lang="en-US" sz="2600" dirty="0"/>
              <a:t>, development, </a:t>
            </a:r>
            <a:r>
              <a:rPr lang="en-US" sz="2600" dirty="0" smtClean="0"/>
              <a:t>and production</a:t>
            </a:r>
            <a:endParaRPr lang="en-US" sz="2600" dirty="0"/>
          </a:p>
          <a:p>
            <a:pPr>
              <a:lnSpc>
                <a:spcPct val="95000"/>
              </a:lnSpc>
              <a:spcBef>
                <a:spcPct val="60000"/>
              </a:spcBef>
              <a:tabLst>
                <a:tab pos="693738" algn="l"/>
              </a:tabLst>
            </a:pPr>
            <a:r>
              <a:rPr lang="en-US" sz="2600" dirty="0"/>
              <a:t>The role of seismic interpretation in structural </a:t>
            </a:r>
            <a:r>
              <a:rPr lang="en-US" sz="2600" dirty="0" smtClean="0"/>
              <a:t>analysis</a:t>
            </a:r>
            <a:endParaRPr lang="en-US" sz="2600" dirty="0"/>
          </a:p>
          <a:p>
            <a:pPr>
              <a:lnSpc>
                <a:spcPct val="95000"/>
              </a:lnSpc>
              <a:spcBef>
                <a:spcPct val="60000"/>
              </a:spcBef>
              <a:tabLst>
                <a:tab pos="693738" algn="l"/>
              </a:tabLst>
            </a:pPr>
            <a:r>
              <a:rPr lang="en-US" sz="2600" dirty="0"/>
              <a:t>Strengths &amp; weaknesses of seismic data for </a:t>
            </a:r>
            <a:r>
              <a:rPr lang="en-US" sz="2600" dirty="0" smtClean="0"/>
              <a:t>	structural </a:t>
            </a:r>
            <a:r>
              <a:rPr lang="en-US" sz="2600" dirty="0"/>
              <a:t>analysis</a:t>
            </a:r>
          </a:p>
          <a:p>
            <a:pPr>
              <a:lnSpc>
                <a:spcPct val="95000"/>
              </a:lnSpc>
              <a:spcBef>
                <a:spcPct val="60000"/>
              </a:spcBef>
              <a:tabLst>
                <a:tab pos="693738" algn="l"/>
              </a:tabLst>
            </a:pPr>
            <a:r>
              <a:rPr lang="en-US" sz="2600" dirty="0"/>
              <a:t>The concept of </a:t>
            </a:r>
            <a:r>
              <a:rPr lang="en-US" sz="2600" i="1" dirty="0"/>
              <a:t>structural styles</a:t>
            </a:r>
            <a:endParaRPr lang="en-US" sz="2600" dirty="0"/>
          </a:p>
          <a:p>
            <a:pPr>
              <a:lnSpc>
                <a:spcPct val="95000"/>
              </a:lnSpc>
              <a:spcBef>
                <a:spcPct val="60000"/>
              </a:spcBef>
              <a:tabLst>
                <a:tab pos="693738" algn="l"/>
              </a:tabLst>
            </a:pPr>
            <a:r>
              <a:rPr lang="en-US" sz="2600" dirty="0" smtClean="0"/>
              <a:t>Hydrocarbon (HC) Traps</a:t>
            </a:r>
            <a:endParaRPr lang="en-US" sz="2600" dirty="0"/>
          </a:p>
          <a:p>
            <a:pPr>
              <a:lnSpc>
                <a:spcPct val="95000"/>
              </a:lnSpc>
              <a:spcBef>
                <a:spcPct val="60000"/>
              </a:spcBef>
            </a:pPr>
            <a:endParaRPr lang="en-US" sz="2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p:cNvSpPr>
            <a:spLocks noGrp="1" noChangeArrowheads="1"/>
          </p:cNvSpPr>
          <p:nvPr>
            <p:ph type="title"/>
          </p:nvPr>
        </p:nvSpPr>
        <p:spPr/>
        <p:txBody>
          <a:bodyPr/>
          <a:lstStyle/>
          <a:p>
            <a:r>
              <a:rPr lang="en-US" dirty="0"/>
              <a:t>Structural Analysis: Products</a:t>
            </a:r>
          </a:p>
        </p:txBody>
      </p:sp>
      <p:sp>
        <p:nvSpPr>
          <p:cNvPr id="534531" name="Rectangle 3"/>
          <p:cNvSpPr>
            <a:spLocks noGrp="1" noChangeArrowheads="1"/>
          </p:cNvSpPr>
          <p:nvPr>
            <p:ph type="body" idx="1"/>
          </p:nvPr>
        </p:nvSpPr>
        <p:spPr>
          <a:xfrm>
            <a:off x="481013" y="896938"/>
            <a:ext cx="7996237" cy="3443287"/>
          </a:xfrm>
        </p:spPr>
        <p:txBody>
          <a:bodyPr/>
          <a:lstStyle/>
          <a:p>
            <a:pPr>
              <a:lnSpc>
                <a:spcPct val="85000"/>
              </a:lnSpc>
              <a:spcBef>
                <a:spcPct val="35000"/>
              </a:spcBef>
              <a:buFontTx/>
              <a:buNone/>
            </a:pPr>
            <a:r>
              <a:rPr lang="en-US" sz="2400" b="1" dirty="0">
                <a:solidFill>
                  <a:srgbClr val="008000"/>
                </a:solidFill>
              </a:rPr>
              <a:t>From our structural analysis, coupled with some basic stratigraphy, </a:t>
            </a:r>
            <a:r>
              <a:rPr lang="en-US" sz="2400" b="1" dirty="0" smtClean="0">
                <a:solidFill>
                  <a:srgbClr val="008000"/>
                </a:solidFill>
              </a:rPr>
              <a:t>we </a:t>
            </a:r>
            <a:r>
              <a:rPr lang="en-US" sz="2400" b="1" dirty="0">
                <a:solidFill>
                  <a:srgbClr val="008000"/>
                </a:solidFill>
              </a:rPr>
              <a:t>are able to:</a:t>
            </a:r>
          </a:p>
          <a:p>
            <a:pPr>
              <a:lnSpc>
                <a:spcPct val="85000"/>
              </a:lnSpc>
              <a:spcBef>
                <a:spcPct val="35000"/>
              </a:spcBef>
            </a:pPr>
            <a:r>
              <a:rPr lang="en-US" sz="2200" dirty="0"/>
              <a:t>Define important geometric relationships</a:t>
            </a:r>
          </a:p>
          <a:p>
            <a:pPr>
              <a:lnSpc>
                <a:spcPct val="85000"/>
              </a:lnSpc>
              <a:spcBef>
                <a:spcPct val="35000"/>
              </a:spcBef>
            </a:pPr>
            <a:r>
              <a:rPr lang="en-US" sz="2200" dirty="0"/>
              <a:t>Determine the timing of:</a:t>
            </a:r>
          </a:p>
          <a:p>
            <a:pPr marL="911225" lvl="1">
              <a:lnSpc>
                <a:spcPct val="85000"/>
              </a:lnSpc>
              <a:spcBef>
                <a:spcPct val="35000"/>
              </a:spcBef>
            </a:pPr>
            <a:r>
              <a:rPr lang="en-US" sz="2200" dirty="0"/>
              <a:t>fault movement</a:t>
            </a:r>
          </a:p>
          <a:p>
            <a:pPr marL="911225" lvl="1">
              <a:lnSpc>
                <a:spcPct val="85000"/>
              </a:lnSpc>
              <a:spcBef>
                <a:spcPct val="35000"/>
              </a:spcBef>
            </a:pPr>
            <a:r>
              <a:rPr lang="en-US" sz="2200" dirty="0"/>
              <a:t>trap development</a:t>
            </a:r>
          </a:p>
          <a:p>
            <a:pPr>
              <a:lnSpc>
                <a:spcPct val="85000"/>
              </a:lnSpc>
              <a:spcBef>
                <a:spcPct val="35000"/>
              </a:spcBef>
            </a:pPr>
            <a:r>
              <a:rPr lang="en-US" sz="2200" dirty="0"/>
              <a:t>Predict the location of detachment surfaces</a:t>
            </a:r>
          </a:p>
          <a:p>
            <a:pPr>
              <a:lnSpc>
                <a:spcPct val="85000"/>
              </a:lnSpc>
              <a:spcBef>
                <a:spcPct val="35000"/>
              </a:spcBef>
            </a:pPr>
            <a:r>
              <a:rPr lang="en-US" sz="2200" dirty="0"/>
              <a:t>Evaluate the capacity of faults to seal</a:t>
            </a:r>
          </a:p>
        </p:txBody>
      </p:sp>
      <p:pic>
        <p:nvPicPr>
          <p:cNvPr id="534532" name="Picture 4"/>
          <p:cNvPicPr>
            <a:picLocks noChangeAspect="1" noChangeArrowheads="1"/>
          </p:cNvPicPr>
          <p:nvPr/>
        </p:nvPicPr>
        <p:blipFill>
          <a:blip r:embed="rId3" cstate="print"/>
          <a:srcRect l="1656" t="5414" r="3680" b="22728"/>
          <a:stretch>
            <a:fillRect/>
          </a:stretch>
        </p:blipFill>
        <p:spPr bwMode="auto">
          <a:xfrm>
            <a:off x="5075238" y="4120435"/>
            <a:ext cx="3363912" cy="2085975"/>
          </a:xfrm>
          <a:prstGeom prst="rect">
            <a:avLst/>
          </a:prstGeom>
          <a:noFill/>
          <a:ln w="19050">
            <a:solidFill>
              <a:schemeClr val="tx1"/>
            </a:solidFill>
            <a:miter lim="800000"/>
            <a:headEnd/>
            <a:tailEnd/>
          </a:ln>
          <a:effectLst/>
        </p:spPr>
      </p:pic>
      <p:pic>
        <p:nvPicPr>
          <p:cNvPr id="534533" name="Picture 5"/>
          <p:cNvPicPr>
            <a:picLocks noChangeAspect="1" noChangeArrowheads="1"/>
          </p:cNvPicPr>
          <p:nvPr/>
        </p:nvPicPr>
        <p:blipFill>
          <a:blip r:embed="rId4" cstate="print"/>
          <a:srcRect l="3334" t="20288" r="53198" b="56078"/>
          <a:stretch>
            <a:fillRect/>
          </a:stretch>
        </p:blipFill>
        <p:spPr bwMode="auto">
          <a:xfrm>
            <a:off x="881063" y="4120435"/>
            <a:ext cx="3328987" cy="2019300"/>
          </a:xfrm>
          <a:prstGeom prst="rect">
            <a:avLst/>
          </a:prstGeom>
          <a:noFill/>
          <a:ln w="57150">
            <a:solidFill>
              <a:schemeClr val="tx1"/>
            </a:solidFill>
            <a:miter lim="800000"/>
            <a:headEnd/>
            <a:tailEnd/>
          </a:ln>
          <a:effectLst/>
        </p:spPr>
      </p:pic>
      <p:sp>
        <p:nvSpPr>
          <p:cNvPr id="6"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96"/>
          <p:cNvSpPr/>
          <p:nvPr/>
        </p:nvSpPr>
        <p:spPr bwMode="auto">
          <a:xfrm>
            <a:off x="520262" y="3626068"/>
            <a:ext cx="5975131" cy="2758965"/>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5554" name="Rectangle 2"/>
          <p:cNvSpPr>
            <a:spLocks noGrp="1" noChangeArrowheads="1"/>
          </p:cNvSpPr>
          <p:nvPr>
            <p:ph type="title"/>
          </p:nvPr>
        </p:nvSpPr>
        <p:spPr/>
        <p:txBody>
          <a:bodyPr/>
          <a:lstStyle/>
          <a:p>
            <a:r>
              <a:rPr lang="en-US" dirty="0"/>
              <a:t>Getting Timing Information</a:t>
            </a:r>
          </a:p>
        </p:txBody>
      </p:sp>
      <p:sp>
        <p:nvSpPr>
          <p:cNvPr id="535555" name="Rectangle 3"/>
          <p:cNvSpPr>
            <a:spLocks noChangeArrowheads="1"/>
          </p:cNvSpPr>
          <p:nvPr/>
        </p:nvSpPr>
        <p:spPr bwMode="auto">
          <a:xfrm rot="-5400000">
            <a:off x="2693987" y="5962651"/>
            <a:ext cx="74613" cy="138112"/>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535556" name="Rectangle 4"/>
          <p:cNvSpPr>
            <a:spLocks noChangeArrowheads="1"/>
          </p:cNvSpPr>
          <p:nvPr/>
        </p:nvSpPr>
        <p:spPr bwMode="auto">
          <a:xfrm rot="-5400000">
            <a:off x="2703513" y="6145213"/>
            <a:ext cx="74612" cy="157162"/>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535557" name="Rectangle 5"/>
          <p:cNvSpPr>
            <a:spLocks noChangeArrowheads="1"/>
          </p:cNvSpPr>
          <p:nvPr/>
        </p:nvSpPr>
        <p:spPr bwMode="auto">
          <a:xfrm rot="-5400000">
            <a:off x="4178301" y="5964237"/>
            <a:ext cx="74612" cy="138113"/>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535558" name="Rectangle 6"/>
          <p:cNvSpPr>
            <a:spLocks noChangeArrowheads="1"/>
          </p:cNvSpPr>
          <p:nvPr/>
        </p:nvSpPr>
        <p:spPr bwMode="auto">
          <a:xfrm rot="-5400000">
            <a:off x="4187032" y="6146006"/>
            <a:ext cx="74612" cy="155575"/>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535559" name="Rectangle 7"/>
          <p:cNvSpPr>
            <a:spLocks noChangeArrowheads="1"/>
          </p:cNvSpPr>
          <p:nvPr/>
        </p:nvSpPr>
        <p:spPr bwMode="auto">
          <a:xfrm rot="-5400000">
            <a:off x="5605462" y="5965826"/>
            <a:ext cx="74613" cy="138112"/>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535560" name="Rectangle 8"/>
          <p:cNvSpPr>
            <a:spLocks noChangeArrowheads="1"/>
          </p:cNvSpPr>
          <p:nvPr/>
        </p:nvSpPr>
        <p:spPr bwMode="auto">
          <a:xfrm rot="-5400000">
            <a:off x="5764213" y="5995988"/>
            <a:ext cx="74612" cy="455612"/>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535561" name="Rectangle 9"/>
          <p:cNvSpPr>
            <a:spLocks noChangeArrowheads="1"/>
          </p:cNvSpPr>
          <p:nvPr/>
        </p:nvSpPr>
        <p:spPr bwMode="auto">
          <a:xfrm rot="-5400000">
            <a:off x="2693987" y="5387976"/>
            <a:ext cx="74613" cy="138112"/>
          </a:xfrm>
          <a:prstGeom prst="rect">
            <a:avLst/>
          </a:prstGeom>
          <a:solidFill>
            <a:srgbClr val="FF6699"/>
          </a:solidFill>
          <a:ln w="9525">
            <a:solidFill>
              <a:schemeClr val="tx1"/>
            </a:solidFill>
            <a:miter lim="800000"/>
            <a:headEnd/>
            <a:tailEnd/>
          </a:ln>
          <a:effectLst/>
        </p:spPr>
        <p:txBody>
          <a:bodyPr wrap="none" anchor="ctr"/>
          <a:lstStyle/>
          <a:p>
            <a:endParaRPr lang="en-US" dirty="0"/>
          </a:p>
        </p:txBody>
      </p:sp>
      <p:sp>
        <p:nvSpPr>
          <p:cNvPr id="535562" name="Rectangle 10"/>
          <p:cNvSpPr>
            <a:spLocks noChangeArrowheads="1"/>
          </p:cNvSpPr>
          <p:nvPr/>
        </p:nvSpPr>
        <p:spPr bwMode="auto">
          <a:xfrm rot="-5400000">
            <a:off x="2703513" y="5570538"/>
            <a:ext cx="74612" cy="157162"/>
          </a:xfrm>
          <a:prstGeom prst="rect">
            <a:avLst/>
          </a:prstGeom>
          <a:solidFill>
            <a:srgbClr val="FF6699"/>
          </a:solidFill>
          <a:ln w="9525">
            <a:solidFill>
              <a:schemeClr val="tx1"/>
            </a:solidFill>
            <a:miter lim="800000"/>
            <a:headEnd/>
            <a:tailEnd/>
          </a:ln>
          <a:effectLst/>
        </p:spPr>
        <p:txBody>
          <a:bodyPr wrap="none" anchor="ctr"/>
          <a:lstStyle/>
          <a:p>
            <a:endParaRPr lang="en-US" dirty="0"/>
          </a:p>
        </p:txBody>
      </p:sp>
      <p:sp>
        <p:nvSpPr>
          <p:cNvPr id="535563" name="Rectangle 11"/>
          <p:cNvSpPr>
            <a:spLocks noChangeArrowheads="1"/>
          </p:cNvSpPr>
          <p:nvPr/>
        </p:nvSpPr>
        <p:spPr bwMode="auto">
          <a:xfrm rot="-5400000">
            <a:off x="4178300" y="5391150"/>
            <a:ext cx="74613" cy="138113"/>
          </a:xfrm>
          <a:prstGeom prst="rect">
            <a:avLst/>
          </a:prstGeom>
          <a:solidFill>
            <a:srgbClr val="FF6699"/>
          </a:solidFill>
          <a:ln w="9525">
            <a:solidFill>
              <a:schemeClr val="tx1"/>
            </a:solidFill>
            <a:miter lim="800000"/>
            <a:headEnd/>
            <a:tailEnd/>
          </a:ln>
          <a:effectLst/>
        </p:spPr>
        <p:txBody>
          <a:bodyPr wrap="none" anchor="ctr"/>
          <a:lstStyle/>
          <a:p>
            <a:endParaRPr lang="en-US" dirty="0"/>
          </a:p>
        </p:txBody>
      </p:sp>
      <p:sp>
        <p:nvSpPr>
          <p:cNvPr id="535564" name="Rectangle 12"/>
          <p:cNvSpPr>
            <a:spLocks noChangeArrowheads="1"/>
          </p:cNvSpPr>
          <p:nvPr/>
        </p:nvSpPr>
        <p:spPr bwMode="auto">
          <a:xfrm rot="-5400000">
            <a:off x="4318000" y="5440363"/>
            <a:ext cx="79375" cy="422275"/>
          </a:xfrm>
          <a:prstGeom prst="rect">
            <a:avLst/>
          </a:prstGeom>
          <a:solidFill>
            <a:srgbClr val="FF6699"/>
          </a:solidFill>
          <a:ln w="9525">
            <a:solidFill>
              <a:schemeClr val="tx1"/>
            </a:solidFill>
            <a:miter lim="800000"/>
            <a:headEnd/>
            <a:tailEnd/>
          </a:ln>
          <a:effectLst/>
        </p:spPr>
        <p:txBody>
          <a:bodyPr wrap="none" anchor="ctr"/>
          <a:lstStyle/>
          <a:p>
            <a:endParaRPr lang="en-US" dirty="0"/>
          </a:p>
        </p:txBody>
      </p:sp>
      <p:sp>
        <p:nvSpPr>
          <p:cNvPr id="535565" name="Rectangle 13"/>
          <p:cNvSpPr>
            <a:spLocks noChangeArrowheads="1"/>
          </p:cNvSpPr>
          <p:nvPr/>
        </p:nvSpPr>
        <p:spPr bwMode="auto">
          <a:xfrm rot="-5400000">
            <a:off x="5605463" y="5399088"/>
            <a:ext cx="74612" cy="138112"/>
          </a:xfrm>
          <a:prstGeom prst="rect">
            <a:avLst/>
          </a:prstGeom>
          <a:solidFill>
            <a:srgbClr val="FF6699"/>
          </a:solidFill>
          <a:ln w="9525">
            <a:solidFill>
              <a:schemeClr val="tx1"/>
            </a:solidFill>
            <a:miter lim="800000"/>
            <a:headEnd/>
            <a:tailEnd/>
          </a:ln>
          <a:effectLst/>
        </p:spPr>
        <p:txBody>
          <a:bodyPr wrap="none" anchor="ctr"/>
          <a:lstStyle/>
          <a:p>
            <a:endParaRPr lang="en-US" dirty="0"/>
          </a:p>
        </p:txBody>
      </p:sp>
      <p:sp>
        <p:nvSpPr>
          <p:cNvPr id="535566" name="Rectangle 14"/>
          <p:cNvSpPr>
            <a:spLocks noChangeArrowheads="1"/>
          </p:cNvSpPr>
          <p:nvPr/>
        </p:nvSpPr>
        <p:spPr bwMode="auto">
          <a:xfrm rot="-5400000">
            <a:off x="5764212" y="5429251"/>
            <a:ext cx="74613" cy="455612"/>
          </a:xfrm>
          <a:prstGeom prst="rect">
            <a:avLst/>
          </a:prstGeom>
          <a:solidFill>
            <a:srgbClr val="FF6699"/>
          </a:solidFill>
          <a:ln w="9525">
            <a:solidFill>
              <a:schemeClr val="tx1"/>
            </a:solidFill>
            <a:miter lim="800000"/>
            <a:headEnd/>
            <a:tailEnd/>
          </a:ln>
          <a:effectLst/>
        </p:spPr>
        <p:txBody>
          <a:bodyPr wrap="none" anchor="ctr"/>
          <a:lstStyle/>
          <a:p>
            <a:endParaRPr lang="en-US" dirty="0"/>
          </a:p>
        </p:txBody>
      </p:sp>
      <p:sp>
        <p:nvSpPr>
          <p:cNvPr id="535567" name="Rectangle 15"/>
          <p:cNvSpPr>
            <a:spLocks noChangeArrowheads="1"/>
          </p:cNvSpPr>
          <p:nvPr/>
        </p:nvSpPr>
        <p:spPr bwMode="auto">
          <a:xfrm rot="-5400000">
            <a:off x="2693987" y="4813301"/>
            <a:ext cx="74613" cy="138112"/>
          </a:xfrm>
          <a:prstGeom prst="rect">
            <a:avLst/>
          </a:prstGeom>
          <a:solidFill>
            <a:srgbClr val="CC99FF"/>
          </a:solidFill>
          <a:ln w="9525">
            <a:solidFill>
              <a:schemeClr val="tx1"/>
            </a:solidFill>
            <a:miter lim="800000"/>
            <a:headEnd/>
            <a:tailEnd/>
          </a:ln>
          <a:effectLst/>
        </p:spPr>
        <p:txBody>
          <a:bodyPr wrap="none" anchor="ctr"/>
          <a:lstStyle/>
          <a:p>
            <a:endParaRPr lang="en-US" dirty="0"/>
          </a:p>
        </p:txBody>
      </p:sp>
      <p:sp>
        <p:nvSpPr>
          <p:cNvPr id="535568" name="Rectangle 16"/>
          <p:cNvSpPr>
            <a:spLocks noChangeArrowheads="1"/>
          </p:cNvSpPr>
          <p:nvPr/>
        </p:nvSpPr>
        <p:spPr bwMode="auto">
          <a:xfrm rot="-5400000">
            <a:off x="2708276" y="4991100"/>
            <a:ext cx="74612" cy="166687"/>
          </a:xfrm>
          <a:prstGeom prst="rect">
            <a:avLst/>
          </a:prstGeom>
          <a:solidFill>
            <a:srgbClr val="CC99FF"/>
          </a:solidFill>
          <a:ln w="9525">
            <a:solidFill>
              <a:schemeClr val="tx1"/>
            </a:solidFill>
            <a:miter lim="800000"/>
            <a:headEnd/>
            <a:tailEnd/>
          </a:ln>
          <a:effectLst/>
        </p:spPr>
        <p:txBody>
          <a:bodyPr wrap="none" anchor="ctr"/>
          <a:lstStyle/>
          <a:p>
            <a:endParaRPr lang="en-US" dirty="0"/>
          </a:p>
        </p:txBody>
      </p:sp>
      <p:sp>
        <p:nvSpPr>
          <p:cNvPr id="535569" name="Rectangle 17"/>
          <p:cNvSpPr>
            <a:spLocks noChangeArrowheads="1"/>
          </p:cNvSpPr>
          <p:nvPr/>
        </p:nvSpPr>
        <p:spPr bwMode="auto">
          <a:xfrm rot="-5400000">
            <a:off x="4178300" y="4822825"/>
            <a:ext cx="74613" cy="138113"/>
          </a:xfrm>
          <a:prstGeom prst="rect">
            <a:avLst/>
          </a:prstGeom>
          <a:solidFill>
            <a:srgbClr val="CC99FF"/>
          </a:solidFill>
          <a:ln w="9525">
            <a:solidFill>
              <a:schemeClr val="tx1"/>
            </a:solidFill>
            <a:miter lim="800000"/>
            <a:headEnd/>
            <a:tailEnd/>
          </a:ln>
          <a:effectLst/>
        </p:spPr>
        <p:txBody>
          <a:bodyPr wrap="none" anchor="ctr"/>
          <a:lstStyle/>
          <a:p>
            <a:endParaRPr lang="en-US" dirty="0"/>
          </a:p>
        </p:txBody>
      </p:sp>
      <p:sp>
        <p:nvSpPr>
          <p:cNvPr id="535570" name="Rectangle 18"/>
          <p:cNvSpPr>
            <a:spLocks noChangeArrowheads="1"/>
          </p:cNvSpPr>
          <p:nvPr/>
        </p:nvSpPr>
        <p:spPr bwMode="auto">
          <a:xfrm rot="-5400000">
            <a:off x="4325144" y="4864894"/>
            <a:ext cx="74612" cy="431800"/>
          </a:xfrm>
          <a:prstGeom prst="rect">
            <a:avLst/>
          </a:prstGeom>
          <a:solidFill>
            <a:srgbClr val="CC99FF"/>
          </a:solidFill>
          <a:ln w="9525">
            <a:solidFill>
              <a:schemeClr val="tx1"/>
            </a:solidFill>
            <a:miter lim="800000"/>
            <a:headEnd/>
            <a:tailEnd/>
          </a:ln>
          <a:effectLst/>
        </p:spPr>
        <p:txBody>
          <a:bodyPr wrap="none" anchor="ctr"/>
          <a:lstStyle/>
          <a:p>
            <a:endParaRPr lang="en-US" dirty="0"/>
          </a:p>
        </p:txBody>
      </p:sp>
      <p:sp>
        <p:nvSpPr>
          <p:cNvPr id="535571" name="Rectangle 19"/>
          <p:cNvSpPr>
            <a:spLocks noChangeArrowheads="1"/>
          </p:cNvSpPr>
          <p:nvPr/>
        </p:nvSpPr>
        <p:spPr bwMode="auto">
          <a:xfrm rot="-5400000">
            <a:off x="5619751" y="4819650"/>
            <a:ext cx="74612" cy="166687"/>
          </a:xfrm>
          <a:prstGeom prst="rect">
            <a:avLst/>
          </a:prstGeom>
          <a:solidFill>
            <a:srgbClr val="CC99FF"/>
          </a:solidFill>
          <a:ln w="9525">
            <a:solidFill>
              <a:schemeClr val="tx1"/>
            </a:solidFill>
            <a:miter lim="800000"/>
            <a:headEnd/>
            <a:tailEnd/>
          </a:ln>
          <a:effectLst/>
        </p:spPr>
        <p:txBody>
          <a:bodyPr wrap="none" anchor="ctr"/>
          <a:lstStyle/>
          <a:p>
            <a:endParaRPr lang="en-US" dirty="0"/>
          </a:p>
        </p:txBody>
      </p:sp>
      <p:sp>
        <p:nvSpPr>
          <p:cNvPr id="535572" name="Rectangle 20"/>
          <p:cNvSpPr>
            <a:spLocks noChangeArrowheads="1"/>
          </p:cNvSpPr>
          <p:nvPr/>
        </p:nvSpPr>
        <p:spPr bwMode="auto">
          <a:xfrm rot="-5400000">
            <a:off x="5623719" y="5004594"/>
            <a:ext cx="74613" cy="174625"/>
          </a:xfrm>
          <a:prstGeom prst="rect">
            <a:avLst/>
          </a:prstGeom>
          <a:solidFill>
            <a:srgbClr val="CC99FF"/>
          </a:solidFill>
          <a:ln w="9525">
            <a:solidFill>
              <a:schemeClr val="tx1"/>
            </a:solidFill>
            <a:miter lim="800000"/>
            <a:headEnd/>
            <a:tailEnd/>
          </a:ln>
          <a:effectLst/>
        </p:spPr>
        <p:txBody>
          <a:bodyPr wrap="none" anchor="ctr"/>
          <a:lstStyle/>
          <a:p>
            <a:endParaRPr lang="en-US" dirty="0"/>
          </a:p>
        </p:txBody>
      </p:sp>
      <p:sp>
        <p:nvSpPr>
          <p:cNvPr id="535573" name="Rectangle 21"/>
          <p:cNvSpPr>
            <a:spLocks noChangeArrowheads="1"/>
          </p:cNvSpPr>
          <p:nvPr/>
        </p:nvSpPr>
        <p:spPr bwMode="auto">
          <a:xfrm rot="-5400000">
            <a:off x="2693988" y="4240213"/>
            <a:ext cx="74612" cy="138112"/>
          </a:xfrm>
          <a:prstGeom prst="rect">
            <a:avLst/>
          </a:prstGeom>
          <a:solidFill>
            <a:srgbClr val="FF9900"/>
          </a:solidFill>
          <a:ln w="9525">
            <a:solidFill>
              <a:schemeClr val="tx1"/>
            </a:solidFill>
            <a:miter lim="800000"/>
            <a:headEnd/>
            <a:tailEnd/>
          </a:ln>
          <a:effectLst/>
        </p:spPr>
        <p:txBody>
          <a:bodyPr wrap="none" anchor="ctr"/>
          <a:lstStyle/>
          <a:p>
            <a:endParaRPr lang="en-US" dirty="0"/>
          </a:p>
        </p:txBody>
      </p:sp>
      <p:sp>
        <p:nvSpPr>
          <p:cNvPr id="535574" name="Rectangle 22"/>
          <p:cNvSpPr>
            <a:spLocks noChangeArrowheads="1"/>
          </p:cNvSpPr>
          <p:nvPr/>
        </p:nvSpPr>
        <p:spPr bwMode="auto">
          <a:xfrm rot="-5400000">
            <a:off x="2770188" y="4354513"/>
            <a:ext cx="74612" cy="290512"/>
          </a:xfrm>
          <a:prstGeom prst="rect">
            <a:avLst/>
          </a:prstGeom>
          <a:solidFill>
            <a:srgbClr val="FF9900"/>
          </a:solidFill>
          <a:ln w="9525">
            <a:solidFill>
              <a:schemeClr val="tx1"/>
            </a:solidFill>
            <a:miter lim="800000"/>
            <a:headEnd/>
            <a:tailEnd/>
          </a:ln>
          <a:effectLst/>
        </p:spPr>
        <p:txBody>
          <a:bodyPr wrap="none" anchor="ctr"/>
          <a:lstStyle/>
          <a:p>
            <a:endParaRPr lang="en-US" dirty="0"/>
          </a:p>
        </p:txBody>
      </p:sp>
      <p:sp>
        <p:nvSpPr>
          <p:cNvPr id="535575" name="Rectangle 23"/>
          <p:cNvSpPr>
            <a:spLocks noChangeArrowheads="1"/>
          </p:cNvSpPr>
          <p:nvPr/>
        </p:nvSpPr>
        <p:spPr bwMode="auto">
          <a:xfrm rot="-5400000">
            <a:off x="4164012" y="4268788"/>
            <a:ext cx="74613" cy="109538"/>
          </a:xfrm>
          <a:prstGeom prst="rect">
            <a:avLst/>
          </a:prstGeom>
          <a:solidFill>
            <a:srgbClr val="FF9900"/>
          </a:solidFill>
          <a:ln w="9525">
            <a:solidFill>
              <a:schemeClr val="tx1"/>
            </a:solidFill>
            <a:miter lim="800000"/>
            <a:headEnd/>
            <a:tailEnd/>
          </a:ln>
          <a:effectLst/>
        </p:spPr>
        <p:txBody>
          <a:bodyPr wrap="none" anchor="ctr"/>
          <a:lstStyle/>
          <a:p>
            <a:endParaRPr lang="en-US" dirty="0"/>
          </a:p>
        </p:txBody>
      </p:sp>
      <p:sp>
        <p:nvSpPr>
          <p:cNvPr id="535576" name="Rectangle 24"/>
          <p:cNvSpPr>
            <a:spLocks noChangeArrowheads="1"/>
          </p:cNvSpPr>
          <p:nvPr/>
        </p:nvSpPr>
        <p:spPr bwMode="auto">
          <a:xfrm rot="-5400000">
            <a:off x="4191794" y="4429919"/>
            <a:ext cx="74612" cy="165100"/>
          </a:xfrm>
          <a:prstGeom prst="rect">
            <a:avLst/>
          </a:prstGeom>
          <a:solidFill>
            <a:srgbClr val="FF9900"/>
          </a:solidFill>
          <a:ln w="9525">
            <a:solidFill>
              <a:schemeClr val="tx1"/>
            </a:solidFill>
            <a:miter lim="800000"/>
            <a:headEnd/>
            <a:tailEnd/>
          </a:ln>
          <a:effectLst/>
        </p:spPr>
        <p:txBody>
          <a:bodyPr wrap="none" anchor="ctr"/>
          <a:lstStyle/>
          <a:p>
            <a:endParaRPr lang="en-US" dirty="0"/>
          </a:p>
        </p:txBody>
      </p:sp>
      <p:sp>
        <p:nvSpPr>
          <p:cNvPr id="535577" name="Rectangle 25"/>
          <p:cNvSpPr>
            <a:spLocks noChangeArrowheads="1"/>
          </p:cNvSpPr>
          <p:nvPr/>
        </p:nvSpPr>
        <p:spPr bwMode="auto">
          <a:xfrm rot="-5400000">
            <a:off x="5576888" y="4297363"/>
            <a:ext cx="74612" cy="80962"/>
          </a:xfrm>
          <a:prstGeom prst="rect">
            <a:avLst/>
          </a:prstGeom>
          <a:solidFill>
            <a:srgbClr val="FF9900"/>
          </a:solidFill>
          <a:ln w="9525">
            <a:solidFill>
              <a:schemeClr val="tx1"/>
            </a:solidFill>
            <a:miter lim="800000"/>
            <a:headEnd/>
            <a:tailEnd/>
          </a:ln>
          <a:effectLst/>
        </p:spPr>
        <p:txBody>
          <a:bodyPr wrap="none" anchor="ctr"/>
          <a:lstStyle/>
          <a:p>
            <a:endParaRPr lang="en-US" dirty="0"/>
          </a:p>
        </p:txBody>
      </p:sp>
      <p:sp>
        <p:nvSpPr>
          <p:cNvPr id="535578" name="Rectangle 26"/>
          <p:cNvSpPr>
            <a:spLocks noChangeArrowheads="1"/>
          </p:cNvSpPr>
          <p:nvPr/>
        </p:nvSpPr>
        <p:spPr bwMode="auto">
          <a:xfrm rot="-5400000">
            <a:off x="5576888" y="4484688"/>
            <a:ext cx="74612" cy="80962"/>
          </a:xfrm>
          <a:prstGeom prst="rect">
            <a:avLst/>
          </a:prstGeom>
          <a:solidFill>
            <a:srgbClr val="FF9900"/>
          </a:solidFill>
          <a:ln w="9525">
            <a:solidFill>
              <a:schemeClr val="tx1"/>
            </a:solidFill>
            <a:miter lim="800000"/>
            <a:headEnd/>
            <a:tailEnd/>
          </a:ln>
          <a:effectLst/>
        </p:spPr>
        <p:txBody>
          <a:bodyPr wrap="none" anchor="ctr"/>
          <a:lstStyle/>
          <a:p>
            <a:endParaRPr lang="en-US" dirty="0"/>
          </a:p>
        </p:txBody>
      </p:sp>
      <p:sp>
        <p:nvSpPr>
          <p:cNvPr id="535579" name="Text Box 27"/>
          <p:cNvSpPr txBox="1">
            <a:spLocks noChangeArrowheads="1"/>
          </p:cNvSpPr>
          <p:nvPr/>
        </p:nvSpPr>
        <p:spPr bwMode="auto">
          <a:xfrm>
            <a:off x="752475" y="5945188"/>
            <a:ext cx="1139825" cy="304800"/>
          </a:xfrm>
          <a:prstGeom prst="rect">
            <a:avLst/>
          </a:prstGeom>
          <a:noFill/>
          <a:ln w="9525">
            <a:noFill/>
            <a:miter lim="800000"/>
            <a:headEnd/>
            <a:tailEnd/>
          </a:ln>
          <a:effectLst/>
        </p:spPr>
        <p:txBody>
          <a:bodyPr wrap="none">
            <a:spAutoFit/>
          </a:bodyPr>
          <a:lstStyle/>
          <a:p>
            <a:r>
              <a:rPr lang="en-US" sz="1400" b="1" dirty="0">
                <a:latin typeface="Arial" charset="0"/>
              </a:rPr>
              <a:t>Yellow Unit</a:t>
            </a:r>
          </a:p>
        </p:txBody>
      </p:sp>
      <p:sp>
        <p:nvSpPr>
          <p:cNvPr id="535580" name="Text Box 28"/>
          <p:cNvSpPr txBox="1">
            <a:spLocks noChangeArrowheads="1"/>
          </p:cNvSpPr>
          <p:nvPr/>
        </p:nvSpPr>
        <p:spPr bwMode="auto">
          <a:xfrm>
            <a:off x="1993900" y="4213225"/>
            <a:ext cx="716863" cy="230832"/>
          </a:xfrm>
          <a:prstGeom prst="rect">
            <a:avLst/>
          </a:prstGeom>
          <a:noFill/>
          <a:ln w="9525">
            <a:noFill/>
            <a:miter lim="800000"/>
            <a:headEnd/>
            <a:tailEnd/>
          </a:ln>
          <a:effectLst/>
        </p:spPr>
        <p:txBody>
          <a:bodyPr wrap="none">
            <a:spAutoFit/>
          </a:bodyPr>
          <a:lstStyle/>
          <a:p>
            <a:r>
              <a:rPr lang="en-US" sz="900" b="1" dirty="0">
                <a:latin typeface="Arial" charset="0"/>
              </a:rPr>
              <a:t>High Side</a:t>
            </a:r>
          </a:p>
        </p:txBody>
      </p:sp>
      <p:sp>
        <p:nvSpPr>
          <p:cNvPr id="535581" name="Text Box 29"/>
          <p:cNvSpPr txBox="1">
            <a:spLocks noChangeArrowheads="1"/>
          </p:cNvSpPr>
          <p:nvPr/>
        </p:nvSpPr>
        <p:spPr bwMode="auto">
          <a:xfrm>
            <a:off x="2005013" y="4381500"/>
            <a:ext cx="691215" cy="230832"/>
          </a:xfrm>
          <a:prstGeom prst="rect">
            <a:avLst/>
          </a:prstGeom>
          <a:noFill/>
          <a:ln w="9525">
            <a:noFill/>
            <a:miter lim="800000"/>
            <a:headEnd/>
            <a:tailEnd/>
          </a:ln>
          <a:effectLst/>
        </p:spPr>
        <p:txBody>
          <a:bodyPr wrap="none">
            <a:spAutoFit/>
          </a:bodyPr>
          <a:lstStyle/>
          <a:p>
            <a:r>
              <a:rPr lang="en-US" sz="900" b="1" dirty="0">
                <a:latin typeface="Arial" charset="0"/>
              </a:rPr>
              <a:t>Low Side</a:t>
            </a:r>
          </a:p>
        </p:txBody>
      </p:sp>
      <p:sp>
        <p:nvSpPr>
          <p:cNvPr id="535582" name="Text Box 30"/>
          <p:cNvSpPr txBox="1">
            <a:spLocks noChangeArrowheads="1"/>
          </p:cNvSpPr>
          <p:nvPr/>
        </p:nvSpPr>
        <p:spPr bwMode="auto">
          <a:xfrm>
            <a:off x="1993900" y="4784725"/>
            <a:ext cx="716863" cy="230832"/>
          </a:xfrm>
          <a:prstGeom prst="rect">
            <a:avLst/>
          </a:prstGeom>
          <a:noFill/>
          <a:ln w="9525">
            <a:noFill/>
            <a:miter lim="800000"/>
            <a:headEnd/>
            <a:tailEnd/>
          </a:ln>
          <a:effectLst/>
        </p:spPr>
        <p:txBody>
          <a:bodyPr wrap="none">
            <a:spAutoFit/>
          </a:bodyPr>
          <a:lstStyle/>
          <a:p>
            <a:r>
              <a:rPr lang="en-US" sz="900" b="1" dirty="0">
                <a:latin typeface="Arial" charset="0"/>
              </a:rPr>
              <a:t>High Side</a:t>
            </a:r>
          </a:p>
        </p:txBody>
      </p:sp>
      <p:sp>
        <p:nvSpPr>
          <p:cNvPr id="535583" name="Text Box 31"/>
          <p:cNvSpPr txBox="1">
            <a:spLocks noChangeArrowheads="1"/>
          </p:cNvSpPr>
          <p:nvPr/>
        </p:nvSpPr>
        <p:spPr bwMode="auto">
          <a:xfrm>
            <a:off x="2005013" y="4953000"/>
            <a:ext cx="691215" cy="230832"/>
          </a:xfrm>
          <a:prstGeom prst="rect">
            <a:avLst/>
          </a:prstGeom>
          <a:noFill/>
          <a:ln w="9525">
            <a:noFill/>
            <a:miter lim="800000"/>
            <a:headEnd/>
            <a:tailEnd/>
          </a:ln>
          <a:effectLst/>
        </p:spPr>
        <p:txBody>
          <a:bodyPr wrap="none">
            <a:spAutoFit/>
          </a:bodyPr>
          <a:lstStyle/>
          <a:p>
            <a:r>
              <a:rPr lang="en-US" sz="900" b="1" dirty="0">
                <a:latin typeface="Arial" charset="0"/>
              </a:rPr>
              <a:t>Low Side</a:t>
            </a:r>
          </a:p>
        </p:txBody>
      </p:sp>
      <p:sp>
        <p:nvSpPr>
          <p:cNvPr id="535584" name="Text Box 32"/>
          <p:cNvSpPr txBox="1">
            <a:spLocks noChangeArrowheads="1"/>
          </p:cNvSpPr>
          <p:nvPr/>
        </p:nvSpPr>
        <p:spPr bwMode="auto">
          <a:xfrm>
            <a:off x="1993900" y="5356225"/>
            <a:ext cx="716863" cy="230832"/>
          </a:xfrm>
          <a:prstGeom prst="rect">
            <a:avLst/>
          </a:prstGeom>
          <a:noFill/>
          <a:ln w="9525">
            <a:noFill/>
            <a:miter lim="800000"/>
            <a:headEnd/>
            <a:tailEnd/>
          </a:ln>
          <a:effectLst/>
        </p:spPr>
        <p:txBody>
          <a:bodyPr wrap="none">
            <a:spAutoFit/>
          </a:bodyPr>
          <a:lstStyle/>
          <a:p>
            <a:r>
              <a:rPr lang="en-US" sz="900" b="1" dirty="0">
                <a:latin typeface="Arial" charset="0"/>
              </a:rPr>
              <a:t>High Side</a:t>
            </a:r>
          </a:p>
        </p:txBody>
      </p:sp>
      <p:sp>
        <p:nvSpPr>
          <p:cNvPr id="535585" name="Text Box 33"/>
          <p:cNvSpPr txBox="1">
            <a:spLocks noChangeArrowheads="1"/>
          </p:cNvSpPr>
          <p:nvPr/>
        </p:nvSpPr>
        <p:spPr bwMode="auto">
          <a:xfrm>
            <a:off x="2005013" y="5524500"/>
            <a:ext cx="691215" cy="230832"/>
          </a:xfrm>
          <a:prstGeom prst="rect">
            <a:avLst/>
          </a:prstGeom>
          <a:noFill/>
          <a:ln w="9525">
            <a:noFill/>
            <a:miter lim="800000"/>
            <a:headEnd/>
            <a:tailEnd/>
          </a:ln>
          <a:effectLst/>
        </p:spPr>
        <p:txBody>
          <a:bodyPr wrap="none">
            <a:spAutoFit/>
          </a:bodyPr>
          <a:lstStyle/>
          <a:p>
            <a:r>
              <a:rPr lang="en-US" sz="900" b="1" dirty="0">
                <a:latin typeface="Arial" charset="0"/>
              </a:rPr>
              <a:t>Low Side</a:t>
            </a:r>
          </a:p>
        </p:txBody>
      </p:sp>
      <p:sp>
        <p:nvSpPr>
          <p:cNvPr id="535586" name="Text Box 34"/>
          <p:cNvSpPr txBox="1">
            <a:spLocks noChangeArrowheads="1"/>
          </p:cNvSpPr>
          <p:nvPr/>
        </p:nvSpPr>
        <p:spPr bwMode="auto">
          <a:xfrm>
            <a:off x="1993900" y="5934075"/>
            <a:ext cx="716863" cy="230832"/>
          </a:xfrm>
          <a:prstGeom prst="rect">
            <a:avLst/>
          </a:prstGeom>
          <a:noFill/>
          <a:ln w="9525">
            <a:noFill/>
            <a:miter lim="800000"/>
            <a:headEnd/>
            <a:tailEnd/>
          </a:ln>
          <a:effectLst/>
        </p:spPr>
        <p:txBody>
          <a:bodyPr wrap="none">
            <a:spAutoFit/>
          </a:bodyPr>
          <a:lstStyle/>
          <a:p>
            <a:r>
              <a:rPr lang="en-US" sz="900" b="1" dirty="0">
                <a:latin typeface="Arial" charset="0"/>
              </a:rPr>
              <a:t>High Side</a:t>
            </a:r>
          </a:p>
        </p:txBody>
      </p:sp>
      <p:sp>
        <p:nvSpPr>
          <p:cNvPr id="535587" name="Text Box 35"/>
          <p:cNvSpPr txBox="1">
            <a:spLocks noChangeArrowheads="1"/>
          </p:cNvSpPr>
          <p:nvPr/>
        </p:nvSpPr>
        <p:spPr bwMode="auto">
          <a:xfrm>
            <a:off x="2005013" y="6102350"/>
            <a:ext cx="691215" cy="230832"/>
          </a:xfrm>
          <a:prstGeom prst="rect">
            <a:avLst/>
          </a:prstGeom>
          <a:noFill/>
          <a:ln w="9525">
            <a:noFill/>
            <a:miter lim="800000"/>
            <a:headEnd/>
            <a:tailEnd/>
          </a:ln>
          <a:effectLst/>
        </p:spPr>
        <p:txBody>
          <a:bodyPr wrap="none">
            <a:spAutoFit/>
          </a:bodyPr>
          <a:lstStyle/>
          <a:p>
            <a:r>
              <a:rPr lang="en-US" sz="900" b="1" dirty="0">
                <a:latin typeface="Arial" charset="0"/>
              </a:rPr>
              <a:t>Low Side</a:t>
            </a:r>
          </a:p>
        </p:txBody>
      </p:sp>
      <p:sp>
        <p:nvSpPr>
          <p:cNvPr id="535588" name="Text Box 36"/>
          <p:cNvSpPr txBox="1">
            <a:spLocks noChangeArrowheads="1"/>
          </p:cNvSpPr>
          <p:nvPr/>
        </p:nvSpPr>
        <p:spPr bwMode="auto">
          <a:xfrm>
            <a:off x="939800" y="5381625"/>
            <a:ext cx="952500" cy="304800"/>
          </a:xfrm>
          <a:prstGeom prst="rect">
            <a:avLst/>
          </a:prstGeom>
          <a:noFill/>
          <a:ln w="9525">
            <a:noFill/>
            <a:miter lim="800000"/>
            <a:headEnd/>
            <a:tailEnd/>
          </a:ln>
          <a:effectLst/>
        </p:spPr>
        <p:txBody>
          <a:bodyPr wrap="none">
            <a:spAutoFit/>
          </a:bodyPr>
          <a:lstStyle/>
          <a:p>
            <a:r>
              <a:rPr lang="en-US" sz="1400" b="1" dirty="0">
                <a:latin typeface="Arial" charset="0"/>
              </a:rPr>
              <a:t>Pink Unit</a:t>
            </a:r>
          </a:p>
        </p:txBody>
      </p:sp>
      <p:sp>
        <p:nvSpPr>
          <p:cNvPr id="535589" name="Text Box 37"/>
          <p:cNvSpPr txBox="1">
            <a:spLocks noChangeArrowheads="1"/>
          </p:cNvSpPr>
          <p:nvPr/>
        </p:nvSpPr>
        <p:spPr bwMode="auto">
          <a:xfrm>
            <a:off x="527050" y="4818063"/>
            <a:ext cx="1365250" cy="304800"/>
          </a:xfrm>
          <a:prstGeom prst="rect">
            <a:avLst/>
          </a:prstGeom>
          <a:noFill/>
          <a:ln w="9525">
            <a:noFill/>
            <a:miter lim="800000"/>
            <a:headEnd/>
            <a:tailEnd/>
          </a:ln>
          <a:effectLst/>
        </p:spPr>
        <p:txBody>
          <a:bodyPr wrap="none">
            <a:spAutoFit/>
          </a:bodyPr>
          <a:lstStyle/>
          <a:p>
            <a:r>
              <a:rPr lang="en-US" sz="1400" b="1" dirty="0">
                <a:latin typeface="Arial" charset="0"/>
              </a:rPr>
              <a:t>Lavender Unit</a:t>
            </a:r>
          </a:p>
        </p:txBody>
      </p:sp>
      <p:sp>
        <p:nvSpPr>
          <p:cNvPr id="535590" name="Text Box 38"/>
          <p:cNvSpPr txBox="1">
            <a:spLocks noChangeArrowheads="1"/>
          </p:cNvSpPr>
          <p:nvPr/>
        </p:nvSpPr>
        <p:spPr bwMode="auto">
          <a:xfrm>
            <a:off x="693738" y="4256088"/>
            <a:ext cx="1198562" cy="304800"/>
          </a:xfrm>
          <a:prstGeom prst="rect">
            <a:avLst/>
          </a:prstGeom>
          <a:noFill/>
          <a:ln w="9525">
            <a:noFill/>
            <a:miter lim="800000"/>
            <a:headEnd/>
            <a:tailEnd/>
          </a:ln>
          <a:effectLst/>
        </p:spPr>
        <p:txBody>
          <a:bodyPr wrap="none">
            <a:spAutoFit/>
          </a:bodyPr>
          <a:lstStyle/>
          <a:p>
            <a:r>
              <a:rPr lang="en-US" sz="1400" b="1" dirty="0">
                <a:latin typeface="Arial" charset="0"/>
              </a:rPr>
              <a:t>Orange Unit</a:t>
            </a:r>
          </a:p>
        </p:txBody>
      </p:sp>
      <p:sp>
        <p:nvSpPr>
          <p:cNvPr id="535591" name="Text Box 39"/>
          <p:cNvSpPr txBox="1">
            <a:spLocks noChangeArrowheads="1"/>
          </p:cNvSpPr>
          <p:nvPr/>
        </p:nvSpPr>
        <p:spPr bwMode="auto">
          <a:xfrm>
            <a:off x="544513" y="3667125"/>
            <a:ext cx="1862137" cy="457200"/>
          </a:xfrm>
          <a:prstGeom prst="rect">
            <a:avLst/>
          </a:prstGeom>
          <a:noFill/>
          <a:ln w="9525">
            <a:noFill/>
            <a:miter lim="800000"/>
            <a:headEnd/>
            <a:tailEnd/>
          </a:ln>
          <a:effectLst/>
        </p:spPr>
        <p:txBody>
          <a:bodyPr>
            <a:spAutoFit/>
          </a:bodyPr>
          <a:lstStyle/>
          <a:p>
            <a:pPr algn="ctr"/>
            <a:r>
              <a:rPr lang="en-US" sz="1200" b="1" dirty="0">
                <a:latin typeface="Arial" charset="0"/>
              </a:rPr>
              <a:t>Bars Represent </a:t>
            </a:r>
          </a:p>
          <a:p>
            <a:pPr algn="ctr"/>
            <a:r>
              <a:rPr lang="en-US" sz="1200" b="1" dirty="0">
                <a:latin typeface="Arial" charset="0"/>
              </a:rPr>
              <a:t>Thicknesses</a:t>
            </a:r>
          </a:p>
        </p:txBody>
      </p:sp>
      <p:grpSp>
        <p:nvGrpSpPr>
          <p:cNvPr id="2" name="Group 40"/>
          <p:cNvGrpSpPr>
            <a:grpSpLocks/>
          </p:cNvGrpSpPr>
          <p:nvPr/>
        </p:nvGrpSpPr>
        <p:grpSpPr bwMode="auto">
          <a:xfrm>
            <a:off x="1258888" y="1238250"/>
            <a:ext cx="7053262" cy="2235200"/>
            <a:chOff x="793" y="780"/>
            <a:chExt cx="4443" cy="1408"/>
          </a:xfrm>
        </p:grpSpPr>
        <p:sp>
          <p:nvSpPr>
            <p:cNvPr id="535593" name="Rectangle 41"/>
            <p:cNvSpPr>
              <a:spLocks noChangeArrowheads="1"/>
            </p:cNvSpPr>
            <p:nvPr/>
          </p:nvSpPr>
          <p:spPr bwMode="auto">
            <a:xfrm>
              <a:off x="816" y="780"/>
              <a:ext cx="4395" cy="1379"/>
            </a:xfrm>
            <a:prstGeom prst="rect">
              <a:avLst/>
            </a:prstGeom>
            <a:solidFill>
              <a:srgbClr val="E9D8B5"/>
            </a:solidFill>
            <a:ln w="9525">
              <a:solidFill>
                <a:schemeClr val="tx1"/>
              </a:solidFill>
              <a:miter lim="800000"/>
              <a:headEnd/>
              <a:tailEnd/>
            </a:ln>
            <a:effectLst/>
          </p:spPr>
          <p:txBody>
            <a:bodyPr wrap="none" anchor="ctr"/>
            <a:lstStyle/>
            <a:p>
              <a:endParaRPr lang="en-US" dirty="0"/>
            </a:p>
          </p:txBody>
        </p:sp>
        <p:sp>
          <p:nvSpPr>
            <p:cNvPr id="535594" name="Rectangle 42"/>
            <p:cNvSpPr>
              <a:spLocks noChangeArrowheads="1"/>
            </p:cNvSpPr>
            <p:nvPr/>
          </p:nvSpPr>
          <p:spPr bwMode="auto">
            <a:xfrm>
              <a:off x="834" y="1404"/>
              <a:ext cx="4368" cy="578"/>
            </a:xfrm>
            <a:prstGeom prst="rect">
              <a:avLst/>
            </a:prstGeom>
            <a:solidFill>
              <a:schemeClr val="bg2"/>
            </a:solidFill>
            <a:ln w="9525">
              <a:solidFill>
                <a:schemeClr val="tx1"/>
              </a:solidFill>
              <a:miter lim="800000"/>
              <a:headEnd/>
              <a:tailEnd/>
            </a:ln>
            <a:effectLst/>
          </p:spPr>
          <p:txBody>
            <a:bodyPr wrap="none" anchor="ctr"/>
            <a:lstStyle/>
            <a:p>
              <a:endParaRPr lang="en-US" dirty="0"/>
            </a:p>
          </p:txBody>
        </p:sp>
        <p:sp>
          <p:nvSpPr>
            <p:cNvPr id="535595" name="Freeform 43"/>
            <p:cNvSpPr>
              <a:spLocks/>
            </p:cNvSpPr>
            <p:nvPr/>
          </p:nvSpPr>
          <p:spPr bwMode="auto">
            <a:xfrm>
              <a:off x="793" y="1379"/>
              <a:ext cx="4421" cy="809"/>
            </a:xfrm>
            <a:custGeom>
              <a:avLst/>
              <a:gdLst/>
              <a:ahLst/>
              <a:cxnLst>
                <a:cxn ang="0">
                  <a:pos x="21" y="0"/>
                </a:cxn>
                <a:cxn ang="0">
                  <a:pos x="491" y="0"/>
                </a:cxn>
                <a:cxn ang="0">
                  <a:pos x="535" y="94"/>
                </a:cxn>
                <a:cxn ang="0">
                  <a:pos x="665" y="217"/>
                </a:cxn>
                <a:cxn ang="0">
                  <a:pos x="889" y="340"/>
                </a:cxn>
                <a:cxn ang="0">
                  <a:pos x="1055" y="383"/>
                </a:cxn>
                <a:cxn ang="0">
                  <a:pos x="1395" y="441"/>
                </a:cxn>
                <a:cxn ang="0">
                  <a:pos x="1756" y="412"/>
                </a:cxn>
                <a:cxn ang="0">
                  <a:pos x="2139" y="448"/>
                </a:cxn>
                <a:cxn ang="0">
                  <a:pos x="2472" y="470"/>
                </a:cxn>
                <a:cxn ang="0">
                  <a:pos x="2819" y="499"/>
                </a:cxn>
                <a:cxn ang="0">
                  <a:pos x="2819" y="672"/>
                </a:cxn>
                <a:cxn ang="0">
                  <a:pos x="0" y="672"/>
                </a:cxn>
                <a:cxn ang="0">
                  <a:pos x="21" y="0"/>
                </a:cxn>
              </a:cxnLst>
              <a:rect l="0" t="0" r="r" b="b"/>
              <a:pathLst>
                <a:path w="2819" h="672">
                  <a:moveTo>
                    <a:pt x="21" y="0"/>
                  </a:moveTo>
                  <a:lnTo>
                    <a:pt x="491" y="0"/>
                  </a:lnTo>
                  <a:lnTo>
                    <a:pt x="535" y="94"/>
                  </a:lnTo>
                  <a:lnTo>
                    <a:pt x="665" y="217"/>
                  </a:lnTo>
                  <a:lnTo>
                    <a:pt x="889" y="340"/>
                  </a:lnTo>
                  <a:lnTo>
                    <a:pt x="1055" y="383"/>
                  </a:lnTo>
                  <a:lnTo>
                    <a:pt x="1395" y="441"/>
                  </a:lnTo>
                  <a:lnTo>
                    <a:pt x="1756" y="412"/>
                  </a:lnTo>
                  <a:lnTo>
                    <a:pt x="2139" y="448"/>
                  </a:lnTo>
                  <a:lnTo>
                    <a:pt x="2472" y="470"/>
                  </a:lnTo>
                  <a:lnTo>
                    <a:pt x="2819" y="499"/>
                  </a:lnTo>
                  <a:lnTo>
                    <a:pt x="2819" y="672"/>
                  </a:lnTo>
                  <a:lnTo>
                    <a:pt x="0" y="672"/>
                  </a:lnTo>
                  <a:lnTo>
                    <a:pt x="21" y="0"/>
                  </a:lnTo>
                  <a:close/>
                </a:path>
              </a:pathLst>
            </a:custGeom>
            <a:solidFill>
              <a:srgbClr val="996600"/>
            </a:solidFill>
            <a:ln w="9525">
              <a:noFill/>
              <a:round/>
              <a:headEnd/>
              <a:tailEnd/>
            </a:ln>
            <a:effectLst/>
          </p:spPr>
          <p:txBody>
            <a:bodyPr wrap="none" anchor="ctr"/>
            <a:lstStyle/>
            <a:p>
              <a:endParaRPr lang="en-US" dirty="0"/>
            </a:p>
          </p:txBody>
        </p:sp>
        <p:sp>
          <p:nvSpPr>
            <p:cNvPr id="535596" name="Freeform 44"/>
            <p:cNvSpPr>
              <a:spLocks/>
            </p:cNvSpPr>
            <p:nvPr/>
          </p:nvSpPr>
          <p:spPr bwMode="auto">
            <a:xfrm>
              <a:off x="1666" y="1643"/>
              <a:ext cx="2127" cy="390"/>
            </a:xfrm>
            <a:custGeom>
              <a:avLst/>
              <a:gdLst/>
              <a:ahLst/>
              <a:cxnLst>
                <a:cxn ang="0">
                  <a:pos x="123" y="0"/>
                </a:cxn>
                <a:cxn ang="0">
                  <a:pos x="282" y="87"/>
                </a:cxn>
                <a:cxn ang="0">
                  <a:pos x="398" y="137"/>
                </a:cxn>
                <a:cxn ang="0">
                  <a:pos x="571" y="159"/>
                </a:cxn>
                <a:cxn ang="0">
                  <a:pos x="1048" y="231"/>
                </a:cxn>
                <a:cxn ang="0">
                  <a:pos x="1366" y="253"/>
                </a:cxn>
                <a:cxn ang="0">
                  <a:pos x="1366" y="376"/>
                </a:cxn>
                <a:cxn ang="0">
                  <a:pos x="0" y="347"/>
                </a:cxn>
              </a:cxnLst>
              <a:rect l="0" t="0" r="r" b="b"/>
              <a:pathLst>
                <a:path w="1366" h="376">
                  <a:moveTo>
                    <a:pt x="123" y="0"/>
                  </a:moveTo>
                  <a:lnTo>
                    <a:pt x="282" y="87"/>
                  </a:lnTo>
                  <a:lnTo>
                    <a:pt x="398" y="137"/>
                  </a:lnTo>
                  <a:lnTo>
                    <a:pt x="571" y="159"/>
                  </a:lnTo>
                  <a:lnTo>
                    <a:pt x="1048" y="231"/>
                  </a:lnTo>
                  <a:lnTo>
                    <a:pt x="1366" y="253"/>
                  </a:lnTo>
                  <a:lnTo>
                    <a:pt x="1366" y="376"/>
                  </a:lnTo>
                  <a:lnTo>
                    <a:pt x="0" y="347"/>
                  </a:lnTo>
                </a:path>
              </a:pathLst>
            </a:custGeom>
            <a:solidFill>
              <a:srgbClr val="996600"/>
            </a:solidFill>
            <a:ln w="9525">
              <a:noFill/>
              <a:round/>
              <a:headEnd/>
              <a:tailEnd/>
            </a:ln>
            <a:effectLst/>
          </p:spPr>
          <p:txBody>
            <a:bodyPr wrap="none" anchor="ctr"/>
            <a:lstStyle/>
            <a:p>
              <a:endParaRPr lang="en-US" dirty="0"/>
            </a:p>
          </p:txBody>
        </p:sp>
        <p:grpSp>
          <p:nvGrpSpPr>
            <p:cNvPr id="3" name="Group 45"/>
            <p:cNvGrpSpPr>
              <a:grpSpLocks/>
            </p:cNvGrpSpPr>
            <p:nvPr/>
          </p:nvGrpSpPr>
          <p:grpSpPr bwMode="auto">
            <a:xfrm>
              <a:off x="823" y="1073"/>
              <a:ext cx="4413" cy="909"/>
              <a:chOff x="2719" y="1981"/>
              <a:chExt cx="2834" cy="876"/>
            </a:xfrm>
          </p:grpSpPr>
          <p:sp>
            <p:nvSpPr>
              <p:cNvPr id="535598" name="Freeform 46"/>
              <p:cNvSpPr>
                <a:spLocks/>
              </p:cNvSpPr>
              <p:nvPr/>
            </p:nvSpPr>
            <p:spPr bwMode="auto">
              <a:xfrm>
                <a:off x="2719" y="1981"/>
                <a:ext cx="395" cy="78"/>
              </a:xfrm>
              <a:custGeom>
                <a:avLst/>
                <a:gdLst/>
                <a:ahLst/>
                <a:cxnLst>
                  <a:cxn ang="0">
                    <a:pos x="0" y="3"/>
                  </a:cxn>
                  <a:cxn ang="0">
                    <a:pos x="0" y="78"/>
                  </a:cxn>
                  <a:cxn ang="0">
                    <a:pos x="789" y="78"/>
                  </a:cxn>
                  <a:cxn ang="0">
                    <a:pos x="778" y="3"/>
                  </a:cxn>
                  <a:cxn ang="0">
                    <a:pos x="469" y="0"/>
                  </a:cxn>
                  <a:cxn ang="0">
                    <a:pos x="0" y="3"/>
                  </a:cxn>
                </a:cxnLst>
                <a:rect l="0" t="0" r="r" b="b"/>
                <a:pathLst>
                  <a:path w="789" h="78">
                    <a:moveTo>
                      <a:pt x="0" y="3"/>
                    </a:moveTo>
                    <a:lnTo>
                      <a:pt x="0" y="78"/>
                    </a:lnTo>
                    <a:lnTo>
                      <a:pt x="789" y="78"/>
                    </a:lnTo>
                    <a:lnTo>
                      <a:pt x="778" y="3"/>
                    </a:lnTo>
                    <a:lnTo>
                      <a:pt x="469" y="0"/>
                    </a:lnTo>
                    <a:lnTo>
                      <a:pt x="0" y="3"/>
                    </a:lnTo>
                    <a:close/>
                  </a:path>
                </a:pathLst>
              </a:custGeom>
              <a:solidFill>
                <a:srgbClr val="FF9900"/>
              </a:solidFill>
              <a:ln w="9525">
                <a:noFill/>
                <a:round/>
                <a:headEnd/>
                <a:tailEnd/>
              </a:ln>
            </p:spPr>
            <p:txBody>
              <a:bodyPr/>
              <a:lstStyle/>
              <a:p>
                <a:endParaRPr lang="en-US" dirty="0"/>
              </a:p>
            </p:txBody>
          </p:sp>
          <p:sp>
            <p:nvSpPr>
              <p:cNvPr id="535599" name="Freeform 47"/>
              <p:cNvSpPr>
                <a:spLocks/>
              </p:cNvSpPr>
              <p:nvPr/>
            </p:nvSpPr>
            <p:spPr bwMode="auto">
              <a:xfrm>
                <a:off x="2719" y="2059"/>
                <a:ext cx="421" cy="87"/>
              </a:xfrm>
              <a:custGeom>
                <a:avLst/>
                <a:gdLst/>
                <a:ahLst/>
                <a:cxnLst>
                  <a:cxn ang="0">
                    <a:pos x="0" y="0"/>
                  </a:cxn>
                  <a:cxn ang="0">
                    <a:pos x="11" y="87"/>
                  </a:cxn>
                  <a:cxn ang="0">
                    <a:pos x="841" y="87"/>
                  </a:cxn>
                  <a:cxn ang="0">
                    <a:pos x="789" y="0"/>
                  </a:cxn>
                  <a:cxn ang="0">
                    <a:pos x="0" y="0"/>
                  </a:cxn>
                </a:cxnLst>
                <a:rect l="0" t="0" r="r" b="b"/>
                <a:pathLst>
                  <a:path w="841" h="87">
                    <a:moveTo>
                      <a:pt x="0" y="0"/>
                    </a:moveTo>
                    <a:lnTo>
                      <a:pt x="11" y="87"/>
                    </a:lnTo>
                    <a:lnTo>
                      <a:pt x="841" y="87"/>
                    </a:lnTo>
                    <a:lnTo>
                      <a:pt x="789" y="0"/>
                    </a:lnTo>
                    <a:lnTo>
                      <a:pt x="0" y="0"/>
                    </a:lnTo>
                    <a:close/>
                  </a:path>
                </a:pathLst>
              </a:custGeom>
              <a:solidFill>
                <a:srgbClr val="CC99FF"/>
              </a:solidFill>
              <a:ln w="9525">
                <a:noFill/>
                <a:round/>
                <a:headEnd/>
                <a:tailEnd/>
              </a:ln>
            </p:spPr>
            <p:txBody>
              <a:bodyPr/>
              <a:lstStyle/>
              <a:p>
                <a:endParaRPr lang="en-US" dirty="0"/>
              </a:p>
            </p:txBody>
          </p:sp>
          <p:sp>
            <p:nvSpPr>
              <p:cNvPr id="535600" name="Freeform 48"/>
              <p:cNvSpPr>
                <a:spLocks/>
              </p:cNvSpPr>
              <p:nvPr/>
            </p:nvSpPr>
            <p:spPr bwMode="auto">
              <a:xfrm>
                <a:off x="2722" y="2149"/>
                <a:ext cx="447" cy="93"/>
              </a:xfrm>
              <a:custGeom>
                <a:avLst/>
                <a:gdLst/>
                <a:ahLst/>
                <a:cxnLst>
                  <a:cxn ang="0">
                    <a:pos x="0" y="0"/>
                  </a:cxn>
                  <a:cxn ang="0">
                    <a:pos x="0" y="93"/>
                  </a:cxn>
                  <a:cxn ang="0">
                    <a:pos x="893" y="93"/>
                  </a:cxn>
                  <a:cxn ang="0">
                    <a:pos x="836" y="0"/>
                  </a:cxn>
                  <a:cxn ang="0">
                    <a:pos x="0" y="0"/>
                  </a:cxn>
                </a:cxnLst>
                <a:rect l="0" t="0" r="r" b="b"/>
                <a:pathLst>
                  <a:path w="893" h="93">
                    <a:moveTo>
                      <a:pt x="0" y="0"/>
                    </a:moveTo>
                    <a:lnTo>
                      <a:pt x="0" y="93"/>
                    </a:lnTo>
                    <a:lnTo>
                      <a:pt x="893" y="93"/>
                    </a:lnTo>
                    <a:lnTo>
                      <a:pt x="836" y="0"/>
                    </a:lnTo>
                    <a:lnTo>
                      <a:pt x="0" y="0"/>
                    </a:lnTo>
                    <a:close/>
                  </a:path>
                </a:pathLst>
              </a:custGeom>
              <a:solidFill>
                <a:srgbClr val="FF7C80"/>
              </a:solidFill>
              <a:ln w="9525">
                <a:noFill/>
                <a:round/>
                <a:headEnd/>
                <a:tailEnd/>
              </a:ln>
            </p:spPr>
            <p:txBody>
              <a:bodyPr/>
              <a:lstStyle/>
              <a:p>
                <a:endParaRPr lang="en-US" dirty="0"/>
              </a:p>
            </p:txBody>
          </p:sp>
          <p:sp>
            <p:nvSpPr>
              <p:cNvPr id="535601" name="Freeform 49"/>
              <p:cNvSpPr>
                <a:spLocks/>
              </p:cNvSpPr>
              <p:nvPr/>
            </p:nvSpPr>
            <p:spPr bwMode="auto">
              <a:xfrm>
                <a:off x="2722" y="2245"/>
                <a:ext cx="509" cy="87"/>
              </a:xfrm>
              <a:custGeom>
                <a:avLst/>
                <a:gdLst/>
                <a:ahLst/>
                <a:cxnLst>
                  <a:cxn ang="0">
                    <a:pos x="0" y="0"/>
                  </a:cxn>
                  <a:cxn ang="0">
                    <a:pos x="0" y="87"/>
                  </a:cxn>
                  <a:cxn ang="0">
                    <a:pos x="1019" y="87"/>
                  </a:cxn>
                  <a:cxn ang="0">
                    <a:pos x="899" y="0"/>
                  </a:cxn>
                  <a:cxn ang="0">
                    <a:pos x="0" y="0"/>
                  </a:cxn>
                </a:cxnLst>
                <a:rect l="0" t="0" r="r" b="b"/>
                <a:pathLst>
                  <a:path w="1019" h="87">
                    <a:moveTo>
                      <a:pt x="0" y="0"/>
                    </a:moveTo>
                    <a:lnTo>
                      <a:pt x="0" y="87"/>
                    </a:lnTo>
                    <a:lnTo>
                      <a:pt x="1019" y="87"/>
                    </a:lnTo>
                    <a:lnTo>
                      <a:pt x="899" y="0"/>
                    </a:lnTo>
                    <a:lnTo>
                      <a:pt x="0" y="0"/>
                    </a:lnTo>
                    <a:close/>
                  </a:path>
                </a:pathLst>
              </a:custGeom>
              <a:solidFill>
                <a:srgbClr val="FFFF00"/>
              </a:solidFill>
              <a:ln w="9525">
                <a:noFill/>
                <a:round/>
                <a:headEnd/>
                <a:tailEnd/>
              </a:ln>
            </p:spPr>
            <p:txBody>
              <a:bodyPr/>
              <a:lstStyle/>
              <a:p>
                <a:endParaRPr lang="en-US" dirty="0"/>
              </a:p>
            </p:txBody>
          </p:sp>
          <p:sp>
            <p:nvSpPr>
              <p:cNvPr id="535602" name="Freeform 50"/>
              <p:cNvSpPr>
                <a:spLocks/>
              </p:cNvSpPr>
              <p:nvPr/>
            </p:nvSpPr>
            <p:spPr bwMode="auto">
              <a:xfrm>
                <a:off x="3117" y="1987"/>
                <a:ext cx="629" cy="186"/>
              </a:xfrm>
              <a:custGeom>
                <a:avLst/>
                <a:gdLst/>
                <a:ahLst/>
                <a:cxnLst>
                  <a:cxn ang="0">
                    <a:pos x="0" y="0"/>
                  </a:cxn>
                  <a:cxn ang="0">
                    <a:pos x="11" y="69"/>
                  </a:cxn>
                  <a:cxn ang="0">
                    <a:pos x="86" y="186"/>
                  </a:cxn>
                  <a:cxn ang="0">
                    <a:pos x="315" y="159"/>
                  </a:cxn>
                  <a:cxn ang="0">
                    <a:pos x="561" y="129"/>
                  </a:cxn>
                  <a:cxn ang="0">
                    <a:pos x="870" y="105"/>
                  </a:cxn>
                  <a:cxn ang="0">
                    <a:pos x="1259" y="90"/>
                  </a:cxn>
                  <a:cxn ang="0">
                    <a:pos x="1225" y="21"/>
                  </a:cxn>
                  <a:cxn ang="0">
                    <a:pos x="687" y="9"/>
                  </a:cxn>
                  <a:cxn ang="0">
                    <a:pos x="235" y="0"/>
                  </a:cxn>
                  <a:cxn ang="0">
                    <a:pos x="0" y="0"/>
                  </a:cxn>
                </a:cxnLst>
                <a:rect l="0" t="0" r="r" b="b"/>
                <a:pathLst>
                  <a:path w="1259" h="186">
                    <a:moveTo>
                      <a:pt x="0" y="0"/>
                    </a:moveTo>
                    <a:lnTo>
                      <a:pt x="11" y="69"/>
                    </a:lnTo>
                    <a:lnTo>
                      <a:pt x="86" y="186"/>
                    </a:lnTo>
                    <a:lnTo>
                      <a:pt x="315" y="159"/>
                    </a:lnTo>
                    <a:lnTo>
                      <a:pt x="561" y="129"/>
                    </a:lnTo>
                    <a:lnTo>
                      <a:pt x="870" y="105"/>
                    </a:lnTo>
                    <a:lnTo>
                      <a:pt x="1259" y="90"/>
                    </a:lnTo>
                    <a:lnTo>
                      <a:pt x="1225" y="21"/>
                    </a:lnTo>
                    <a:lnTo>
                      <a:pt x="687" y="9"/>
                    </a:lnTo>
                    <a:lnTo>
                      <a:pt x="235" y="0"/>
                    </a:lnTo>
                    <a:lnTo>
                      <a:pt x="0" y="0"/>
                    </a:lnTo>
                    <a:close/>
                  </a:path>
                </a:pathLst>
              </a:custGeom>
              <a:solidFill>
                <a:srgbClr val="FF9900"/>
              </a:solidFill>
              <a:ln w="9525">
                <a:noFill/>
                <a:round/>
                <a:headEnd/>
                <a:tailEnd/>
              </a:ln>
            </p:spPr>
            <p:txBody>
              <a:bodyPr/>
              <a:lstStyle/>
              <a:p>
                <a:endParaRPr lang="en-US" dirty="0"/>
              </a:p>
            </p:txBody>
          </p:sp>
          <p:sp>
            <p:nvSpPr>
              <p:cNvPr id="535603" name="Freeform 51"/>
              <p:cNvSpPr>
                <a:spLocks/>
              </p:cNvSpPr>
              <p:nvPr/>
            </p:nvSpPr>
            <p:spPr bwMode="auto">
              <a:xfrm>
                <a:off x="3157" y="2077"/>
                <a:ext cx="598" cy="243"/>
              </a:xfrm>
              <a:custGeom>
                <a:avLst/>
                <a:gdLst/>
                <a:ahLst/>
                <a:cxnLst>
                  <a:cxn ang="0">
                    <a:pos x="0" y="99"/>
                  </a:cxn>
                  <a:cxn ang="0">
                    <a:pos x="86" y="195"/>
                  </a:cxn>
                  <a:cxn ang="0">
                    <a:pos x="155" y="243"/>
                  </a:cxn>
                  <a:cxn ang="0">
                    <a:pos x="406" y="174"/>
                  </a:cxn>
                  <a:cxn ang="0">
                    <a:pos x="658" y="117"/>
                  </a:cxn>
                  <a:cxn ang="0">
                    <a:pos x="893" y="87"/>
                  </a:cxn>
                  <a:cxn ang="0">
                    <a:pos x="1087" y="72"/>
                  </a:cxn>
                  <a:cxn ang="0">
                    <a:pos x="1196" y="66"/>
                  </a:cxn>
                  <a:cxn ang="0">
                    <a:pos x="1167" y="0"/>
                  </a:cxn>
                  <a:cxn ang="0">
                    <a:pos x="881" y="9"/>
                  </a:cxn>
                  <a:cxn ang="0">
                    <a:pos x="572" y="33"/>
                  </a:cxn>
                  <a:cxn ang="0">
                    <a:pos x="315" y="57"/>
                  </a:cxn>
                  <a:cxn ang="0">
                    <a:pos x="0" y="99"/>
                  </a:cxn>
                </a:cxnLst>
                <a:rect l="0" t="0" r="r" b="b"/>
                <a:pathLst>
                  <a:path w="1196" h="243">
                    <a:moveTo>
                      <a:pt x="0" y="99"/>
                    </a:moveTo>
                    <a:lnTo>
                      <a:pt x="86" y="195"/>
                    </a:lnTo>
                    <a:lnTo>
                      <a:pt x="155" y="243"/>
                    </a:lnTo>
                    <a:lnTo>
                      <a:pt x="406" y="174"/>
                    </a:lnTo>
                    <a:lnTo>
                      <a:pt x="658" y="117"/>
                    </a:lnTo>
                    <a:lnTo>
                      <a:pt x="893" y="87"/>
                    </a:lnTo>
                    <a:lnTo>
                      <a:pt x="1087" y="72"/>
                    </a:lnTo>
                    <a:lnTo>
                      <a:pt x="1196" y="66"/>
                    </a:lnTo>
                    <a:lnTo>
                      <a:pt x="1167" y="0"/>
                    </a:lnTo>
                    <a:lnTo>
                      <a:pt x="881" y="9"/>
                    </a:lnTo>
                    <a:lnTo>
                      <a:pt x="572" y="33"/>
                    </a:lnTo>
                    <a:lnTo>
                      <a:pt x="315" y="57"/>
                    </a:lnTo>
                    <a:lnTo>
                      <a:pt x="0" y="99"/>
                    </a:lnTo>
                    <a:close/>
                  </a:path>
                </a:pathLst>
              </a:custGeom>
              <a:solidFill>
                <a:srgbClr val="CC99FF"/>
              </a:solidFill>
              <a:ln w="9525">
                <a:noFill/>
                <a:round/>
                <a:headEnd/>
                <a:tailEnd/>
              </a:ln>
            </p:spPr>
            <p:txBody>
              <a:bodyPr/>
              <a:lstStyle/>
              <a:p>
                <a:endParaRPr lang="en-US" dirty="0"/>
              </a:p>
            </p:txBody>
          </p:sp>
          <p:sp>
            <p:nvSpPr>
              <p:cNvPr id="535604" name="Freeform 52"/>
              <p:cNvSpPr>
                <a:spLocks/>
              </p:cNvSpPr>
              <p:nvPr/>
            </p:nvSpPr>
            <p:spPr bwMode="auto">
              <a:xfrm>
                <a:off x="3231" y="2143"/>
                <a:ext cx="538" cy="258"/>
              </a:xfrm>
              <a:custGeom>
                <a:avLst/>
                <a:gdLst/>
                <a:ahLst/>
                <a:cxnLst>
                  <a:cxn ang="0">
                    <a:pos x="0" y="180"/>
                  </a:cxn>
                  <a:cxn ang="0">
                    <a:pos x="57" y="240"/>
                  </a:cxn>
                  <a:cxn ang="0">
                    <a:pos x="103" y="258"/>
                  </a:cxn>
                  <a:cxn ang="0">
                    <a:pos x="280" y="192"/>
                  </a:cxn>
                  <a:cxn ang="0">
                    <a:pos x="418" y="159"/>
                  </a:cxn>
                  <a:cxn ang="0">
                    <a:pos x="755" y="105"/>
                  </a:cxn>
                  <a:cxn ang="0">
                    <a:pos x="938" y="87"/>
                  </a:cxn>
                  <a:cxn ang="0">
                    <a:pos x="1076" y="75"/>
                  </a:cxn>
                  <a:cxn ang="0">
                    <a:pos x="1036" y="0"/>
                  </a:cxn>
                  <a:cxn ang="0">
                    <a:pos x="847" y="12"/>
                  </a:cxn>
                  <a:cxn ang="0">
                    <a:pos x="635" y="33"/>
                  </a:cxn>
                  <a:cxn ang="0">
                    <a:pos x="446" y="63"/>
                  </a:cxn>
                  <a:cxn ang="0">
                    <a:pos x="206" y="120"/>
                  </a:cxn>
                  <a:cxn ang="0">
                    <a:pos x="0" y="180"/>
                  </a:cxn>
                </a:cxnLst>
                <a:rect l="0" t="0" r="r" b="b"/>
                <a:pathLst>
                  <a:path w="1076" h="258">
                    <a:moveTo>
                      <a:pt x="0" y="180"/>
                    </a:moveTo>
                    <a:lnTo>
                      <a:pt x="57" y="240"/>
                    </a:lnTo>
                    <a:lnTo>
                      <a:pt x="103" y="258"/>
                    </a:lnTo>
                    <a:lnTo>
                      <a:pt x="280" y="192"/>
                    </a:lnTo>
                    <a:lnTo>
                      <a:pt x="418" y="159"/>
                    </a:lnTo>
                    <a:lnTo>
                      <a:pt x="755" y="105"/>
                    </a:lnTo>
                    <a:lnTo>
                      <a:pt x="938" y="87"/>
                    </a:lnTo>
                    <a:lnTo>
                      <a:pt x="1076" y="75"/>
                    </a:lnTo>
                    <a:lnTo>
                      <a:pt x="1036" y="0"/>
                    </a:lnTo>
                    <a:lnTo>
                      <a:pt x="847" y="12"/>
                    </a:lnTo>
                    <a:lnTo>
                      <a:pt x="635" y="33"/>
                    </a:lnTo>
                    <a:lnTo>
                      <a:pt x="446" y="63"/>
                    </a:lnTo>
                    <a:lnTo>
                      <a:pt x="206" y="120"/>
                    </a:lnTo>
                    <a:lnTo>
                      <a:pt x="0" y="180"/>
                    </a:lnTo>
                    <a:close/>
                  </a:path>
                </a:pathLst>
              </a:custGeom>
              <a:solidFill>
                <a:srgbClr val="FF7C80"/>
              </a:solidFill>
              <a:ln w="9525">
                <a:noFill/>
                <a:round/>
                <a:headEnd/>
                <a:tailEnd/>
              </a:ln>
            </p:spPr>
            <p:txBody>
              <a:bodyPr/>
              <a:lstStyle/>
              <a:p>
                <a:endParaRPr lang="en-US" dirty="0"/>
              </a:p>
            </p:txBody>
          </p:sp>
          <p:sp>
            <p:nvSpPr>
              <p:cNvPr id="535605" name="Freeform 53"/>
              <p:cNvSpPr>
                <a:spLocks/>
              </p:cNvSpPr>
              <p:nvPr/>
            </p:nvSpPr>
            <p:spPr bwMode="auto">
              <a:xfrm>
                <a:off x="3286" y="2218"/>
                <a:ext cx="509" cy="252"/>
              </a:xfrm>
              <a:custGeom>
                <a:avLst/>
                <a:gdLst/>
                <a:ahLst/>
                <a:cxnLst>
                  <a:cxn ang="0">
                    <a:pos x="0" y="183"/>
                  </a:cxn>
                  <a:cxn ang="0">
                    <a:pos x="51" y="231"/>
                  </a:cxn>
                  <a:cxn ang="0">
                    <a:pos x="120" y="252"/>
                  </a:cxn>
                  <a:cxn ang="0">
                    <a:pos x="314" y="186"/>
                  </a:cxn>
                  <a:cxn ang="0">
                    <a:pos x="497" y="138"/>
                  </a:cxn>
                  <a:cxn ang="0">
                    <a:pos x="675" y="108"/>
                  </a:cxn>
                  <a:cxn ang="0">
                    <a:pos x="881" y="87"/>
                  </a:cxn>
                  <a:cxn ang="0">
                    <a:pos x="1018" y="75"/>
                  </a:cxn>
                  <a:cxn ang="0">
                    <a:pos x="967" y="0"/>
                  </a:cxn>
                  <a:cxn ang="0">
                    <a:pos x="766" y="18"/>
                  </a:cxn>
                  <a:cxn ang="0">
                    <a:pos x="475" y="57"/>
                  </a:cxn>
                  <a:cxn ang="0">
                    <a:pos x="297" y="87"/>
                  </a:cxn>
                  <a:cxn ang="0">
                    <a:pos x="137" y="126"/>
                  </a:cxn>
                  <a:cxn ang="0">
                    <a:pos x="0" y="183"/>
                  </a:cxn>
                </a:cxnLst>
                <a:rect l="0" t="0" r="r" b="b"/>
                <a:pathLst>
                  <a:path w="1018" h="252">
                    <a:moveTo>
                      <a:pt x="0" y="183"/>
                    </a:moveTo>
                    <a:lnTo>
                      <a:pt x="51" y="231"/>
                    </a:lnTo>
                    <a:lnTo>
                      <a:pt x="120" y="252"/>
                    </a:lnTo>
                    <a:lnTo>
                      <a:pt x="314" y="186"/>
                    </a:lnTo>
                    <a:lnTo>
                      <a:pt x="497" y="138"/>
                    </a:lnTo>
                    <a:lnTo>
                      <a:pt x="675" y="108"/>
                    </a:lnTo>
                    <a:lnTo>
                      <a:pt x="881" y="87"/>
                    </a:lnTo>
                    <a:lnTo>
                      <a:pt x="1018" y="75"/>
                    </a:lnTo>
                    <a:lnTo>
                      <a:pt x="967" y="0"/>
                    </a:lnTo>
                    <a:lnTo>
                      <a:pt x="766" y="18"/>
                    </a:lnTo>
                    <a:lnTo>
                      <a:pt x="475" y="57"/>
                    </a:lnTo>
                    <a:lnTo>
                      <a:pt x="297" y="87"/>
                    </a:lnTo>
                    <a:lnTo>
                      <a:pt x="137" y="126"/>
                    </a:lnTo>
                    <a:lnTo>
                      <a:pt x="0" y="183"/>
                    </a:lnTo>
                    <a:close/>
                  </a:path>
                </a:pathLst>
              </a:custGeom>
              <a:solidFill>
                <a:srgbClr val="FFFF00"/>
              </a:solidFill>
              <a:ln w="9525">
                <a:noFill/>
                <a:round/>
                <a:headEnd/>
                <a:tailEnd/>
              </a:ln>
            </p:spPr>
            <p:txBody>
              <a:bodyPr/>
              <a:lstStyle/>
              <a:p>
                <a:endParaRPr lang="en-US" dirty="0"/>
              </a:p>
            </p:txBody>
          </p:sp>
          <p:sp>
            <p:nvSpPr>
              <p:cNvPr id="535606" name="Freeform 54"/>
              <p:cNvSpPr>
                <a:spLocks/>
              </p:cNvSpPr>
              <p:nvPr/>
            </p:nvSpPr>
            <p:spPr bwMode="auto">
              <a:xfrm>
                <a:off x="3741" y="2008"/>
                <a:ext cx="1802" cy="222"/>
              </a:xfrm>
              <a:custGeom>
                <a:avLst/>
                <a:gdLst/>
                <a:ahLst/>
                <a:cxnLst>
                  <a:cxn ang="0">
                    <a:pos x="0" y="0"/>
                  </a:cxn>
                  <a:cxn ang="0">
                    <a:pos x="29" y="96"/>
                  </a:cxn>
                  <a:cxn ang="0">
                    <a:pos x="172" y="87"/>
                  </a:cxn>
                  <a:cxn ang="0">
                    <a:pos x="435" y="78"/>
                  </a:cxn>
                  <a:cxn ang="0">
                    <a:pos x="893" y="87"/>
                  </a:cxn>
                  <a:cxn ang="0">
                    <a:pos x="1208" y="93"/>
                  </a:cxn>
                  <a:cxn ang="0">
                    <a:pos x="1511" y="111"/>
                  </a:cxn>
                  <a:cxn ang="0">
                    <a:pos x="2295" y="156"/>
                  </a:cxn>
                  <a:cxn ang="0">
                    <a:pos x="3605" y="222"/>
                  </a:cxn>
                  <a:cxn ang="0">
                    <a:pos x="3594" y="150"/>
                  </a:cxn>
                  <a:cxn ang="0">
                    <a:pos x="2295" y="93"/>
                  </a:cxn>
                  <a:cxn ang="0">
                    <a:pos x="1179" y="42"/>
                  </a:cxn>
                  <a:cxn ang="0">
                    <a:pos x="395" y="12"/>
                  </a:cxn>
                  <a:cxn ang="0">
                    <a:pos x="0" y="0"/>
                  </a:cxn>
                </a:cxnLst>
                <a:rect l="0" t="0" r="r" b="b"/>
                <a:pathLst>
                  <a:path w="3605" h="222">
                    <a:moveTo>
                      <a:pt x="0" y="0"/>
                    </a:moveTo>
                    <a:lnTo>
                      <a:pt x="29" y="96"/>
                    </a:lnTo>
                    <a:lnTo>
                      <a:pt x="172" y="87"/>
                    </a:lnTo>
                    <a:lnTo>
                      <a:pt x="435" y="78"/>
                    </a:lnTo>
                    <a:lnTo>
                      <a:pt x="893" y="87"/>
                    </a:lnTo>
                    <a:lnTo>
                      <a:pt x="1208" y="93"/>
                    </a:lnTo>
                    <a:lnTo>
                      <a:pt x="1511" y="111"/>
                    </a:lnTo>
                    <a:lnTo>
                      <a:pt x="2295" y="156"/>
                    </a:lnTo>
                    <a:lnTo>
                      <a:pt x="3605" y="222"/>
                    </a:lnTo>
                    <a:lnTo>
                      <a:pt x="3594" y="150"/>
                    </a:lnTo>
                    <a:lnTo>
                      <a:pt x="2295" y="93"/>
                    </a:lnTo>
                    <a:lnTo>
                      <a:pt x="1179" y="42"/>
                    </a:lnTo>
                    <a:lnTo>
                      <a:pt x="395" y="12"/>
                    </a:lnTo>
                    <a:lnTo>
                      <a:pt x="0" y="0"/>
                    </a:lnTo>
                    <a:close/>
                  </a:path>
                </a:pathLst>
              </a:custGeom>
              <a:solidFill>
                <a:srgbClr val="FF9900"/>
              </a:solidFill>
              <a:ln w="9525">
                <a:noFill/>
                <a:round/>
                <a:headEnd/>
                <a:tailEnd/>
              </a:ln>
            </p:spPr>
            <p:txBody>
              <a:bodyPr/>
              <a:lstStyle/>
              <a:p>
                <a:endParaRPr lang="en-US" dirty="0"/>
              </a:p>
            </p:txBody>
          </p:sp>
          <p:sp>
            <p:nvSpPr>
              <p:cNvPr id="535607" name="Freeform 55"/>
              <p:cNvSpPr>
                <a:spLocks/>
              </p:cNvSpPr>
              <p:nvPr/>
            </p:nvSpPr>
            <p:spPr bwMode="auto">
              <a:xfrm>
                <a:off x="3749" y="2089"/>
                <a:ext cx="1788" cy="291"/>
              </a:xfrm>
              <a:custGeom>
                <a:avLst/>
                <a:gdLst/>
                <a:ahLst/>
                <a:cxnLst>
                  <a:cxn ang="0">
                    <a:pos x="0" y="18"/>
                  </a:cxn>
                  <a:cxn ang="0">
                    <a:pos x="91" y="189"/>
                  </a:cxn>
                  <a:cxn ang="0">
                    <a:pos x="177" y="291"/>
                  </a:cxn>
                  <a:cxn ang="0">
                    <a:pos x="280" y="261"/>
                  </a:cxn>
                  <a:cxn ang="0">
                    <a:pos x="475" y="207"/>
                  </a:cxn>
                  <a:cxn ang="0">
                    <a:pos x="669" y="171"/>
                  </a:cxn>
                  <a:cxn ang="0">
                    <a:pos x="932" y="132"/>
                  </a:cxn>
                  <a:cxn ang="0">
                    <a:pos x="1161" y="108"/>
                  </a:cxn>
                  <a:cxn ang="0">
                    <a:pos x="1196" y="129"/>
                  </a:cxn>
                  <a:cxn ang="0">
                    <a:pos x="1413" y="111"/>
                  </a:cxn>
                  <a:cxn ang="0">
                    <a:pos x="1613" y="105"/>
                  </a:cxn>
                  <a:cxn ang="0">
                    <a:pos x="1985" y="123"/>
                  </a:cxn>
                  <a:cxn ang="0">
                    <a:pos x="2620" y="162"/>
                  </a:cxn>
                  <a:cxn ang="0">
                    <a:pos x="3570" y="213"/>
                  </a:cxn>
                  <a:cxn ang="0">
                    <a:pos x="3576" y="141"/>
                  </a:cxn>
                  <a:cxn ang="0">
                    <a:pos x="2895" y="108"/>
                  </a:cxn>
                  <a:cxn ang="0">
                    <a:pos x="2088" y="66"/>
                  </a:cxn>
                  <a:cxn ang="0">
                    <a:pos x="1579" y="39"/>
                  </a:cxn>
                  <a:cxn ang="0">
                    <a:pos x="1178" y="15"/>
                  </a:cxn>
                  <a:cxn ang="0">
                    <a:pos x="749" y="3"/>
                  </a:cxn>
                  <a:cxn ang="0">
                    <a:pos x="372" y="0"/>
                  </a:cxn>
                  <a:cxn ang="0">
                    <a:pos x="160" y="6"/>
                  </a:cxn>
                  <a:cxn ang="0">
                    <a:pos x="0" y="18"/>
                  </a:cxn>
                </a:cxnLst>
                <a:rect l="0" t="0" r="r" b="b"/>
                <a:pathLst>
                  <a:path w="3576" h="291">
                    <a:moveTo>
                      <a:pt x="0" y="18"/>
                    </a:moveTo>
                    <a:lnTo>
                      <a:pt x="91" y="189"/>
                    </a:lnTo>
                    <a:lnTo>
                      <a:pt x="177" y="291"/>
                    </a:lnTo>
                    <a:lnTo>
                      <a:pt x="280" y="261"/>
                    </a:lnTo>
                    <a:lnTo>
                      <a:pt x="475" y="207"/>
                    </a:lnTo>
                    <a:lnTo>
                      <a:pt x="669" y="171"/>
                    </a:lnTo>
                    <a:lnTo>
                      <a:pt x="932" y="132"/>
                    </a:lnTo>
                    <a:lnTo>
                      <a:pt x="1161" y="108"/>
                    </a:lnTo>
                    <a:lnTo>
                      <a:pt x="1196" y="129"/>
                    </a:lnTo>
                    <a:lnTo>
                      <a:pt x="1413" y="111"/>
                    </a:lnTo>
                    <a:lnTo>
                      <a:pt x="1613" y="105"/>
                    </a:lnTo>
                    <a:lnTo>
                      <a:pt x="1985" y="123"/>
                    </a:lnTo>
                    <a:lnTo>
                      <a:pt x="2620" y="162"/>
                    </a:lnTo>
                    <a:lnTo>
                      <a:pt x="3570" y="213"/>
                    </a:lnTo>
                    <a:lnTo>
                      <a:pt x="3576" y="141"/>
                    </a:lnTo>
                    <a:lnTo>
                      <a:pt x="2895" y="108"/>
                    </a:lnTo>
                    <a:lnTo>
                      <a:pt x="2088" y="66"/>
                    </a:lnTo>
                    <a:lnTo>
                      <a:pt x="1579" y="39"/>
                    </a:lnTo>
                    <a:lnTo>
                      <a:pt x="1178" y="15"/>
                    </a:lnTo>
                    <a:lnTo>
                      <a:pt x="749" y="3"/>
                    </a:lnTo>
                    <a:lnTo>
                      <a:pt x="372" y="0"/>
                    </a:lnTo>
                    <a:lnTo>
                      <a:pt x="160" y="6"/>
                    </a:lnTo>
                    <a:lnTo>
                      <a:pt x="0" y="18"/>
                    </a:lnTo>
                    <a:close/>
                  </a:path>
                </a:pathLst>
              </a:custGeom>
              <a:solidFill>
                <a:srgbClr val="CC99FF"/>
              </a:solidFill>
              <a:ln w="9525">
                <a:noFill/>
                <a:round/>
                <a:headEnd/>
                <a:tailEnd/>
              </a:ln>
            </p:spPr>
            <p:txBody>
              <a:bodyPr/>
              <a:lstStyle/>
              <a:p>
                <a:endParaRPr lang="en-US" dirty="0"/>
              </a:p>
            </p:txBody>
          </p:sp>
          <p:sp>
            <p:nvSpPr>
              <p:cNvPr id="535608" name="Freeform 56"/>
              <p:cNvSpPr>
                <a:spLocks/>
              </p:cNvSpPr>
              <p:nvPr/>
            </p:nvSpPr>
            <p:spPr bwMode="auto">
              <a:xfrm>
                <a:off x="3841" y="2197"/>
                <a:ext cx="1694" cy="393"/>
              </a:xfrm>
              <a:custGeom>
                <a:avLst/>
                <a:gdLst/>
                <a:ahLst/>
                <a:cxnLst>
                  <a:cxn ang="0">
                    <a:pos x="0" y="183"/>
                  </a:cxn>
                  <a:cxn ang="0">
                    <a:pos x="131" y="315"/>
                  </a:cxn>
                  <a:cxn ang="0">
                    <a:pos x="269" y="393"/>
                  </a:cxn>
                  <a:cxn ang="0">
                    <a:pos x="314" y="387"/>
                  </a:cxn>
                  <a:cxn ang="0">
                    <a:pos x="400" y="300"/>
                  </a:cxn>
                  <a:cxn ang="0">
                    <a:pos x="492" y="240"/>
                  </a:cxn>
                  <a:cxn ang="0">
                    <a:pos x="675" y="165"/>
                  </a:cxn>
                  <a:cxn ang="0">
                    <a:pos x="870" y="96"/>
                  </a:cxn>
                  <a:cxn ang="0">
                    <a:pos x="1030" y="63"/>
                  </a:cxn>
                  <a:cxn ang="0">
                    <a:pos x="1287" y="291"/>
                  </a:cxn>
                  <a:cxn ang="0">
                    <a:pos x="1505" y="231"/>
                  </a:cxn>
                  <a:cxn ang="0">
                    <a:pos x="1837" y="192"/>
                  </a:cxn>
                  <a:cxn ang="0">
                    <a:pos x="2191" y="171"/>
                  </a:cxn>
                  <a:cxn ang="0">
                    <a:pos x="2489" y="165"/>
                  </a:cxn>
                  <a:cxn ang="0">
                    <a:pos x="2901" y="168"/>
                  </a:cxn>
                  <a:cxn ang="0">
                    <a:pos x="3233" y="177"/>
                  </a:cxn>
                  <a:cxn ang="0">
                    <a:pos x="3387" y="183"/>
                  </a:cxn>
                  <a:cxn ang="0">
                    <a:pos x="3387" y="108"/>
                  </a:cxn>
                  <a:cxn ang="0">
                    <a:pos x="2769" y="75"/>
                  </a:cxn>
                  <a:cxn ang="0">
                    <a:pos x="2151" y="39"/>
                  </a:cxn>
                  <a:cxn ang="0">
                    <a:pos x="1648" y="6"/>
                  </a:cxn>
                  <a:cxn ang="0">
                    <a:pos x="1413" y="0"/>
                  </a:cxn>
                  <a:cxn ang="0">
                    <a:pos x="1230" y="3"/>
                  </a:cxn>
                  <a:cxn ang="0">
                    <a:pos x="1001" y="24"/>
                  </a:cxn>
                  <a:cxn ang="0">
                    <a:pos x="973" y="0"/>
                  </a:cxn>
                  <a:cxn ang="0">
                    <a:pos x="715" y="30"/>
                  </a:cxn>
                  <a:cxn ang="0">
                    <a:pos x="458" y="66"/>
                  </a:cxn>
                  <a:cxn ang="0">
                    <a:pos x="280" y="99"/>
                  </a:cxn>
                  <a:cxn ang="0">
                    <a:pos x="0" y="183"/>
                  </a:cxn>
                </a:cxnLst>
                <a:rect l="0" t="0" r="r" b="b"/>
                <a:pathLst>
                  <a:path w="3387" h="393">
                    <a:moveTo>
                      <a:pt x="0" y="183"/>
                    </a:moveTo>
                    <a:lnTo>
                      <a:pt x="131" y="315"/>
                    </a:lnTo>
                    <a:lnTo>
                      <a:pt x="269" y="393"/>
                    </a:lnTo>
                    <a:lnTo>
                      <a:pt x="314" y="387"/>
                    </a:lnTo>
                    <a:lnTo>
                      <a:pt x="400" y="300"/>
                    </a:lnTo>
                    <a:lnTo>
                      <a:pt x="492" y="240"/>
                    </a:lnTo>
                    <a:lnTo>
                      <a:pt x="675" y="165"/>
                    </a:lnTo>
                    <a:lnTo>
                      <a:pt x="870" y="96"/>
                    </a:lnTo>
                    <a:lnTo>
                      <a:pt x="1030" y="63"/>
                    </a:lnTo>
                    <a:lnTo>
                      <a:pt x="1287" y="291"/>
                    </a:lnTo>
                    <a:lnTo>
                      <a:pt x="1505" y="231"/>
                    </a:lnTo>
                    <a:lnTo>
                      <a:pt x="1837" y="192"/>
                    </a:lnTo>
                    <a:lnTo>
                      <a:pt x="2191" y="171"/>
                    </a:lnTo>
                    <a:lnTo>
                      <a:pt x="2489" y="165"/>
                    </a:lnTo>
                    <a:lnTo>
                      <a:pt x="2901" y="168"/>
                    </a:lnTo>
                    <a:lnTo>
                      <a:pt x="3233" y="177"/>
                    </a:lnTo>
                    <a:lnTo>
                      <a:pt x="3387" y="183"/>
                    </a:lnTo>
                    <a:lnTo>
                      <a:pt x="3387" y="108"/>
                    </a:lnTo>
                    <a:lnTo>
                      <a:pt x="2769" y="75"/>
                    </a:lnTo>
                    <a:lnTo>
                      <a:pt x="2151" y="39"/>
                    </a:lnTo>
                    <a:lnTo>
                      <a:pt x="1648" y="6"/>
                    </a:lnTo>
                    <a:lnTo>
                      <a:pt x="1413" y="0"/>
                    </a:lnTo>
                    <a:lnTo>
                      <a:pt x="1230" y="3"/>
                    </a:lnTo>
                    <a:lnTo>
                      <a:pt x="1001" y="24"/>
                    </a:lnTo>
                    <a:lnTo>
                      <a:pt x="973" y="0"/>
                    </a:lnTo>
                    <a:lnTo>
                      <a:pt x="715" y="30"/>
                    </a:lnTo>
                    <a:lnTo>
                      <a:pt x="458" y="66"/>
                    </a:lnTo>
                    <a:lnTo>
                      <a:pt x="280" y="99"/>
                    </a:lnTo>
                    <a:lnTo>
                      <a:pt x="0" y="183"/>
                    </a:lnTo>
                    <a:close/>
                  </a:path>
                </a:pathLst>
              </a:custGeom>
              <a:solidFill>
                <a:srgbClr val="FF7C80"/>
              </a:solidFill>
              <a:ln w="9525">
                <a:noFill/>
                <a:round/>
                <a:headEnd/>
                <a:tailEnd/>
              </a:ln>
            </p:spPr>
            <p:txBody>
              <a:bodyPr/>
              <a:lstStyle/>
              <a:p>
                <a:endParaRPr lang="en-US" dirty="0"/>
              </a:p>
            </p:txBody>
          </p:sp>
          <p:sp>
            <p:nvSpPr>
              <p:cNvPr id="535609" name="Freeform 57"/>
              <p:cNvSpPr>
                <a:spLocks/>
              </p:cNvSpPr>
              <p:nvPr/>
            </p:nvSpPr>
            <p:spPr bwMode="auto">
              <a:xfrm>
                <a:off x="3990" y="2263"/>
                <a:ext cx="397" cy="381"/>
              </a:xfrm>
              <a:custGeom>
                <a:avLst/>
                <a:gdLst/>
                <a:ahLst/>
                <a:cxnLst>
                  <a:cxn ang="0">
                    <a:pos x="0" y="333"/>
                  </a:cxn>
                  <a:cxn ang="0">
                    <a:pos x="103" y="369"/>
                  </a:cxn>
                  <a:cxn ang="0">
                    <a:pos x="172" y="381"/>
                  </a:cxn>
                  <a:cxn ang="0">
                    <a:pos x="223" y="321"/>
                  </a:cxn>
                  <a:cxn ang="0">
                    <a:pos x="349" y="216"/>
                  </a:cxn>
                  <a:cxn ang="0">
                    <a:pos x="550" y="144"/>
                  </a:cxn>
                  <a:cxn ang="0">
                    <a:pos x="796" y="78"/>
                  </a:cxn>
                  <a:cxn ang="0">
                    <a:pos x="721" y="0"/>
                  </a:cxn>
                  <a:cxn ang="0">
                    <a:pos x="567" y="33"/>
                  </a:cxn>
                  <a:cxn ang="0">
                    <a:pos x="275" y="135"/>
                  </a:cxn>
                  <a:cxn ang="0">
                    <a:pos x="138" y="207"/>
                  </a:cxn>
                  <a:cxn ang="0">
                    <a:pos x="29" y="306"/>
                  </a:cxn>
                  <a:cxn ang="0">
                    <a:pos x="0" y="333"/>
                  </a:cxn>
                </a:cxnLst>
                <a:rect l="0" t="0" r="r" b="b"/>
                <a:pathLst>
                  <a:path w="796" h="381">
                    <a:moveTo>
                      <a:pt x="0" y="333"/>
                    </a:moveTo>
                    <a:lnTo>
                      <a:pt x="103" y="369"/>
                    </a:lnTo>
                    <a:lnTo>
                      <a:pt x="172" y="381"/>
                    </a:lnTo>
                    <a:lnTo>
                      <a:pt x="223" y="321"/>
                    </a:lnTo>
                    <a:lnTo>
                      <a:pt x="349" y="216"/>
                    </a:lnTo>
                    <a:lnTo>
                      <a:pt x="550" y="144"/>
                    </a:lnTo>
                    <a:lnTo>
                      <a:pt x="796" y="78"/>
                    </a:lnTo>
                    <a:lnTo>
                      <a:pt x="721" y="0"/>
                    </a:lnTo>
                    <a:lnTo>
                      <a:pt x="567" y="33"/>
                    </a:lnTo>
                    <a:lnTo>
                      <a:pt x="275" y="135"/>
                    </a:lnTo>
                    <a:lnTo>
                      <a:pt x="138" y="207"/>
                    </a:lnTo>
                    <a:lnTo>
                      <a:pt x="29" y="306"/>
                    </a:lnTo>
                    <a:lnTo>
                      <a:pt x="0" y="333"/>
                    </a:lnTo>
                    <a:close/>
                  </a:path>
                </a:pathLst>
              </a:custGeom>
              <a:solidFill>
                <a:srgbClr val="FFFF00"/>
              </a:solidFill>
              <a:ln w="9525">
                <a:noFill/>
                <a:round/>
                <a:headEnd/>
                <a:tailEnd/>
              </a:ln>
            </p:spPr>
            <p:txBody>
              <a:bodyPr/>
              <a:lstStyle/>
              <a:p>
                <a:endParaRPr lang="en-US" dirty="0"/>
              </a:p>
            </p:txBody>
          </p:sp>
          <p:sp>
            <p:nvSpPr>
              <p:cNvPr id="535610" name="Freeform 58"/>
              <p:cNvSpPr>
                <a:spLocks/>
              </p:cNvSpPr>
              <p:nvPr/>
            </p:nvSpPr>
            <p:spPr bwMode="auto">
              <a:xfrm>
                <a:off x="4487" y="2362"/>
                <a:ext cx="1050" cy="399"/>
              </a:xfrm>
              <a:custGeom>
                <a:avLst/>
                <a:gdLst/>
                <a:ahLst/>
                <a:cxnLst>
                  <a:cxn ang="0">
                    <a:pos x="0" y="126"/>
                  </a:cxn>
                  <a:cxn ang="0">
                    <a:pos x="200" y="252"/>
                  </a:cxn>
                  <a:cxn ang="0">
                    <a:pos x="338" y="315"/>
                  </a:cxn>
                  <a:cxn ang="0">
                    <a:pos x="469" y="354"/>
                  </a:cxn>
                  <a:cxn ang="0">
                    <a:pos x="687" y="399"/>
                  </a:cxn>
                  <a:cxn ang="0">
                    <a:pos x="732" y="348"/>
                  </a:cxn>
                  <a:cxn ang="0">
                    <a:pos x="847" y="282"/>
                  </a:cxn>
                  <a:cxn ang="0">
                    <a:pos x="973" y="234"/>
                  </a:cxn>
                  <a:cxn ang="0">
                    <a:pos x="1230" y="162"/>
                  </a:cxn>
                  <a:cxn ang="0">
                    <a:pos x="1453" y="117"/>
                  </a:cxn>
                  <a:cxn ang="0">
                    <a:pos x="1739" y="84"/>
                  </a:cxn>
                  <a:cxn ang="0">
                    <a:pos x="1934" y="75"/>
                  </a:cxn>
                  <a:cxn ang="0">
                    <a:pos x="2100" y="78"/>
                  </a:cxn>
                  <a:cxn ang="0">
                    <a:pos x="2094" y="18"/>
                  </a:cxn>
                  <a:cxn ang="0">
                    <a:pos x="1614" y="6"/>
                  </a:cxn>
                  <a:cxn ang="0">
                    <a:pos x="1236" y="0"/>
                  </a:cxn>
                  <a:cxn ang="0">
                    <a:pos x="910" y="6"/>
                  </a:cxn>
                  <a:cxn ang="0">
                    <a:pos x="503" y="30"/>
                  </a:cxn>
                  <a:cxn ang="0">
                    <a:pos x="240" y="63"/>
                  </a:cxn>
                  <a:cxn ang="0">
                    <a:pos x="97" y="96"/>
                  </a:cxn>
                  <a:cxn ang="0">
                    <a:pos x="0" y="126"/>
                  </a:cxn>
                </a:cxnLst>
                <a:rect l="0" t="0" r="r" b="b"/>
                <a:pathLst>
                  <a:path w="2100" h="399">
                    <a:moveTo>
                      <a:pt x="0" y="126"/>
                    </a:moveTo>
                    <a:lnTo>
                      <a:pt x="200" y="252"/>
                    </a:lnTo>
                    <a:lnTo>
                      <a:pt x="338" y="315"/>
                    </a:lnTo>
                    <a:lnTo>
                      <a:pt x="469" y="354"/>
                    </a:lnTo>
                    <a:lnTo>
                      <a:pt x="687" y="399"/>
                    </a:lnTo>
                    <a:lnTo>
                      <a:pt x="732" y="348"/>
                    </a:lnTo>
                    <a:lnTo>
                      <a:pt x="847" y="282"/>
                    </a:lnTo>
                    <a:lnTo>
                      <a:pt x="973" y="234"/>
                    </a:lnTo>
                    <a:lnTo>
                      <a:pt x="1230" y="162"/>
                    </a:lnTo>
                    <a:lnTo>
                      <a:pt x="1453" y="117"/>
                    </a:lnTo>
                    <a:lnTo>
                      <a:pt x="1739" y="84"/>
                    </a:lnTo>
                    <a:lnTo>
                      <a:pt x="1934" y="75"/>
                    </a:lnTo>
                    <a:lnTo>
                      <a:pt x="2100" y="78"/>
                    </a:lnTo>
                    <a:lnTo>
                      <a:pt x="2094" y="18"/>
                    </a:lnTo>
                    <a:lnTo>
                      <a:pt x="1614" y="6"/>
                    </a:lnTo>
                    <a:lnTo>
                      <a:pt x="1236" y="0"/>
                    </a:lnTo>
                    <a:lnTo>
                      <a:pt x="910" y="6"/>
                    </a:lnTo>
                    <a:lnTo>
                      <a:pt x="503" y="30"/>
                    </a:lnTo>
                    <a:lnTo>
                      <a:pt x="240" y="63"/>
                    </a:lnTo>
                    <a:lnTo>
                      <a:pt x="97" y="96"/>
                    </a:lnTo>
                    <a:lnTo>
                      <a:pt x="0" y="126"/>
                    </a:lnTo>
                    <a:close/>
                  </a:path>
                </a:pathLst>
              </a:custGeom>
              <a:solidFill>
                <a:srgbClr val="FFFF00"/>
              </a:solidFill>
              <a:ln w="9525">
                <a:noFill/>
                <a:round/>
                <a:headEnd/>
                <a:tailEnd/>
              </a:ln>
            </p:spPr>
            <p:txBody>
              <a:bodyPr/>
              <a:lstStyle/>
              <a:p>
                <a:endParaRPr lang="en-US" dirty="0"/>
              </a:p>
            </p:txBody>
          </p:sp>
          <p:grpSp>
            <p:nvGrpSpPr>
              <p:cNvPr id="4" name="Group 59"/>
              <p:cNvGrpSpPr>
                <a:grpSpLocks/>
              </p:cNvGrpSpPr>
              <p:nvPr/>
            </p:nvGrpSpPr>
            <p:grpSpPr bwMode="auto">
              <a:xfrm>
                <a:off x="2719" y="1985"/>
                <a:ext cx="2834" cy="872"/>
                <a:chOff x="2719" y="1985"/>
                <a:chExt cx="2834" cy="872"/>
              </a:xfrm>
            </p:grpSpPr>
            <p:sp>
              <p:nvSpPr>
                <p:cNvPr id="535612" name="Freeform 60"/>
                <p:cNvSpPr>
                  <a:spLocks/>
                </p:cNvSpPr>
                <p:nvPr/>
              </p:nvSpPr>
              <p:spPr bwMode="auto">
                <a:xfrm>
                  <a:off x="2719" y="1985"/>
                  <a:ext cx="2821" cy="176"/>
                </a:xfrm>
                <a:custGeom>
                  <a:avLst/>
                  <a:gdLst/>
                  <a:ahLst/>
                  <a:cxnLst>
                    <a:cxn ang="0">
                      <a:pos x="0" y="2"/>
                    </a:cxn>
                    <a:cxn ang="0">
                      <a:pos x="87" y="1"/>
                    </a:cxn>
                    <a:cxn ang="0">
                      <a:pos x="175" y="1"/>
                    </a:cxn>
                    <a:cxn ang="0">
                      <a:pos x="267" y="0"/>
                    </a:cxn>
                    <a:cxn ang="0">
                      <a:pos x="364" y="0"/>
                    </a:cxn>
                    <a:cxn ang="0">
                      <a:pos x="463" y="0"/>
                    </a:cxn>
                    <a:cxn ang="0">
                      <a:pos x="517" y="0"/>
                    </a:cxn>
                    <a:cxn ang="0">
                      <a:pos x="572" y="0"/>
                    </a:cxn>
                    <a:cxn ang="0">
                      <a:pos x="629" y="0"/>
                    </a:cxn>
                    <a:cxn ang="0">
                      <a:pos x="686" y="1"/>
                    </a:cxn>
                    <a:cxn ang="0">
                      <a:pos x="749" y="1"/>
                    </a:cxn>
                    <a:cxn ang="0">
                      <a:pos x="812" y="2"/>
                    </a:cxn>
                    <a:cxn ang="0">
                      <a:pos x="879" y="3"/>
                    </a:cxn>
                    <a:cxn ang="0">
                      <a:pos x="950" y="4"/>
                    </a:cxn>
                    <a:cxn ang="0">
                      <a:pos x="1024" y="5"/>
                    </a:cxn>
                    <a:cxn ang="0">
                      <a:pos x="1100" y="6"/>
                    </a:cxn>
                    <a:cxn ang="0">
                      <a:pos x="1178" y="7"/>
                    </a:cxn>
                    <a:cxn ang="0">
                      <a:pos x="1260" y="8"/>
                    </a:cxn>
                    <a:cxn ang="0">
                      <a:pos x="1424" y="11"/>
                    </a:cxn>
                    <a:cxn ang="0">
                      <a:pos x="1594" y="15"/>
                    </a:cxn>
                    <a:cxn ang="0">
                      <a:pos x="1762" y="18"/>
                    </a:cxn>
                    <a:cxn ang="0">
                      <a:pos x="1926" y="22"/>
                    </a:cxn>
                    <a:cxn ang="0">
                      <a:pos x="2004" y="24"/>
                    </a:cxn>
                    <a:cxn ang="0">
                      <a:pos x="2083" y="26"/>
                    </a:cxn>
                    <a:cxn ang="0">
                      <a:pos x="2157" y="28"/>
                    </a:cxn>
                    <a:cxn ang="0">
                      <a:pos x="2226" y="30"/>
                    </a:cxn>
                    <a:cxn ang="0">
                      <a:pos x="2290" y="32"/>
                    </a:cxn>
                    <a:cxn ang="0">
                      <a:pos x="2353" y="34"/>
                    </a:cxn>
                    <a:cxn ang="0">
                      <a:pos x="2474" y="38"/>
                    </a:cxn>
                    <a:cxn ang="0">
                      <a:pos x="2535" y="40"/>
                    </a:cxn>
                    <a:cxn ang="0">
                      <a:pos x="2596" y="42"/>
                    </a:cxn>
                    <a:cxn ang="0">
                      <a:pos x="2660" y="44"/>
                    </a:cxn>
                    <a:cxn ang="0">
                      <a:pos x="2727" y="47"/>
                    </a:cxn>
                    <a:cxn ang="0">
                      <a:pos x="2798" y="49"/>
                    </a:cxn>
                    <a:cxn ang="0">
                      <a:pos x="2874" y="52"/>
                    </a:cxn>
                    <a:cxn ang="0">
                      <a:pos x="2956" y="56"/>
                    </a:cxn>
                    <a:cxn ang="0">
                      <a:pos x="3000" y="58"/>
                    </a:cxn>
                    <a:cxn ang="0">
                      <a:pos x="3046" y="60"/>
                    </a:cxn>
                    <a:cxn ang="0">
                      <a:pos x="3093" y="61"/>
                    </a:cxn>
                    <a:cxn ang="0">
                      <a:pos x="3143" y="64"/>
                    </a:cxn>
                    <a:cxn ang="0">
                      <a:pos x="3196" y="66"/>
                    </a:cxn>
                    <a:cxn ang="0">
                      <a:pos x="3250" y="68"/>
                    </a:cxn>
                    <a:cxn ang="0">
                      <a:pos x="3364" y="73"/>
                    </a:cxn>
                    <a:cxn ang="0">
                      <a:pos x="3486" y="78"/>
                    </a:cxn>
                    <a:cxn ang="0">
                      <a:pos x="3614" y="84"/>
                    </a:cxn>
                    <a:cxn ang="0">
                      <a:pos x="3748" y="90"/>
                    </a:cxn>
                    <a:cxn ang="0">
                      <a:pos x="3887" y="96"/>
                    </a:cxn>
                    <a:cxn ang="0">
                      <a:pos x="4030" y="102"/>
                    </a:cxn>
                    <a:cxn ang="0">
                      <a:pos x="4179" y="109"/>
                    </a:cxn>
                    <a:cxn ang="0">
                      <a:pos x="4331" y="116"/>
                    </a:cxn>
                    <a:cxn ang="0">
                      <a:pos x="4486" y="123"/>
                    </a:cxn>
                    <a:cxn ang="0">
                      <a:pos x="4646" y="130"/>
                    </a:cxn>
                    <a:cxn ang="0">
                      <a:pos x="4808" y="137"/>
                    </a:cxn>
                    <a:cxn ang="0">
                      <a:pos x="4972" y="145"/>
                    </a:cxn>
                    <a:cxn ang="0">
                      <a:pos x="5304" y="160"/>
                    </a:cxn>
                    <a:cxn ang="0">
                      <a:pos x="5642" y="176"/>
                    </a:cxn>
                  </a:cxnLst>
                  <a:rect l="0" t="0" r="r" b="b"/>
                  <a:pathLst>
                    <a:path w="5642" h="176">
                      <a:moveTo>
                        <a:pt x="0" y="2"/>
                      </a:moveTo>
                      <a:lnTo>
                        <a:pt x="87" y="1"/>
                      </a:lnTo>
                      <a:lnTo>
                        <a:pt x="175" y="1"/>
                      </a:lnTo>
                      <a:lnTo>
                        <a:pt x="267" y="0"/>
                      </a:lnTo>
                      <a:lnTo>
                        <a:pt x="364" y="0"/>
                      </a:lnTo>
                      <a:lnTo>
                        <a:pt x="463" y="0"/>
                      </a:lnTo>
                      <a:lnTo>
                        <a:pt x="517" y="0"/>
                      </a:lnTo>
                      <a:lnTo>
                        <a:pt x="572" y="0"/>
                      </a:lnTo>
                      <a:lnTo>
                        <a:pt x="629" y="0"/>
                      </a:lnTo>
                      <a:lnTo>
                        <a:pt x="686" y="1"/>
                      </a:lnTo>
                      <a:lnTo>
                        <a:pt x="749" y="1"/>
                      </a:lnTo>
                      <a:lnTo>
                        <a:pt x="812" y="2"/>
                      </a:lnTo>
                      <a:lnTo>
                        <a:pt x="879" y="3"/>
                      </a:lnTo>
                      <a:lnTo>
                        <a:pt x="950" y="4"/>
                      </a:lnTo>
                      <a:lnTo>
                        <a:pt x="1024" y="5"/>
                      </a:lnTo>
                      <a:lnTo>
                        <a:pt x="1100" y="6"/>
                      </a:lnTo>
                      <a:lnTo>
                        <a:pt x="1178" y="7"/>
                      </a:lnTo>
                      <a:lnTo>
                        <a:pt x="1260" y="8"/>
                      </a:lnTo>
                      <a:lnTo>
                        <a:pt x="1424" y="11"/>
                      </a:lnTo>
                      <a:lnTo>
                        <a:pt x="1594" y="15"/>
                      </a:lnTo>
                      <a:lnTo>
                        <a:pt x="1762" y="18"/>
                      </a:lnTo>
                      <a:lnTo>
                        <a:pt x="1926" y="22"/>
                      </a:lnTo>
                      <a:lnTo>
                        <a:pt x="2004" y="24"/>
                      </a:lnTo>
                      <a:lnTo>
                        <a:pt x="2083" y="26"/>
                      </a:lnTo>
                      <a:lnTo>
                        <a:pt x="2157" y="28"/>
                      </a:lnTo>
                      <a:lnTo>
                        <a:pt x="2226" y="30"/>
                      </a:lnTo>
                      <a:lnTo>
                        <a:pt x="2290" y="32"/>
                      </a:lnTo>
                      <a:lnTo>
                        <a:pt x="2353" y="34"/>
                      </a:lnTo>
                      <a:lnTo>
                        <a:pt x="2474" y="38"/>
                      </a:lnTo>
                      <a:lnTo>
                        <a:pt x="2535" y="40"/>
                      </a:lnTo>
                      <a:lnTo>
                        <a:pt x="2596" y="42"/>
                      </a:lnTo>
                      <a:lnTo>
                        <a:pt x="2660" y="44"/>
                      </a:lnTo>
                      <a:lnTo>
                        <a:pt x="2727" y="47"/>
                      </a:lnTo>
                      <a:lnTo>
                        <a:pt x="2798" y="49"/>
                      </a:lnTo>
                      <a:lnTo>
                        <a:pt x="2874" y="52"/>
                      </a:lnTo>
                      <a:lnTo>
                        <a:pt x="2956" y="56"/>
                      </a:lnTo>
                      <a:lnTo>
                        <a:pt x="3000" y="58"/>
                      </a:lnTo>
                      <a:lnTo>
                        <a:pt x="3046" y="60"/>
                      </a:lnTo>
                      <a:lnTo>
                        <a:pt x="3093" y="61"/>
                      </a:lnTo>
                      <a:lnTo>
                        <a:pt x="3143" y="64"/>
                      </a:lnTo>
                      <a:lnTo>
                        <a:pt x="3196" y="66"/>
                      </a:lnTo>
                      <a:lnTo>
                        <a:pt x="3250" y="68"/>
                      </a:lnTo>
                      <a:lnTo>
                        <a:pt x="3364" y="73"/>
                      </a:lnTo>
                      <a:lnTo>
                        <a:pt x="3486" y="78"/>
                      </a:lnTo>
                      <a:lnTo>
                        <a:pt x="3614" y="84"/>
                      </a:lnTo>
                      <a:lnTo>
                        <a:pt x="3748" y="90"/>
                      </a:lnTo>
                      <a:lnTo>
                        <a:pt x="3887" y="96"/>
                      </a:lnTo>
                      <a:lnTo>
                        <a:pt x="4030" y="102"/>
                      </a:lnTo>
                      <a:lnTo>
                        <a:pt x="4179" y="109"/>
                      </a:lnTo>
                      <a:lnTo>
                        <a:pt x="4331" y="116"/>
                      </a:lnTo>
                      <a:lnTo>
                        <a:pt x="4486" y="123"/>
                      </a:lnTo>
                      <a:lnTo>
                        <a:pt x="4646" y="130"/>
                      </a:lnTo>
                      <a:lnTo>
                        <a:pt x="4808" y="137"/>
                      </a:lnTo>
                      <a:lnTo>
                        <a:pt x="4972" y="145"/>
                      </a:lnTo>
                      <a:lnTo>
                        <a:pt x="5304" y="160"/>
                      </a:lnTo>
                      <a:lnTo>
                        <a:pt x="5642" y="176"/>
                      </a:lnTo>
                    </a:path>
                  </a:pathLst>
                </a:custGeom>
                <a:noFill/>
                <a:ln w="9525">
                  <a:solidFill>
                    <a:srgbClr val="000000"/>
                  </a:solidFill>
                  <a:prstDash val="solid"/>
                  <a:round/>
                  <a:headEnd/>
                  <a:tailEnd/>
                </a:ln>
              </p:spPr>
              <p:txBody>
                <a:bodyPr/>
                <a:lstStyle/>
                <a:p>
                  <a:endParaRPr lang="en-US" dirty="0"/>
                </a:p>
              </p:txBody>
            </p:sp>
            <p:sp>
              <p:nvSpPr>
                <p:cNvPr id="535613" name="Line 61"/>
                <p:cNvSpPr>
                  <a:spLocks noChangeShapeType="1"/>
                </p:cNvSpPr>
                <p:nvPr/>
              </p:nvSpPr>
              <p:spPr bwMode="auto">
                <a:xfrm>
                  <a:off x="2719" y="2059"/>
                  <a:ext cx="401" cy="1"/>
                </a:xfrm>
                <a:prstGeom prst="line">
                  <a:avLst/>
                </a:prstGeom>
                <a:noFill/>
                <a:ln w="9525">
                  <a:solidFill>
                    <a:srgbClr val="000000"/>
                  </a:solidFill>
                  <a:round/>
                  <a:headEnd/>
                  <a:tailEnd/>
                </a:ln>
              </p:spPr>
              <p:txBody>
                <a:bodyPr/>
                <a:lstStyle/>
                <a:p>
                  <a:endParaRPr lang="en-US" dirty="0"/>
                </a:p>
              </p:txBody>
            </p:sp>
            <p:sp>
              <p:nvSpPr>
                <p:cNvPr id="535614" name="Line 62"/>
                <p:cNvSpPr>
                  <a:spLocks noChangeShapeType="1"/>
                </p:cNvSpPr>
                <p:nvPr/>
              </p:nvSpPr>
              <p:spPr bwMode="auto">
                <a:xfrm>
                  <a:off x="2725" y="2149"/>
                  <a:ext cx="412" cy="1"/>
                </a:xfrm>
                <a:prstGeom prst="line">
                  <a:avLst/>
                </a:prstGeom>
                <a:noFill/>
                <a:ln w="9525">
                  <a:solidFill>
                    <a:srgbClr val="000000"/>
                  </a:solidFill>
                  <a:round/>
                  <a:headEnd/>
                  <a:tailEnd/>
                </a:ln>
              </p:spPr>
              <p:txBody>
                <a:bodyPr/>
                <a:lstStyle/>
                <a:p>
                  <a:endParaRPr lang="en-US" dirty="0"/>
                </a:p>
              </p:txBody>
            </p:sp>
            <p:sp>
              <p:nvSpPr>
                <p:cNvPr id="535615" name="Line 63"/>
                <p:cNvSpPr>
                  <a:spLocks noChangeShapeType="1"/>
                </p:cNvSpPr>
                <p:nvPr/>
              </p:nvSpPr>
              <p:spPr bwMode="auto">
                <a:xfrm>
                  <a:off x="2719" y="2245"/>
                  <a:ext cx="452" cy="1"/>
                </a:xfrm>
                <a:prstGeom prst="line">
                  <a:avLst/>
                </a:prstGeom>
                <a:noFill/>
                <a:ln w="9525">
                  <a:solidFill>
                    <a:srgbClr val="000000"/>
                  </a:solidFill>
                  <a:round/>
                  <a:headEnd/>
                  <a:tailEnd/>
                </a:ln>
              </p:spPr>
              <p:txBody>
                <a:bodyPr/>
                <a:lstStyle/>
                <a:p>
                  <a:endParaRPr lang="en-US" dirty="0"/>
                </a:p>
              </p:txBody>
            </p:sp>
            <p:sp>
              <p:nvSpPr>
                <p:cNvPr id="535616" name="Line 64"/>
                <p:cNvSpPr>
                  <a:spLocks noChangeShapeType="1"/>
                </p:cNvSpPr>
                <p:nvPr/>
              </p:nvSpPr>
              <p:spPr bwMode="auto">
                <a:xfrm>
                  <a:off x="2719" y="2335"/>
                  <a:ext cx="504" cy="1"/>
                </a:xfrm>
                <a:prstGeom prst="line">
                  <a:avLst/>
                </a:prstGeom>
                <a:noFill/>
                <a:ln w="9525">
                  <a:solidFill>
                    <a:srgbClr val="000000"/>
                  </a:solidFill>
                  <a:round/>
                  <a:headEnd/>
                  <a:tailEnd/>
                </a:ln>
              </p:spPr>
              <p:txBody>
                <a:bodyPr/>
                <a:lstStyle/>
                <a:p>
                  <a:endParaRPr lang="en-US" dirty="0"/>
                </a:p>
              </p:txBody>
            </p:sp>
            <p:sp>
              <p:nvSpPr>
                <p:cNvPr id="535617" name="Freeform 65"/>
                <p:cNvSpPr>
                  <a:spLocks/>
                </p:cNvSpPr>
                <p:nvPr/>
              </p:nvSpPr>
              <p:spPr bwMode="auto">
                <a:xfrm>
                  <a:off x="3154" y="2077"/>
                  <a:ext cx="590" cy="102"/>
                </a:xfrm>
                <a:custGeom>
                  <a:avLst/>
                  <a:gdLst/>
                  <a:ahLst/>
                  <a:cxnLst>
                    <a:cxn ang="0">
                      <a:pos x="0" y="102"/>
                    </a:cxn>
                    <a:cxn ang="0">
                      <a:pos x="132" y="84"/>
                    </a:cxn>
                    <a:cxn ang="0">
                      <a:pos x="267" y="66"/>
                    </a:cxn>
                    <a:cxn ang="0">
                      <a:pos x="407" y="50"/>
                    </a:cxn>
                    <a:cxn ang="0">
                      <a:pos x="550" y="36"/>
                    </a:cxn>
                    <a:cxn ang="0">
                      <a:pos x="700" y="25"/>
                    </a:cxn>
                    <a:cxn ang="0">
                      <a:pos x="857" y="15"/>
                    </a:cxn>
                    <a:cxn ang="0">
                      <a:pos x="1017" y="7"/>
                    </a:cxn>
                    <a:cxn ang="0">
                      <a:pos x="1179" y="0"/>
                    </a:cxn>
                  </a:cxnLst>
                  <a:rect l="0" t="0" r="r" b="b"/>
                  <a:pathLst>
                    <a:path w="1179" h="102">
                      <a:moveTo>
                        <a:pt x="0" y="102"/>
                      </a:moveTo>
                      <a:lnTo>
                        <a:pt x="132" y="84"/>
                      </a:lnTo>
                      <a:lnTo>
                        <a:pt x="267" y="66"/>
                      </a:lnTo>
                      <a:lnTo>
                        <a:pt x="407" y="50"/>
                      </a:lnTo>
                      <a:lnTo>
                        <a:pt x="550" y="36"/>
                      </a:lnTo>
                      <a:lnTo>
                        <a:pt x="700" y="25"/>
                      </a:lnTo>
                      <a:lnTo>
                        <a:pt x="857" y="15"/>
                      </a:lnTo>
                      <a:lnTo>
                        <a:pt x="1017" y="7"/>
                      </a:lnTo>
                      <a:lnTo>
                        <a:pt x="1179" y="0"/>
                      </a:lnTo>
                    </a:path>
                  </a:pathLst>
                </a:custGeom>
                <a:noFill/>
                <a:ln w="9525">
                  <a:solidFill>
                    <a:srgbClr val="000000"/>
                  </a:solidFill>
                  <a:prstDash val="solid"/>
                  <a:round/>
                  <a:headEnd/>
                  <a:tailEnd/>
                </a:ln>
              </p:spPr>
              <p:txBody>
                <a:bodyPr/>
                <a:lstStyle/>
                <a:p>
                  <a:endParaRPr lang="en-US" dirty="0"/>
                </a:p>
              </p:txBody>
            </p:sp>
            <p:sp>
              <p:nvSpPr>
                <p:cNvPr id="535618" name="Freeform 66"/>
                <p:cNvSpPr>
                  <a:spLocks/>
                </p:cNvSpPr>
                <p:nvPr/>
              </p:nvSpPr>
              <p:spPr bwMode="auto">
                <a:xfrm>
                  <a:off x="3229" y="2143"/>
                  <a:ext cx="526" cy="186"/>
                </a:xfrm>
                <a:custGeom>
                  <a:avLst/>
                  <a:gdLst/>
                  <a:ahLst/>
                  <a:cxnLst>
                    <a:cxn ang="0">
                      <a:pos x="0" y="186"/>
                    </a:cxn>
                    <a:cxn ang="0">
                      <a:pos x="86" y="160"/>
                    </a:cxn>
                    <a:cxn ang="0">
                      <a:pos x="172" y="135"/>
                    </a:cxn>
                    <a:cxn ang="0">
                      <a:pos x="258" y="111"/>
                    </a:cxn>
                    <a:cxn ang="0">
                      <a:pos x="344" y="90"/>
                    </a:cxn>
                    <a:cxn ang="0">
                      <a:pos x="426" y="72"/>
                    </a:cxn>
                    <a:cxn ang="0">
                      <a:pos x="508" y="56"/>
                    </a:cxn>
                    <a:cxn ang="0">
                      <a:pos x="590" y="42"/>
                    </a:cxn>
                    <a:cxn ang="0">
                      <a:pos x="675" y="30"/>
                    </a:cxn>
                    <a:cxn ang="0">
                      <a:pos x="767" y="20"/>
                    </a:cxn>
                    <a:cxn ang="0">
                      <a:pos x="860" y="12"/>
                    </a:cxn>
                    <a:cxn ang="0">
                      <a:pos x="956" y="6"/>
                    </a:cxn>
                    <a:cxn ang="0">
                      <a:pos x="1053" y="0"/>
                    </a:cxn>
                  </a:cxnLst>
                  <a:rect l="0" t="0" r="r" b="b"/>
                  <a:pathLst>
                    <a:path w="1053" h="186">
                      <a:moveTo>
                        <a:pt x="0" y="186"/>
                      </a:moveTo>
                      <a:lnTo>
                        <a:pt x="86" y="160"/>
                      </a:lnTo>
                      <a:lnTo>
                        <a:pt x="172" y="135"/>
                      </a:lnTo>
                      <a:lnTo>
                        <a:pt x="258" y="111"/>
                      </a:lnTo>
                      <a:lnTo>
                        <a:pt x="344" y="90"/>
                      </a:lnTo>
                      <a:lnTo>
                        <a:pt x="426" y="72"/>
                      </a:lnTo>
                      <a:lnTo>
                        <a:pt x="508" y="56"/>
                      </a:lnTo>
                      <a:lnTo>
                        <a:pt x="590" y="42"/>
                      </a:lnTo>
                      <a:lnTo>
                        <a:pt x="675" y="30"/>
                      </a:lnTo>
                      <a:lnTo>
                        <a:pt x="767" y="20"/>
                      </a:lnTo>
                      <a:lnTo>
                        <a:pt x="860" y="12"/>
                      </a:lnTo>
                      <a:lnTo>
                        <a:pt x="956" y="6"/>
                      </a:lnTo>
                      <a:lnTo>
                        <a:pt x="1053" y="0"/>
                      </a:lnTo>
                    </a:path>
                  </a:pathLst>
                </a:custGeom>
                <a:noFill/>
                <a:ln w="9525">
                  <a:solidFill>
                    <a:srgbClr val="000000"/>
                  </a:solidFill>
                  <a:prstDash val="solid"/>
                  <a:round/>
                  <a:headEnd/>
                  <a:tailEnd/>
                </a:ln>
              </p:spPr>
              <p:txBody>
                <a:bodyPr/>
                <a:lstStyle/>
                <a:p>
                  <a:endParaRPr lang="en-US" dirty="0"/>
                </a:p>
              </p:txBody>
            </p:sp>
            <p:sp>
              <p:nvSpPr>
                <p:cNvPr id="535619" name="Freeform 67"/>
                <p:cNvSpPr>
                  <a:spLocks/>
                </p:cNvSpPr>
                <p:nvPr/>
              </p:nvSpPr>
              <p:spPr bwMode="auto">
                <a:xfrm>
                  <a:off x="3280" y="2221"/>
                  <a:ext cx="492" cy="186"/>
                </a:xfrm>
                <a:custGeom>
                  <a:avLst/>
                  <a:gdLst/>
                  <a:ahLst/>
                  <a:cxnLst>
                    <a:cxn ang="0">
                      <a:pos x="0" y="186"/>
                    </a:cxn>
                    <a:cxn ang="0">
                      <a:pos x="56" y="162"/>
                    </a:cxn>
                    <a:cxn ang="0">
                      <a:pos x="84" y="151"/>
                    </a:cxn>
                    <a:cxn ang="0">
                      <a:pos x="115" y="139"/>
                    </a:cxn>
                    <a:cxn ang="0">
                      <a:pos x="147" y="128"/>
                    </a:cxn>
                    <a:cxn ang="0">
                      <a:pos x="183" y="117"/>
                    </a:cxn>
                    <a:cxn ang="0">
                      <a:pos x="221" y="106"/>
                    </a:cxn>
                    <a:cxn ang="0">
                      <a:pos x="263" y="96"/>
                    </a:cxn>
                    <a:cxn ang="0">
                      <a:pos x="286" y="91"/>
                    </a:cxn>
                    <a:cxn ang="0">
                      <a:pos x="311" y="86"/>
                    </a:cxn>
                    <a:cxn ang="0">
                      <a:pos x="366" y="76"/>
                    </a:cxn>
                    <a:cxn ang="0">
                      <a:pos x="426" y="66"/>
                    </a:cxn>
                    <a:cxn ang="0">
                      <a:pos x="487" y="56"/>
                    </a:cxn>
                    <a:cxn ang="0">
                      <a:pos x="548" y="47"/>
                    </a:cxn>
                    <a:cxn ang="0">
                      <a:pos x="607" y="38"/>
                    </a:cxn>
                    <a:cxn ang="0">
                      <a:pos x="660" y="31"/>
                    </a:cxn>
                    <a:cxn ang="0">
                      <a:pos x="687" y="27"/>
                    </a:cxn>
                    <a:cxn ang="0">
                      <a:pos x="710" y="24"/>
                    </a:cxn>
                    <a:cxn ang="0">
                      <a:pos x="754" y="19"/>
                    </a:cxn>
                    <a:cxn ang="0">
                      <a:pos x="792" y="14"/>
                    </a:cxn>
                    <a:cxn ang="0">
                      <a:pos x="828" y="10"/>
                    </a:cxn>
                    <a:cxn ang="0">
                      <a:pos x="862" y="8"/>
                    </a:cxn>
                    <a:cxn ang="0">
                      <a:pos x="895" y="5"/>
                    </a:cxn>
                    <a:cxn ang="0">
                      <a:pos x="925" y="3"/>
                    </a:cxn>
                    <a:cxn ang="0">
                      <a:pos x="984" y="0"/>
                    </a:cxn>
                  </a:cxnLst>
                  <a:rect l="0" t="0" r="r" b="b"/>
                  <a:pathLst>
                    <a:path w="984" h="186">
                      <a:moveTo>
                        <a:pt x="0" y="186"/>
                      </a:moveTo>
                      <a:lnTo>
                        <a:pt x="56" y="162"/>
                      </a:lnTo>
                      <a:lnTo>
                        <a:pt x="84" y="151"/>
                      </a:lnTo>
                      <a:lnTo>
                        <a:pt x="115" y="139"/>
                      </a:lnTo>
                      <a:lnTo>
                        <a:pt x="147" y="128"/>
                      </a:lnTo>
                      <a:lnTo>
                        <a:pt x="183" y="117"/>
                      </a:lnTo>
                      <a:lnTo>
                        <a:pt x="221" y="106"/>
                      </a:lnTo>
                      <a:lnTo>
                        <a:pt x="263" y="96"/>
                      </a:lnTo>
                      <a:lnTo>
                        <a:pt x="286" y="91"/>
                      </a:lnTo>
                      <a:lnTo>
                        <a:pt x="311" y="86"/>
                      </a:lnTo>
                      <a:lnTo>
                        <a:pt x="366" y="76"/>
                      </a:lnTo>
                      <a:lnTo>
                        <a:pt x="426" y="66"/>
                      </a:lnTo>
                      <a:lnTo>
                        <a:pt x="487" y="56"/>
                      </a:lnTo>
                      <a:lnTo>
                        <a:pt x="548" y="47"/>
                      </a:lnTo>
                      <a:lnTo>
                        <a:pt x="607" y="38"/>
                      </a:lnTo>
                      <a:lnTo>
                        <a:pt x="660" y="31"/>
                      </a:lnTo>
                      <a:lnTo>
                        <a:pt x="687" y="27"/>
                      </a:lnTo>
                      <a:lnTo>
                        <a:pt x="710" y="24"/>
                      </a:lnTo>
                      <a:lnTo>
                        <a:pt x="754" y="19"/>
                      </a:lnTo>
                      <a:lnTo>
                        <a:pt x="792" y="14"/>
                      </a:lnTo>
                      <a:lnTo>
                        <a:pt x="828" y="10"/>
                      </a:lnTo>
                      <a:lnTo>
                        <a:pt x="862" y="8"/>
                      </a:lnTo>
                      <a:lnTo>
                        <a:pt x="895" y="5"/>
                      </a:lnTo>
                      <a:lnTo>
                        <a:pt x="925" y="3"/>
                      </a:lnTo>
                      <a:lnTo>
                        <a:pt x="984" y="0"/>
                      </a:lnTo>
                    </a:path>
                  </a:pathLst>
                </a:custGeom>
                <a:noFill/>
                <a:ln w="9525">
                  <a:solidFill>
                    <a:srgbClr val="000000"/>
                  </a:solidFill>
                  <a:prstDash val="solid"/>
                  <a:round/>
                  <a:headEnd/>
                  <a:tailEnd/>
                </a:ln>
              </p:spPr>
              <p:txBody>
                <a:bodyPr/>
                <a:lstStyle/>
                <a:p>
                  <a:endParaRPr lang="en-US" dirty="0"/>
                </a:p>
              </p:txBody>
            </p:sp>
            <p:sp>
              <p:nvSpPr>
                <p:cNvPr id="535620" name="Freeform 68"/>
                <p:cNvSpPr>
                  <a:spLocks/>
                </p:cNvSpPr>
                <p:nvPr/>
              </p:nvSpPr>
              <p:spPr bwMode="auto">
                <a:xfrm>
                  <a:off x="3337" y="2293"/>
                  <a:ext cx="458" cy="186"/>
                </a:xfrm>
                <a:custGeom>
                  <a:avLst/>
                  <a:gdLst/>
                  <a:ahLst/>
                  <a:cxnLst>
                    <a:cxn ang="0">
                      <a:pos x="0" y="186"/>
                    </a:cxn>
                    <a:cxn ang="0">
                      <a:pos x="93" y="153"/>
                    </a:cxn>
                    <a:cxn ang="0">
                      <a:pos x="188" y="121"/>
                    </a:cxn>
                    <a:cxn ang="0">
                      <a:pos x="240" y="106"/>
                    </a:cxn>
                    <a:cxn ang="0">
                      <a:pos x="291" y="92"/>
                    </a:cxn>
                    <a:cxn ang="0">
                      <a:pos x="345" y="78"/>
                    </a:cxn>
                    <a:cxn ang="0">
                      <a:pos x="400" y="66"/>
                    </a:cxn>
                    <a:cxn ang="0">
                      <a:pos x="459" y="55"/>
                    </a:cxn>
                    <a:cxn ang="0">
                      <a:pos x="520" y="45"/>
                    </a:cxn>
                    <a:cxn ang="0">
                      <a:pos x="583" y="36"/>
                    </a:cxn>
                    <a:cxn ang="0">
                      <a:pos x="646" y="28"/>
                    </a:cxn>
                    <a:cxn ang="0">
                      <a:pos x="780" y="13"/>
                    </a:cxn>
                    <a:cxn ang="0">
                      <a:pos x="915" y="0"/>
                    </a:cxn>
                  </a:cxnLst>
                  <a:rect l="0" t="0" r="r" b="b"/>
                  <a:pathLst>
                    <a:path w="915" h="186">
                      <a:moveTo>
                        <a:pt x="0" y="186"/>
                      </a:moveTo>
                      <a:lnTo>
                        <a:pt x="93" y="153"/>
                      </a:lnTo>
                      <a:lnTo>
                        <a:pt x="188" y="121"/>
                      </a:lnTo>
                      <a:lnTo>
                        <a:pt x="240" y="106"/>
                      </a:lnTo>
                      <a:lnTo>
                        <a:pt x="291" y="92"/>
                      </a:lnTo>
                      <a:lnTo>
                        <a:pt x="345" y="78"/>
                      </a:lnTo>
                      <a:lnTo>
                        <a:pt x="400" y="66"/>
                      </a:lnTo>
                      <a:lnTo>
                        <a:pt x="459" y="55"/>
                      </a:lnTo>
                      <a:lnTo>
                        <a:pt x="520" y="45"/>
                      </a:lnTo>
                      <a:lnTo>
                        <a:pt x="583" y="36"/>
                      </a:lnTo>
                      <a:lnTo>
                        <a:pt x="646" y="28"/>
                      </a:lnTo>
                      <a:lnTo>
                        <a:pt x="780" y="13"/>
                      </a:lnTo>
                      <a:lnTo>
                        <a:pt x="915" y="0"/>
                      </a:lnTo>
                    </a:path>
                  </a:pathLst>
                </a:custGeom>
                <a:noFill/>
                <a:ln w="9525">
                  <a:solidFill>
                    <a:srgbClr val="000000"/>
                  </a:solidFill>
                  <a:prstDash val="solid"/>
                  <a:round/>
                  <a:headEnd/>
                  <a:tailEnd/>
                </a:ln>
              </p:spPr>
              <p:txBody>
                <a:bodyPr/>
                <a:lstStyle/>
                <a:p>
                  <a:endParaRPr lang="en-US" dirty="0"/>
                </a:p>
              </p:txBody>
            </p:sp>
            <p:sp>
              <p:nvSpPr>
                <p:cNvPr id="535621" name="Freeform 69"/>
                <p:cNvSpPr>
                  <a:spLocks/>
                </p:cNvSpPr>
                <p:nvPr/>
              </p:nvSpPr>
              <p:spPr bwMode="auto">
                <a:xfrm>
                  <a:off x="3749" y="2089"/>
                  <a:ext cx="1797" cy="144"/>
                </a:xfrm>
                <a:custGeom>
                  <a:avLst/>
                  <a:gdLst/>
                  <a:ahLst/>
                  <a:cxnLst>
                    <a:cxn ang="0">
                      <a:pos x="0" y="18"/>
                    </a:cxn>
                    <a:cxn ang="0">
                      <a:pos x="36" y="15"/>
                    </a:cxn>
                    <a:cxn ang="0">
                      <a:pos x="74" y="12"/>
                    </a:cxn>
                    <a:cxn ang="0">
                      <a:pos x="114" y="9"/>
                    </a:cxn>
                    <a:cxn ang="0">
                      <a:pos x="156" y="6"/>
                    </a:cxn>
                    <a:cxn ang="0">
                      <a:pos x="204" y="4"/>
                    </a:cxn>
                    <a:cxn ang="0">
                      <a:pos x="255" y="2"/>
                    </a:cxn>
                    <a:cxn ang="0">
                      <a:pos x="312" y="1"/>
                    </a:cxn>
                    <a:cxn ang="0">
                      <a:pos x="345" y="0"/>
                    </a:cxn>
                    <a:cxn ang="0">
                      <a:pos x="377" y="0"/>
                    </a:cxn>
                    <a:cxn ang="0">
                      <a:pos x="414" y="0"/>
                    </a:cxn>
                    <a:cxn ang="0">
                      <a:pos x="452" y="0"/>
                    </a:cxn>
                    <a:cxn ang="0">
                      <a:pos x="490" y="0"/>
                    </a:cxn>
                    <a:cxn ang="0">
                      <a:pos x="532" y="0"/>
                    </a:cxn>
                    <a:cxn ang="0">
                      <a:pos x="621" y="1"/>
                    </a:cxn>
                    <a:cxn ang="0">
                      <a:pos x="713" y="2"/>
                    </a:cxn>
                    <a:cxn ang="0">
                      <a:pos x="810" y="4"/>
                    </a:cxn>
                    <a:cxn ang="0">
                      <a:pos x="908" y="6"/>
                    </a:cxn>
                    <a:cxn ang="0">
                      <a:pos x="1003" y="9"/>
                    </a:cxn>
                    <a:cxn ang="0">
                      <a:pos x="1098" y="12"/>
                    </a:cxn>
                    <a:cxn ang="0">
                      <a:pos x="1144" y="14"/>
                    </a:cxn>
                    <a:cxn ang="0">
                      <a:pos x="1186" y="16"/>
                    </a:cxn>
                    <a:cxn ang="0">
                      <a:pos x="1226" y="17"/>
                    </a:cxn>
                    <a:cxn ang="0">
                      <a:pos x="1264" y="19"/>
                    </a:cxn>
                    <a:cxn ang="0">
                      <a:pos x="1341" y="23"/>
                    </a:cxn>
                    <a:cxn ang="0">
                      <a:pos x="1379" y="26"/>
                    </a:cxn>
                    <a:cxn ang="0">
                      <a:pos x="1419" y="28"/>
                    </a:cxn>
                    <a:cxn ang="0">
                      <a:pos x="1461" y="31"/>
                    </a:cxn>
                    <a:cxn ang="0">
                      <a:pos x="1505" y="33"/>
                    </a:cxn>
                    <a:cxn ang="0">
                      <a:pos x="1552" y="36"/>
                    </a:cxn>
                    <a:cxn ang="0">
                      <a:pos x="1606" y="39"/>
                    </a:cxn>
                    <a:cxn ang="0">
                      <a:pos x="1661" y="43"/>
                    </a:cxn>
                    <a:cxn ang="0">
                      <a:pos x="1724" y="46"/>
                    </a:cxn>
                    <a:cxn ang="0">
                      <a:pos x="1791" y="50"/>
                    </a:cxn>
                    <a:cxn ang="0">
                      <a:pos x="1865" y="54"/>
                    </a:cxn>
                    <a:cxn ang="0">
                      <a:pos x="1945" y="58"/>
                    </a:cxn>
                    <a:cxn ang="0">
                      <a:pos x="2031" y="63"/>
                    </a:cxn>
                    <a:cxn ang="0">
                      <a:pos x="2123" y="68"/>
                    </a:cxn>
                    <a:cxn ang="0">
                      <a:pos x="2218" y="73"/>
                    </a:cxn>
                    <a:cxn ang="0">
                      <a:pos x="2317" y="78"/>
                    </a:cxn>
                    <a:cxn ang="0">
                      <a:pos x="2422" y="83"/>
                    </a:cxn>
                    <a:cxn ang="0">
                      <a:pos x="2529" y="89"/>
                    </a:cxn>
                    <a:cxn ang="0">
                      <a:pos x="2639" y="95"/>
                    </a:cxn>
                    <a:cxn ang="0">
                      <a:pos x="2752" y="100"/>
                    </a:cxn>
                    <a:cxn ang="0">
                      <a:pos x="2868" y="106"/>
                    </a:cxn>
                    <a:cxn ang="0">
                      <a:pos x="2985" y="113"/>
                    </a:cxn>
                    <a:cxn ang="0">
                      <a:pos x="3105" y="119"/>
                    </a:cxn>
                    <a:cxn ang="0">
                      <a:pos x="3347" y="131"/>
                    </a:cxn>
                    <a:cxn ang="0">
                      <a:pos x="3593" y="144"/>
                    </a:cxn>
                  </a:cxnLst>
                  <a:rect l="0" t="0" r="r" b="b"/>
                  <a:pathLst>
                    <a:path w="3593" h="144">
                      <a:moveTo>
                        <a:pt x="0" y="18"/>
                      </a:moveTo>
                      <a:lnTo>
                        <a:pt x="36" y="15"/>
                      </a:lnTo>
                      <a:lnTo>
                        <a:pt x="74" y="12"/>
                      </a:lnTo>
                      <a:lnTo>
                        <a:pt x="114" y="9"/>
                      </a:lnTo>
                      <a:lnTo>
                        <a:pt x="156" y="6"/>
                      </a:lnTo>
                      <a:lnTo>
                        <a:pt x="204" y="4"/>
                      </a:lnTo>
                      <a:lnTo>
                        <a:pt x="255" y="2"/>
                      </a:lnTo>
                      <a:lnTo>
                        <a:pt x="312" y="1"/>
                      </a:lnTo>
                      <a:lnTo>
                        <a:pt x="345" y="0"/>
                      </a:lnTo>
                      <a:lnTo>
                        <a:pt x="377" y="0"/>
                      </a:lnTo>
                      <a:lnTo>
                        <a:pt x="414" y="0"/>
                      </a:lnTo>
                      <a:lnTo>
                        <a:pt x="452" y="0"/>
                      </a:lnTo>
                      <a:lnTo>
                        <a:pt x="490" y="0"/>
                      </a:lnTo>
                      <a:lnTo>
                        <a:pt x="532" y="0"/>
                      </a:lnTo>
                      <a:lnTo>
                        <a:pt x="621" y="1"/>
                      </a:lnTo>
                      <a:lnTo>
                        <a:pt x="713" y="2"/>
                      </a:lnTo>
                      <a:lnTo>
                        <a:pt x="810" y="4"/>
                      </a:lnTo>
                      <a:lnTo>
                        <a:pt x="908" y="6"/>
                      </a:lnTo>
                      <a:lnTo>
                        <a:pt x="1003" y="9"/>
                      </a:lnTo>
                      <a:lnTo>
                        <a:pt x="1098" y="12"/>
                      </a:lnTo>
                      <a:lnTo>
                        <a:pt x="1144" y="14"/>
                      </a:lnTo>
                      <a:lnTo>
                        <a:pt x="1186" y="16"/>
                      </a:lnTo>
                      <a:lnTo>
                        <a:pt x="1226" y="17"/>
                      </a:lnTo>
                      <a:lnTo>
                        <a:pt x="1264" y="19"/>
                      </a:lnTo>
                      <a:lnTo>
                        <a:pt x="1341" y="23"/>
                      </a:lnTo>
                      <a:lnTo>
                        <a:pt x="1379" y="26"/>
                      </a:lnTo>
                      <a:lnTo>
                        <a:pt x="1419" y="28"/>
                      </a:lnTo>
                      <a:lnTo>
                        <a:pt x="1461" y="31"/>
                      </a:lnTo>
                      <a:lnTo>
                        <a:pt x="1505" y="33"/>
                      </a:lnTo>
                      <a:lnTo>
                        <a:pt x="1552" y="36"/>
                      </a:lnTo>
                      <a:lnTo>
                        <a:pt x="1606" y="39"/>
                      </a:lnTo>
                      <a:lnTo>
                        <a:pt x="1661" y="43"/>
                      </a:lnTo>
                      <a:lnTo>
                        <a:pt x="1724" y="46"/>
                      </a:lnTo>
                      <a:lnTo>
                        <a:pt x="1791" y="50"/>
                      </a:lnTo>
                      <a:lnTo>
                        <a:pt x="1865" y="54"/>
                      </a:lnTo>
                      <a:lnTo>
                        <a:pt x="1945" y="58"/>
                      </a:lnTo>
                      <a:lnTo>
                        <a:pt x="2031" y="63"/>
                      </a:lnTo>
                      <a:lnTo>
                        <a:pt x="2123" y="68"/>
                      </a:lnTo>
                      <a:lnTo>
                        <a:pt x="2218" y="73"/>
                      </a:lnTo>
                      <a:lnTo>
                        <a:pt x="2317" y="78"/>
                      </a:lnTo>
                      <a:lnTo>
                        <a:pt x="2422" y="83"/>
                      </a:lnTo>
                      <a:lnTo>
                        <a:pt x="2529" y="89"/>
                      </a:lnTo>
                      <a:lnTo>
                        <a:pt x="2639" y="95"/>
                      </a:lnTo>
                      <a:lnTo>
                        <a:pt x="2752" y="100"/>
                      </a:lnTo>
                      <a:lnTo>
                        <a:pt x="2868" y="106"/>
                      </a:lnTo>
                      <a:lnTo>
                        <a:pt x="2985" y="113"/>
                      </a:lnTo>
                      <a:lnTo>
                        <a:pt x="3105" y="119"/>
                      </a:lnTo>
                      <a:lnTo>
                        <a:pt x="3347" y="131"/>
                      </a:lnTo>
                      <a:lnTo>
                        <a:pt x="3593" y="144"/>
                      </a:lnTo>
                    </a:path>
                  </a:pathLst>
                </a:custGeom>
                <a:noFill/>
                <a:ln w="9525">
                  <a:solidFill>
                    <a:srgbClr val="000000"/>
                  </a:solidFill>
                  <a:prstDash val="solid"/>
                  <a:round/>
                  <a:headEnd/>
                  <a:tailEnd/>
                </a:ln>
              </p:spPr>
              <p:txBody>
                <a:bodyPr/>
                <a:lstStyle/>
                <a:p>
                  <a:endParaRPr lang="en-US" dirty="0"/>
                </a:p>
              </p:txBody>
            </p:sp>
            <p:sp>
              <p:nvSpPr>
                <p:cNvPr id="535622" name="Freeform 70"/>
                <p:cNvSpPr>
                  <a:spLocks/>
                </p:cNvSpPr>
                <p:nvPr/>
              </p:nvSpPr>
              <p:spPr bwMode="auto">
                <a:xfrm>
                  <a:off x="3835" y="2197"/>
                  <a:ext cx="492" cy="186"/>
                </a:xfrm>
                <a:custGeom>
                  <a:avLst/>
                  <a:gdLst/>
                  <a:ahLst/>
                  <a:cxnLst>
                    <a:cxn ang="0">
                      <a:pos x="0" y="186"/>
                    </a:cxn>
                    <a:cxn ang="0">
                      <a:pos x="94" y="157"/>
                    </a:cxn>
                    <a:cxn ang="0">
                      <a:pos x="191" y="129"/>
                    </a:cxn>
                    <a:cxn ang="0">
                      <a:pos x="243" y="116"/>
                    </a:cxn>
                    <a:cxn ang="0">
                      <a:pos x="296" y="103"/>
                    </a:cxn>
                    <a:cxn ang="0">
                      <a:pos x="353" y="90"/>
                    </a:cxn>
                    <a:cxn ang="0">
                      <a:pos x="412" y="78"/>
                    </a:cxn>
                    <a:cxn ang="0">
                      <a:pos x="475" y="67"/>
                    </a:cxn>
                    <a:cxn ang="0">
                      <a:pos x="542" y="56"/>
                    </a:cxn>
                    <a:cxn ang="0">
                      <a:pos x="613" y="46"/>
                    </a:cxn>
                    <a:cxn ang="0">
                      <a:pos x="683" y="36"/>
                    </a:cxn>
                    <a:cxn ang="0">
                      <a:pos x="832" y="18"/>
                    </a:cxn>
                    <a:cxn ang="0">
                      <a:pos x="985" y="0"/>
                    </a:cxn>
                  </a:cxnLst>
                  <a:rect l="0" t="0" r="r" b="b"/>
                  <a:pathLst>
                    <a:path w="985" h="186">
                      <a:moveTo>
                        <a:pt x="0" y="186"/>
                      </a:moveTo>
                      <a:lnTo>
                        <a:pt x="94" y="157"/>
                      </a:lnTo>
                      <a:lnTo>
                        <a:pt x="191" y="129"/>
                      </a:lnTo>
                      <a:lnTo>
                        <a:pt x="243" y="116"/>
                      </a:lnTo>
                      <a:lnTo>
                        <a:pt x="296" y="103"/>
                      </a:lnTo>
                      <a:lnTo>
                        <a:pt x="353" y="90"/>
                      </a:lnTo>
                      <a:lnTo>
                        <a:pt x="412" y="78"/>
                      </a:lnTo>
                      <a:lnTo>
                        <a:pt x="475" y="67"/>
                      </a:lnTo>
                      <a:lnTo>
                        <a:pt x="542" y="56"/>
                      </a:lnTo>
                      <a:lnTo>
                        <a:pt x="613" y="46"/>
                      </a:lnTo>
                      <a:lnTo>
                        <a:pt x="683" y="36"/>
                      </a:lnTo>
                      <a:lnTo>
                        <a:pt x="832" y="18"/>
                      </a:lnTo>
                      <a:lnTo>
                        <a:pt x="985" y="0"/>
                      </a:lnTo>
                    </a:path>
                  </a:pathLst>
                </a:custGeom>
                <a:noFill/>
                <a:ln w="9525">
                  <a:solidFill>
                    <a:srgbClr val="000000"/>
                  </a:solidFill>
                  <a:prstDash val="solid"/>
                  <a:round/>
                  <a:headEnd/>
                  <a:tailEnd/>
                </a:ln>
              </p:spPr>
              <p:txBody>
                <a:bodyPr/>
                <a:lstStyle/>
                <a:p>
                  <a:endParaRPr lang="en-US" dirty="0"/>
                </a:p>
              </p:txBody>
            </p:sp>
            <p:sp>
              <p:nvSpPr>
                <p:cNvPr id="535623" name="Freeform 71"/>
                <p:cNvSpPr>
                  <a:spLocks/>
                </p:cNvSpPr>
                <p:nvPr/>
              </p:nvSpPr>
              <p:spPr bwMode="auto">
                <a:xfrm>
                  <a:off x="3990" y="2263"/>
                  <a:ext cx="366" cy="342"/>
                </a:xfrm>
                <a:custGeom>
                  <a:avLst/>
                  <a:gdLst/>
                  <a:ahLst/>
                  <a:cxnLst>
                    <a:cxn ang="0">
                      <a:pos x="0" y="342"/>
                    </a:cxn>
                    <a:cxn ang="0">
                      <a:pos x="35" y="304"/>
                    </a:cxn>
                    <a:cxn ang="0">
                      <a:pos x="71" y="266"/>
                    </a:cxn>
                    <a:cxn ang="0">
                      <a:pos x="92" y="247"/>
                    </a:cxn>
                    <a:cxn ang="0">
                      <a:pos x="117" y="229"/>
                    </a:cxn>
                    <a:cxn ang="0">
                      <a:pos x="141" y="210"/>
                    </a:cxn>
                    <a:cxn ang="0">
                      <a:pos x="172" y="192"/>
                    </a:cxn>
                    <a:cxn ang="0">
                      <a:pos x="206" y="174"/>
                    </a:cxn>
                    <a:cxn ang="0">
                      <a:pos x="246" y="155"/>
                    </a:cxn>
                    <a:cxn ang="0">
                      <a:pos x="290" y="136"/>
                    </a:cxn>
                    <a:cxn ang="0">
                      <a:pos x="334" y="117"/>
                    </a:cxn>
                    <a:cxn ang="0">
                      <a:pos x="380" y="99"/>
                    </a:cxn>
                    <a:cxn ang="0">
                      <a:pos x="424" y="82"/>
                    </a:cxn>
                    <a:cxn ang="0">
                      <a:pos x="466" y="67"/>
                    </a:cxn>
                    <a:cxn ang="0">
                      <a:pos x="504" y="54"/>
                    </a:cxn>
                    <a:cxn ang="0">
                      <a:pos x="538" y="43"/>
                    </a:cxn>
                    <a:cxn ang="0">
                      <a:pos x="569" y="34"/>
                    </a:cxn>
                    <a:cxn ang="0">
                      <a:pos x="599" y="26"/>
                    </a:cxn>
                    <a:cxn ang="0">
                      <a:pos x="628" y="19"/>
                    </a:cxn>
                    <a:cxn ang="0">
                      <a:pos x="681" y="9"/>
                    </a:cxn>
                    <a:cxn ang="0">
                      <a:pos x="733" y="0"/>
                    </a:cxn>
                  </a:cxnLst>
                  <a:rect l="0" t="0" r="r" b="b"/>
                  <a:pathLst>
                    <a:path w="733" h="342">
                      <a:moveTo>
                        <a:pt x="0" y="342"/>
                      </a:moveTo>
                      <a:lnTo>
                        <a:pt x="35" y="304"/>
                      </a:lnTo>
                      <a:lnTo>
                        <a:pt x="71" y="266"/>
                      </a:lnTo>
                      <a:lnTo>
                        <a:pt x="92" y="247"/>
                      </a:lnTo>
                      <a:lnTo>
                        <a:pt x="117" y="229"/>
                      </a:lnTo>
                      <a:lnTo>
                        <a:pt x="141" y="210"/>
                      </a:lnTo>
                      <a:lnTo>
                        <a:pt x="172" y="192"/>
                      </a:lnTo>
                      <a:lnTo>
                        <a:pt x="206" y="174"/>
                      </a:lnTo>
                      <a:lnTo>
                        <a:pt x="246" y="155"/>
                      </a:lnTo>
                      <a:lnTo>
                        <a:pt x="290" y="136"/>
                      </a:lnTo>
                      <a:lnTo>
                        <a:pt x="334" y="117"/>
                      </a:lnTo>
                      <a:lnTo>
                        <a:pt x="380" y="99"/>
                      </a:lnTo>
                      <a:lnTo>
                        <a:pt x="424" y="82"/>
                      </a:lnTo>
                      <a:lnTo>
                        <a:pt x="466" y="67"/>
                      </a:lnTo>
                      <a:lnTo>
                        <a:pt x="504" y="54"/>
                      </a:lnTo>
                      <a:lnTo>
                        <a:pt x="538" y="43"/>
                      </a:lnTo>
                      <a:lnTo>
                        <a:pt x="569" y="34"/>
                      </a:lnTo>
                      <a:lnTo>
                        <a:pt x="599" y="26"/>
                      </a:lnTo>
                      <a:lnTo>
                        <a:pt x="628" y="19"/>
                      </a:lnTo>
                      <a:lnTo>
                        <a:pt x="681" y="9"/>
                      </a:lnTo>
                      <a:lnTo>
                        <a:pt x="733" y="0"/>
                      </a:lnTo>
                    </a:path>
                  </a:pathLst>
                </a:custGeom>
                <a:noFill/>
                <a:ln w="9525">
                  <a:solidFill>
                    <a:srgbClr val="000000"/>
                  </a:solidFill>
                  <a:prstDash val="solid"/>
                  <a:round/>
                  <a:headEnd/>
                  <a:tailEnd/>
                </a:ln>
              </p:spPr>
              <p:txBody>
                <a:bodyPr/>
                <a:lstStyle/>
                <a:p>
                  <a:endParaRPr lang="en-US" dirty="0"/>
                </a:p>
              </p:txBody>
            </p:sp>
            <p:sp>
              <p:nvSpPr>
                <p:cNvPr id="535624" name="Freeform 72"/>
                <p:cNvSpPr>
                  <a:spLocks/>
                </p:cNvSpPr>
                <p:nvPr/>
              </p:nvSpPr>
              <p:spPr bwMode="auto">
                <a:xfrm>
                  <a:off x="4070" y="2341"/>
                  <a:ext cx="320" cy="324"/>
                </a:xfrm>
                <a:custGeom>
                  <a:avLst/>
                  <a:gdLst/>
                  <a:ahLst/>
                  <a:cxnLst>
                    <a:cxn ang="0">
                      <a:pos x="0" y="324"/>
                    </a:cxn>
                    <a:cxn ang="0">
                      <a:pos x="38" y="275"/>
                    </a:cxn>
                    <a:cxn ang="0">
                      <a:pos x="59" y="250"/>
                    </a:cxn>
                    <a:cxn ang="0">
                      <a:pos x="82" y="227"/>
                    </a:cxn>
                    <a:cxn ang="0">
                      <a:pos x="106" y="203"/>
                    </a:cxn>
                    <a:cxn ang="0">
                      <a:pos x="135" y="181"/>
                    </a:cxn>
                    <a:cxn ang="0">
                      <a:pos x="167" y="159"/>
                    </a:cxn>
                    <a:cxn ang="0">
                      <a:pos x="206" y="138"/>
                    </a:cxn>
                    <a:cxn ang="0">
                      <a:pos x="247" y="118"/>
                    </a:cxn>
                    <a:cxn ang="0">
                      <a:pos x="295" y="100"/>
                    </a:cxn>
                    <a:cxn ang="0">
                      <a:pos x="347" y="82"/>
                    </a:cxn>
                    <a:cxn ang="0">
                      <a:pos x="402" y="65"/>
                    </a:cxn>
                    <a:cxn ang="0">
                      <a:pos x="459" y="48"/>
                    </a:cxn>
                    <a:cxn ang="0">
                      <a:pos x="518" y="32"/>
                    </a:cxn>
                    <a:cxn ang="0">
                      <a:pos x="640" y="0"/>
                    </a:cxn>
                  </a:cxnLst>
                  <a:rect l="0" t="0" r="r" b="b"/>
                  <a:pathLst>
                    <a:path w="640" h="324">
                      <a:moveTo>
                        <a:pt x="0" y="324"/>
                      </a:moveTo>
                      <a:lnTo>
                        <a:pt x="38" y="275"/>
                      </a:lnTo>
                      <a:lnTo>
                        <a:pt x="59" y="250"/>
                      </a:lnTo>
                      <a:lnTo>
                        <a:pt x="82" y="227"/>
                      </a:lnTo>
                      <a:lnTo>
                        <a:pt x="106" y="203"/>
                      </a:lnTo>
                      <a:lnTo>
                        <a:pt x="135" y="181"/>
                      </a:lnTo>
                      <a:lnTo>
                        <a:pt x="167" y="159"/>
                      </a:lnTo>
                      <a:lnTo>
                        <a:pt x="206" y="138"/>
                      </a:lnTo>
                      <a:lnTo>
                        <a:pt x="247" y="118"/>
                      </a:lnTo>
                      <a:lnTo>
                        <a:pt x="295" y="100"/>
                      </a:lnTo>
                      <a:lnTo>
                        <a:pt x="347" y="82"/>
                      </a:lnTo>
                      <a:lnTo>
                        <a:pt x="402" y="65"/>
                      </a:lnTo>
                      <a:lnTo>
                        <a:pt x="459" y="48"/>
                      </a:lnTo>
                      <a:lnTo>
                        <a:pt x="518" y="32"/>
                      </a:lnTo>
                      <a:lnTo>
                        <a:pt x="640" y="0"/>
                      </a:lnTo>
                    </a:path>
                  </a:pathLst>
                </a:custGeom>
                <a:noFill/>
                <a:ln w="9525">
                  <a:solidFill>
                    <a:srgbClr val="000000"/>
                  </a:solidFill>
                  <a:prstDash val="solid"/>
                  <a:round/>
                  <a:headEnd/>
                  <a:tailEnd/>
                </a:ln>
              </p:spPr>
              <p:txBody>
                <a:bodyPr/>
                <a:lstStyle/>
                <a:p>
                  <a:endParaRPr lang="en-US" dirty="0"/>
                </a:p>
              </p:txBody>
            </p:sp>
            <p:sp>
              <p:nvSpPr>
                <p:cNvPr id="535625" name="Freeform 73"/>
                <p:cNvSpPr>
                  <a:spLocks/>
                </p:cNvSpPr>
                <p:nvPr/>
              </p:nvSpPr>
              <p:spPr bwMode="auto">
                <a:xfrm>
                  <a:off x="4350" y="2197"/>
                  <a:ext cx="1185" cy="108"/>
                </a:xfrm>
                <a:custGeom>
                  <a:avLst/>
                  <a:gdLst/>
                  <a:ahLst/>
                  <a:cxnLst>
                    <a:cxn ang="0">
                      <a:pos x="0" y="24"/>
                    </a:cxn>
                    <a:cxn ang="0">
                      <a:pos x="98" y="15"/>
                    </a:cxn>
                    <a:cxn ang="0">
                      <a:pos x="147" y="10"/>
                    </a:cxn>
                    <a:cxn ang="0">
                      <a:pos x="199" y="6"/>
                    </a:cxn>
                    <a:cxn ang="0">
                      <a:pos x="252" y="3"/>
                    </a:cxn>
                    <a:cxn ang="0">
                      <a:pos x="309" y="1"/>
                    </a:cxn>
                    <a:cxn ang="0">
                      <a:pos x="370" y="0"/>
                    </a:cxn>
                    <a:cxn ang="0">
                      <a:pos x="435" y="0"/>
                    </a:cxn>
                    <a:cxn ang="0">
                      <a:pos x="502" y="1"/>
                    </a:cxn>
                    <a:cxn ang="0">
                      <a:pos x="565" y="4"/>
                    </a:cxn>
                    <a:cxn ang="0">
                      <a:pos x="632" y="8"/>
                    </a:cxn>
                    <a:cxn ang="0">
                      <a:pos x="702" y="12"/>
                    </a:cxn>
                    <a:cxn ang="0">
                      <a:pos x="740" y="15"/>
                    </a:cxn>
                    <a:cxn ang="0">
                      <a:pos x="778" y="17"/>
                    </a:cxn>
                    <a:cxn ang="0">
                      <a:pos x="820" y="20"/>
                    </a:cxn>
                    <a:cxn ang="0">
                      <a:pos x="864" y="23"/>
                    </a:cxn>
                    <a:cxn ang="0">
                      <a:pos x="912" y="26"/>
                    </a:cxn>
                    <a:cxn ang="0">
                      <a:pos x="964" y="29"/>
                    </a:cxn>
                    <a:cxn ang="0">
                      <a:pos x="1017" y="33"/>
                    </a:cxn>
                    <a:cxn ang="0">
                      <a:pos x="1076" y="36"/>
                    </a:cxn>
                    <a:cxn ang="0">
                      <a:pos x="1139" y="40"/>
                    </a:cxn>
                    <a:cxn ang="0">
                      <a:pos x="1204" y="43"/>
                    </a:cxn>
                    <a:cxn ang="0">
                      <a:pos x="1274" y="47"/>
                    </a:cxn>
                    <a:cxn ang="0">
                      <a:pos x="1345" y="51"/>
                    </a:cxn>
                    <a:cxn ang="0">
                      <a:pos x="1421" y="55"/>
                    </a:cxn>
                    <a:cxn ang="0">
                      <a:pos x="1499" y="60"/>
                    </a:cxn>
                    <a:cxn ang="0">
                      <a:pos x="1580" y="64"/>
                    </a:cxn>
                    <a:cxn ang="0">
                      <a:pos x="1662" y="69"/>
                    </a:cxn>
                    <a:cxn ang="0">
                      <a:pos x="1746" y="73"/>
                    </a:cxn>
                    <a:cxn ang="0">
                      <a:pos x="1831" y="78"/>
                    </a:cxn>
                    <a:cxn ang="0">
                      <a:pos x="2007" y="88"/>
                    </a:cxn>
                    <a:cxn ang="0">
                      <a:pos x="2188" y="98"/>
                    </a:cxn>
                    <a:cxn ang="0">
                      <a:pos x="2369" y="108"/>
                    </a:cxn>
                  </a:cxnLst>
                  <a:rect l="0" t="0" r="r" b="b"/>
                  <a:pathLst>
                    <a:path w="2369" h="108">
                      <a:moveTo>
                        <a:pt x="0" y="24"/>
                      </a:moveTo>
                      <a:lnTo>
                        <a:pt x="98" y="15"/>
                      </a:lnTo>
                      <a:lnTo>
                        <a:pt x="147" y="10"/>
                      </a:lnTo>
                      <a:lnTo>
                        <a:pt x="199" y="6"/>
                      </a:lnTo>
                      <a:lnTo>
                        <a:pt x="252" y="3"/>
                      </a:lnTo>
                      <a:lnTo>
                        <a:pt x="309" y="1"/>
                      </a:lnTo>
                      <a:lnTo>
                        <a:pt x="370" y="0"/>
                      </a:lnTo>
                      <a:lnTo>
                        <a:pt x="435" y="0"/>
                      </a:lnTo>
                      <a:lnTo>
                        <a:pt x="502" y="1"/>
                      </a:lnTo>
                      <a:lnTo>
                        <a:pt x="565" y="4"/>
                      </a:lnTo>
                      <a:lnTo>
                        <a:pt x="632" y="8"/>
                      </a:lnTo>
                      <a:lnTo>
                        <a:pt x="702" y="12"/>
                      </a:lnTo>
                      <a:lnTo>
                        <a:pt x="740" y="15"/>
                      </a:lnTo>
                      <a:lnTo>
                        <a:pt x="778" y="17"/>
                      </a:lnTo>
                      <a:lnTo>
                        <a:pt x="820" y="20"/>
                      </a:lnTo>
                      <a:lnTo>
                        <a:pt x="864" y="23"/>
                      </a:lnTo>
                      <a:lnTo>
                        <a:pt x="912" y="26"/>
                      </a:lnTo>
                      <a:lnTo>
                        <a:pt x="964" y="29"/>
                      </a:lnTo>
                      <a:lnTo>
                        <a:pt x="1017" y="33"/>
                      </a:lnTo>
                      <a:lnTo>
                        <a:pt x="1076" y="36"/>
                      </a:lnTo>
                      <a:lnTo>
                        <a:pt x="1139" y="40"/>
                      </a:lnTo>
                      <a:lnTo>
                        <a:pt x="1204" y="43"/>
                      </a:lnTo>
                      <a:lnTo>
                        <a:pt x="1274" y="47"/>
                      </a:lnTo>
                      <a:lnTo>
                        <a:pt x="1345" y="51"/>
                      </a:lnTo>
                      <a:lnTo>
                        <a:pt x="1421" y="55"/>
                      </a:lnTo>
                      <a:lnTo>
                        <a:pt x="1499" y="60"/>
                      </a:lnTo>
                      <a:lnTo>
                        <a:pt x="1580" y="64"/>
                      </a:lnTo>
                      <a:lnTo>
                        <a:pt x="1662" y="69"/>
                      </a:lnTo>
                      <a:lnTo>
                        <a:pt x="1746" y="73"/>
                      </a:lnTo>
                      <a:lnTo>
                        <a:pt x="1831" y="78"/>
                      </a:lnTo>
                      <a:lnTo>
                        <a:pt x="2007" y="88"/>
                      </a:lnTo>
                      <a:lnTo>
                        <a:pt x="2188" y="98"/>
                      </a:lnTo>
                      <a:lnTo>
                        <a:pt x="2369" y="108"/>
                      </a:lnTo>
                    </a:path>
                  </a:pathLst>
                </a:custGeom>
                <a:noFill/>
                <a:ln w="9525">
                  <a:solidFill>
                    <a:srgbClr val="000000"/>
                  </a:solidFill>
                  <a:prstDash val="solid"/>
                  <a:round/>
                  <a:headEnd/>
                  <a:tailEnd/>
                </a:ln>
              </p:spPr>
              <p:txBody>
                <a:bodyPr/>
                <a:lstStyle/>
                <a:p>
                  <a:endParaRPr lang="en-US" dirty="0"/>
                </a:p>
              </p:txBody>
            </p:sp>
            <p:sp>
              <p:nvSpPr>
                <p:cNvPr id="535626" name="Freeform 74"/>
                <p:cNvSpPr>
                  <a:spLocks/>
                </p:cNvSpPr>
                <p:nvPr/>
              </p:nvSpPr>
              <p:spPr bwMode="auto">
                <a:xfrm>
                  <a:off x="4487" y="2363"/>
                  <a:ext cx="1053" cy="128"/>
                </a:xfrm>
                <a:custGeom>
                  <a:avLst/>
                  <a:gdLst/>
                  <a:ahLst/>
                  <a:cxnLst>
                    <a:cxn ang="0">
                      <a:pos x="0" y="128"/>
                    </a:cxn>
                    <a:cxn ang="0">
                      <a:pos x="30" y="117"/>
                    </a:cxn>
                    <a:cxn ang="0">
                      <a:pos x="63" y="107"/>
                    </a:cxn>
                    <a:cxn ang="0">
                      <a:pos x="97" y="96"/>
                    </a:cxn>
                    <a:cxn ang="0">
                      <a:pos x="133" y="86"/>
                    </a:cxn>
                    <a:cxn ang="0">
                      <a:pos x="175" y="76"/>
                    </a:cxn>
                    <a:cxn ang="0">
                      <a:pos x="221" y="67"/>
                    </a:cxn>
                    <a:cxn ang="0">
                      <a:pos x="273" y="58"/>
                    </a:cxn>
                    <a:cxn ang="0">
                      <a:pos x="301" y="54"/>
                    </a:cxn>
                    <a:cxn ang="0">
                      <a:pos x="332" y="50"/>
                    </a:cxn>
                    <a:cxn ang="0">
                      <a:pos x="364" y="46"/>
                    </a:cxn>
                    <a:cxn ang="0">
                      <a:pos x="399" y="42"/>
                    </a:cxn>
                    <a:cxn ang="0">
                      <a:pos x="437" y="38"/>
                    </a:cxn>
                    <a:cxn ang="0">
                      <a:pos x="475" y="35"/>
                    </a:cxn>
                    <a:cxn ang="0">
                      <a:pos x="557" y="27"/>
                    </a:cxn>
                    <a:cxn ang="0">
                      <a:pos x="645" y="21"/>
                    </a:cxn>
                    <a:cxn ang="0">
                      <a:pos x="734" y="15"/>
                    </a:cxn>
                    <a:cxn ang="0">
                      <a:pos x="826" y="10"/>
                    </a:cxn>
                    <a:cxn ang="0">
                      <a:pos x="917" y="5"/>
                    </a:cxn>
                    <a:cxn ang="0">
                      <a:pos x="1007" y="2"/>
                    </a:cxn>
                    <a:cxn ang="0">
                      <a:pos x="1053" y="1"/>
                    </a:cxn>
                    <a:cxn ang="0">
                      <a:pos x="1099" y="0"/>
                    </a:cxn>
                    <a:cxn ang="0">
                      <a:pos x="1198" y="0"/>
                    </a:cxn>
                    <a:cxn ang="0">
                      <a:pos x="1299" y="0"/>
                    </a:cxn>
                    <a:cxn ang="0">
                      <a:pos x="1400" y="1"/>
                    </a:cxn>
                    <a:cxn ang="0">
                      <a:pos x="1497" y="3"/>
                    </a:cxn>
                    <a:cxn ang="0">
                      <a:pos x="1545" y="4"/>
                    </a:cxn>
                    <a:cxn ang="0">
                      <a:pos x="1591" y="5"/>
                    </a:cxn>
                    <a:cxn ang="0">
                      <a:pos x="1635" y="6"/>
                    </a:cxn>
                    <a:cxn ang="0">
                      <a:pos x="1677" y="7"/>
                    </a:cxn>
                    <a:cxn ang="0">
                      <a:pos x="1715" y="7"/>
                    </a:cxn>
                    <a:cxn ang="0">
                      <a:pos x="1751" y="8"/>
                    </a:cxn>
                    <a:cxn ang="0">
                      <a:pos x="1783" y="9"/>
                    </a:cxn>
                    <a:cxn ang="0">
                      <a:pos x="1816" y="9"/>
                    </a:cxn>
                    <a:cxn ang="0">
                      <a:pos x="1844" y="10"/>
                    </a:cxn>
                    <a:cxn ang="0">
                      <a:pos x="1871" y="10"/>
                    </a:cxn>
                    <a:cxn ang="0">
                      <a:pos x="1921" y="12"/>
                    </a:cxn>
                    <a:cxn ang="0">
                      <a:pos x="1965" y="13"/>
                    </a:cxn>
                    <a:cxn ang="0">
                      <a:pos x="2005" y="15"/>
                    </a:cxn>
                    <a:cxn ang="0">
                      <a:pos x="2039" y="16"/>
                    </a:cxn>
                    <a:cxn ang="0">
                      <a:pos x="2073" y="18"/>
                    </a:cxn>
                    <a:cxn ang="0">
                      <a:pos x="2106" y="20"/>
                    </a:cxn>
                  </a:cxnLst>
                  <a:rect l="0" t="0" r="r" b="b"/>
                  <a:pathLst>
                    <a:path w="2106" h="128">
                      <a:moveTo>
                        <a:pt x="0" y="128"/>
                      </a:moveTo>
                      <a:lnTo>
                        <a:pt x="30" y="117"/>
                      </a:lnTo>
                      <a:lnTo>
                        <a:pt x="63" y="107"/>
                      </a:lnTo>
                      <a:lnTo>
                        <a:pt x="97" y="96"/>
                      </a:lnTo>
                      <a:lnTo>
                        <a:pt x="133" y="86"/>
                      </a:lnTo>
                      <a:lnTo>
                        <a:pt x="175" y="76"/>
                      </a:lnTo>
                      <a:lnTo>
                        <a:pt x="221" y="67"/>
                      </a:lnTo>
                      <a:lnTo>
                        <a:pt x="273" y="58"/>
                      </a:lnTo>
                      <a:lnTo>
                        <a:pt x="301" y="54"/>
                      </a:lnTo>
                      <a:lnTo>
                        <a:pt x="332" y="50"/>
                      </a:lnTo>
                      <a:lnTo>
                        <a:pt x="364" y="46"/>
                      </a:lnTo>
                      <a:lnTo>
                        <a:pt x="399" y="42"/>
                      </a:lnTo>
                      <a:lnTo>
                        <a:pt x="437" y="38"/>
                      </a:lnTo>
                      <a:lnTo>
                        <a:pt x="475" y="35"/>
                      </a:lnTo>
                      <a:lnTo>
                        <a:pt x="557" y="27"/>
                      </a:lnTo>
                      <a:lnTo>
                        <a:pt x="645" y="21"/>
                      </a:lnTo>
                      <a:lnTo>
                        <a:pt x="734" y="15"/>
                      </a:lnTo>
                      <a:lnTo>
                        <a:pt x="826" y="10"/>
                      </a:lnTo>
                      <a:lnTo>
                        <a:pt x="917" y="5"/>
                      </a:lnTo>
                      <a:lnTo>
                        <a:pt x="1007" y="2"/>
                      </a:lnTo>
                      <a:lnTo>
                        <a:pt x="1053" y="1"/>
                      </a:lnTo>
                      <a:lnTo>
                        <a:pt x="1099" y="0"/>
                      </a:lnTo>
                      <a:lnTo>
                        <a:pt x="1198" y="0"/>
                      </a:lnTo>
                      <a:lnTo>
                        <a:pt x="1299" y="0"/>
                      </a:lnTo>
                      <a:lnTo>
                        <a:pt x="1400" y="1"/>
                      </a:lnTo>
                      <a:lnTo>
                        <a:pt x="1497" y="3"/>
                      </a:lnTo>
                      <a:lnTo>
                        <a:pt x="1545" y="4"/>
                      </a:lnTo>
                      <a:lnTo>
                        <a:pt x="1591" y="5"/>
                      </a:lnTo>
                      <a:lnTo>
                        <a:pt x="1635" y="6"/>
                      </a:lnTo>
                      <a:lnTo>
                        <a:pt x="1677" y="7"/>
                      </a:lnTo>
                      <a:lnTo>
                        <a:pt x="1715" y="7"/>
                      </a:lnTo>
                      <a:lnTo>
                        <a:pt x="1751" y="8"/>
                      </a:lnTo>
                      <a:lnTo>
                        <a:pt x="1783" y="9"/>
                      </a:lnTo>
                      <a:lnTo>
                        <a:pt x="1816" y="9"/>
                      </a:lnTo>
                      <a:lnTo>
                        <a:pt x="1844" y="10"/>
                      </a:lnTo>
                      <a:lnTo>
                        <a:pt x="1871" y="10"/>
                      </a:lnTo>
                      <a:lnTo>
                        <a:pt x="1921" y="12"/>
                      </a:lnTo>
                      <a:lnTo>
                        <a:pt x="1965" y="13"/>
                      </a:lnTo>
                      <a:lnTo>
                        <a:pt x="2005" y="15"/>
                      </a:lnTo>
                      <a:lnTo>
                        <a:pt x="2039" y="16"/>
                      </a:lnTo>
                      <a:lnTo>
                        <a:pt x="2073" y="18"/>
                      </a:lnTo>
                      <a:lnTo>
                        <a:pt x="2106" y="20"/>
                      </a:lnTo>
                    </a:path>
                  </a:pathLst>
                </a:custGeom>
                <a:noFill/>
                <a:ln w="9525">
                  <a:solidFill>
                    <a:srgbClr val="000000"/>
                  </a:solidFill>
                  <a:prstDash val="solid"/>
                  <a:round/>
                  <a:headEnd/>
                  <a:tailEnd/>
                </a:ln>
              </p:spPr>
              <p:txBody>
                <a:bodyPr/>
                <a:lstStyle/>
                <a:p>
                  <a:endParaRPr lang="en-US" dirty="0"/>
                </a:p>
              </p:txBody>
            </p:sp>
            <p:sp>
              <p:nvSpPr>
                <p:cNvPr id="535627" name="Freeform 75"/>
                <p:cNvSpPr>
                  <a:spLocks/>
                </p:cNvSpPr>
                <p:nvPr/>
              </p:nvSpPr>
              <p:spPr bwMode="auto">
                <a:xfrm>
                  <a:off x="4831" y="2438"/>
                  <a:ext cx="709" cy="317"/>
                </a:xfrm>
                <a:custGeom>
                  <a:avLst/>
                  <a:gdLst/>
                  <a:ahLst/>
                  <a:cxnLst>
                    <a:cxn ang="0">
                      <a:pos x="0" y="317"/>
                    </a:cxn>
                    <a:cxn ang="0">
                      <a:pos x="40" y="283"/>
                    </a:cxn>
                    <a:cxn ang="0">
                      <a:pos x="61" y="267"/>
                    </a:cxn>
                    <a:cxn ang="0">
                      <a:pos x="85" y="250"/>
                    </a:cxn>
                    <a:cxn ang="0">
                      <a:pos x="112" y="234"/>
                    </a:cxn>
                    <a:cxn ang="0">
                      <a:pos x="143" y="217"/>
                    </a:cxn>
                    <a:cxn ang="0">
                      <a:pos x="177" y="201"/>
                    </a:cxn>
                    <a:cxn ang="0">
                      <a:pos x="217" y="185"/>
                    </a:cxn>
                    <a:cxn ang="0">
                      <a:pos x="240" y="177"/>
                    </a:cxn>
                    <a:cxn ang="0">
                      <a:pos x="265" y="169"/>
                    </a:cxn>
                    <a:cxn ang="0">
                      <a:pos x="318" y="151"/>
                    </a:cxn>
                    <a:cxn ang="0">
                      <a:pos x="375" y="134"/>
                    </a:cxn>
                    <a:cxn ang="0">
                      <a:pos x="438" y="117"/>
                    </a:cxn>
                    <a:cxn ang="0">
                      <a:pos x="501" y="101"/>
                    </a:cxn>
                    <a:cxn ang="0">
                      <a:pos x="566" y="85"/>
                    </a:cxn>
                    <a:cxn ang="0">
                      <a:pos x="627" y="71"/>
                    </a:cxn>
                    <a:cxn ang="0">
                      <a:pos x="686" y="59"/>
                    </a:cxn>
                    <a:cxn ang="0">
                      <a:pos x="743" y="48"/>
                    </a:cxn>
                    <a:cxn ang="0">
                      <a:pos x="801" y="39"/>
                    </a:cxn>
                    <a:cxn ang="0">
                      <a:pos x="858" y="31"/>
                    </a:cxn>
                    <a:cxn ang="0">
                      <a:pos x="915" y="24"/>
                    </a:cxn>
                    <a:cxn ang="0">
                      <a:pos x="970" y="18"/>
                    </a:cxn>
                    <a:cxn ang="0">
                      <a:pos x="1024" y="13"/>
                    </a:cxn>
                    <a:cxn ang="0">
                      <a:pos x="1073" y="9"/>
                    </a:cxn>
                    <a:cxn ang="0">
                      <a:pos x="1121" y="5"/>
                    </a:cxn>
                    <a:cxn ang="0">
                      <a:pos x="1165" y="2"/>
                    </a:cxn>
                    <a:cxn ang="0">
                      <a:pos x="1207" y="1"/>
                    </a:cxn>
                    <a:cxn ang="0">
                      <a:pos x="1245" y="0"/>
                    </a:cxn>
                    <a:cxn ang="0">
                      <a:pos x="1283" y="0"/>
                    </a:cxn>
                    <a:cxn ang="0">
                      <a:pos x="1352" y="2"/>
                    </a:cxn>
                    <a:cxn ang="0">
                      <a:pos x="1419" y="5"/>
                    </a:cxn>
                  </a:cxnLst>
                  <a:rect l="0" t="0" r="r" b="b"/>
                  <a:pathLst>
                    <a:path w="1419" h="317">
                      <a:moveTo>
                        <a:pt x="0" y="317"/>
                      </a:moveTo>
                      <a:lnTo>
                        <a:pt x="40" y="283"/>
                      </a:lnTo>
                      <a:lnTo>
                        <a:pt x="61" y="267"/>
                      </a:lnTo>
                      <a:lnTo>
                        <a:pt x="85" y="250"/>
                      </a:lnTo>
                      <a:lnTo>
                        <a:pt x="112" y="234"/>
                      </a:lnTo>
                      <a:lnTo>
                        <a:pt x="143" y="217"/>
                      </a:lnTo>
                      <a:lnTo>
                        <a:pt x="177" y="201"/>
                      </a:lnTo>
                      <a:lnTo>
                        <a:pt x="217" y="185"/>
                      </a:lnTo>
                      <a:lnTo>
                        <a:pt x="240" y="177"/>
                      </a:lnTo>
                      <a:lnTo>
                        <a:pt x="265" y="169"/>
                      </a:lnTo>
                      <a:lnTo>
                        <a:pt x="318" y="151"/>
                      </a:lnTo>
                      <a:lnTo>
                        <a:pt x="375" y="134"/>
                      </a:lnTo>
                      <a:lnTo>
                        <a:pt x="438" y="117"/>
                      </a:lnTo>
                      <a:lnTo>
                        <a:pt x="501" y="101"/>
                      </a:lnTo>
                      <a:lnTo>
                        <a:pt x="566" y="85"/>
                      </a:lnTo>
                      <a:lnTo>
                        <a:pt x="627" y="71"/>
                      </a:lnTo>
                      <a:lnTo>
                        <a:pt x="686" y="59"/>
                      </a:lnTo>
                      <a:lnTo>
                        <a:pt x="743" y="48"/>
                      </a:lnTo>
                      <a:lnTo>
                        <a:pt x="801" y="39"/>
                      </a:lnTo>
                      <a:lnTo>
                        <a:pt x="858" y="31"/>
                      </a:lnTo>
                      <a:lnTo>
                        <a:pt x="915" y="24"/>
                      </a:lnTo>
                      <a:lnTo>
                        <a:pt x="970" y="18"/>
                      </a:lnTo>
                      <a:lnTo>
                        <a:pt x="1024" y="13"/>
                      </a:lnTo>
                      <a:lnTo>
                        <a:pt x="1073" y="9"/>
                      </a:lnTo>
                      <a:lnTo>
                        <a:pt x="1121" y="5"/>
                      </a:lnTo>
                      <a:lnTo>
                        <a:pt x="1165" y="2"/>
                      </a:lnTo>
                      <a:lnTo>
                        <a:pt x="1207" y="1"/>
                      </a:lnTo>
                      <a:lnTo>
                        <a:pt x="1245" y="0"/>
                      </a:lnTo>
                      <a:lnTo>
                        <a:pt x="1283" y="0"/>
                      </a:lnTo>
                      <a:lnTo>
                        <a:pt x="1352" y="2"/>
                      </a:lnTo>
                      <a:lnTo>
                        <a:pt x="1419" y="5"/>
                      </a:lnTo>
                    </a:path>
                  </a:pathLst>
                </a:custGeom>
                <a:noFill/>
                <a:ln w="9525">
                  <a:solidFill>
                    <a:srgbClr val="000000"/>
                  </a:solidFill>
                  <a:prstDash val="solid"/>
                  <a:round/>
                  <a:headEnd/>
                  <a:tailEnd/>
                </a:ln>
              </p:spPr>
              <p:txBody>
                <a:bodyPr/>
                <a:lstStyle/>
                <a:p>
                  <a:endParaRPr lang="en-US" dirty="0"/>
                </a:p>
              </p:txBody>
            </p:sp>
            <p:sp>
              <p:nvSpPr>
                <p:cNvPr id="535628" name="Freeform 76"/>
                <p:cNvSpPr>
                  <a:spLocks/>
                </p:cNvSpPr>
                <p:nvPr/>
              </p:nvSpPr>
              <p:spPr bwMode="auto">
                <a:xfrm>
                  <a:off x="3103" y="1987"/>
                  <a:ext cx="2450" cy="870"/>
                </a:xfrm>
                <a:custGeom>
                  <a:avLst/>
                  <a:gdLst/>
                  <a:ahLst/>
                  <a:cxnLst>
                    <a:cxn ang="0">
                      <a:pos x="0" y="16"/>
                    </a:cxn>
                    <a:cxn ang="0">
                      <a:pos x="14" y="75"/>
                    </a:cxn>
                    <a:cxn ang="0">
                      <a:pos x="25" y="101"/>
                    </a:cxn>
                    <a:cxn ang="0">
                      <a:pos x="63" y="172"/>
                    </a:cxn>
                    <a:cxn ang="0">
                      <a:pos x="109" y="231"/>
                    </a:cxn>
                    <a:cxn ang="0">
                      <a:pos x="189" y="314"/>
                    </a:cxn>
                    <a:cxn ang="0">
                      <a:pos x="226" y="346"/>
                    </a:cxn>
                    <a:cxn ang="0">
                      <a:pos x="266" y="377"/>
                    </a:cxn>
                    <a:cxn ang="0">
                      <a:pos x="281" y="388"/>
                    </a:cxn>
                    <a:cxn ang="0">
                      <a:pos x="328" y="426"/>
                    </a:cxn>
                    <a:cxn ang="0">
                      <a:pos x="409" y="478"/>
                    </a:cxn>
                    <a:cxn ang="0">
                      <a:pos x="519" y="526"/>
                    </a:cxn>
                    <a:cxn ang="0">
                      <a:pos x="613" y="560"/>
                    </a:cxn>
                    <a:cxn ang="0">
                      <a:pos x="761" y="604"/>
                    </a:cxn>
                    <a:cxn ang="0">
                      <a:pos x="863" y="630"/>
                    </a:cxn>
                    <a:cxn ang="0">
                      <a:pos x="933" y="652"/>
                    </a:cxn>
                    <a:cxn ang="0">
                      <a:pos x="996" y="668"/>
                    </a:cxn>
                    <a:cxn ang="0">
                      <a:pos x="1093" y="684"/>
                    </a:cxn>
                    <a:cxn ang="0">
                      <a:pos x="1172" y="694"/>
                    </a:cxn>
                    <a:cxn ang="0">
                      <a:pos x="1257" y="702"/>
                    </a:cxn>
                    <a:cxn ang="0">
                      <a:pos x="1366" y="711"/>
                    </a:cxn>
                    <a:cxn ang="0">
                      <a:pos x="1500" y="720"/>
                    </a:cxn>
                    <a:cxn ang="0">
                      <a:pos x="1652" y="730"/>
                    </a:cxn>
                    <a:cxn ang="0">
                      <a:pos x="1944" y="747"/>
                    </a:cxn>
                    <a:cxn ang="0">
                      <a:pos x="2329" y="768"/>
                    </a:cxn>
                    <a:cxn ang="0">
                      <a:pos x="2726" y="787"/>
                    </a:cxn>
                    <a:cxn ang="0">
                      <a:pos x="3102" y="805"/>
                    </a:cxn>
                    <a:cxn ang="0">
                      <a:pos x="3653" y="828"/>
                    </a:cxn>
                    <a:cxn ang="0">
                      <a:pos x="4284" y="851"/>
                    </a:cxn>
                    <a:cxn ang="0">
                      <a:pos x="4900" y="846"/>
                    </a:cxn>
                    <a:cxn ang="0">
                      <a:pos x="4076" y="820"/>
                    </a:cxn>
                    <a:cxn ang="0">
                      <a:pos x="3438" y="796"/>
                    </a:cxn>
                    <a:cxn ang="0">
                      <a:pos x="2980" y="775"/>
                    </a:cxn>
                    <a:cxn ang="0">
                      <a:pos x="2594" y="757"/>
                    </a:cxn>
                    <a:cxn ang="0">
                      <a:pos x="2198" y="737"/>
                    </a:cxn>
                    <a:cxn ang="0">
                      <a:pos x="1822" y="716"/>
                    </a:cxn>
                    <a:cxn ang="0">
                      <a:pos x="1599" y="703"/>
                    </a:cxn>
                    <a:cxn ang="0">
                      <a:pos x="1452" y="693"/>
                    </a:cxn>
                    <a:cxn ang="0">
                      <a:pos x="1332" y="685"/>
                    </a:cxn>
                    <a:cxn ang="0">
                      <a:pos x="1227" y="675"/>
                    </a:cxn>
                    <a:cxn ang="0">
                      <a:pos x="1172" y="682"/>
                    </a:cxn>
                    <a:cxn ang="0">
                      <a:pos x="1111" y="662"/>
                    </a:cxn>
                    <a:cxn ang="0">
                      <a:pos x="1013" y="646"/>
                    </a:cxn>
                    <a:cxn ang="0">
                      <a:pos x="950" y="630"/>
                    </a:cxn>
                    <a:cxn ang="0">
                      <a:pos x="880" y="608"/>
                    </a:cxn>
                    <a:cxn ang="0">
                      <a:pos x="779" y="582"/>
                    </a:cxn>
                    <a:cxn ang="0">
                      <a:pos x="630" y="538"/>
                    </a:cxn>
                    <a:cxn ang="0">
                      <a:pos x="594" y="525"/>
                    </a:cxn>
                    <a:cxn ang="0">
                      <a:pos x="473" y="477"/>
                    </a:cxn>
                    <a:cxn ang="0">
                      <a:pos x="384" y="427"/>
                    </a:cxn>
                    <a:cxn ang="0">
                      <a:pos x="321" y="401"/>
                    </a:cxn>
                    <a:cxn ang="0">
                      <a:pos x="304" y="364"/>
                    </a:cxn>
                    <a:cxn ang="0">
                      <a:pos x="264" y="333"/>
                    </a:cxn>
                    <a:cxn ang="0">
                      <a:pos x="254" y="325"/>
                    </a:cxn>
                    <a:cxn ang="0">
                      <a:pos x="212" y="286"/>
                    </a:cxn>
                    <a:cxn ang="0">
                      <a:pos x="132" y="199"/>
                    </a:cxn>
                    <a:cxn ang="0">
                      <a:pos x="96" y="149"/>
                    </a:cxn>
                    <a:cxn ang="0">
                      <a:pos x="61" y="79"/>
                    </a:cxn>
                    <a:cxn ang="0">
                      <a:pos x="58" y="70"/>
                    </a:cxn>
                    <a:cxn ang="0">
                      <a:pos x="46" y="16"/>
                    </a:cxn>
                  </a:cxnLst>
                  <a:rect l="0" t="0" r="r" b="b"/>
                  <a:pathLst>
                    <a:path w="4900" h="870">
                      <a:moveTo>
                        <a:pt x="46" y="0"/>
                      </a:moveTo>
                      <a:lnTo>
                        <a:pt x="0" y="0"/>
                      </a:lnTo>
                      <a:lnTo>
                        <a:pt x="0" y="16"/>
                      </a:lnTo>
                      <a:lnTo>
                        <a:pt x="2" y="33"/>
                      </a:lnTo>
                      <a:lnTo>
                        <a:pt x="6" y="51"/>
                      </a:lnTo>
                      <a:lnTo>
                        <a:pt x="14" y="75"/>
                      </a:lnTo>
                      <a:lnTo>
                        <a:pt x="18" y="84"/>
                      </a:lnTo>
                      <a:lnTo>
                        <a:pt x="20" y="88"/>
                      </a:lnTo>
                      <a:lnTo>
                        <a:pt x="25" y="101"/>
                      </a:lnTo>
                      <a:lnTo>
                        <a:pt x="39" y="129"/>
                      </a:lnTo>
                      <a:lnTo>
                        <a:pt x="54" y="158"/>
                      </a:lnTo>
                      <a:lnTo>
                        <a:pt x="63" y="172"/>
                      </a:lnTo>
                      <a:lnTo>
                        <a:pt x="71" y="184"/>
                      </a:lnTo>
                      <a:lnTo>
                        <a:pt x="90" y="208"/>
                      </a:lnTo>
                      <a:lnTo>
                        <a:pt x="109" y="231"/>
                      </a:lnTo>
                      <a:lnTo>
                        <a:pt x="153" y="276"/>
                      </a:lnTo>
                      <a:lnTo>
                        <a:pt x="170" y="295"/>
                      </a:lnTo>
                      <a:lnTo>
                        <a:pt x="189" y="314"/>
                      </a:lnTo>
                      <a:lnTo>
                        <a:pt x="201" y="324"/>
                      </a:lnTo>
                      <a:lnTo>
                        <a:pt x="212" y="334"/>
                      </a:lnTo>
                      <a:lnTo>
                        <a:pt x="226" y="346"/>
                      </a:lnTo>
                      <a:lnTo>
                        <a:pt x="231" y="350"/>
                      </a:lnTo>
                      <a:lnTo>
                        <a:pt x="246" y="361"/>
                      </a:lnTo>
                      <a:lnTo>
                        <a:pt x="266" y="377"/>
                      </a:lnTo>
                      <a:lnTo>
                        <a:pt x="283" y="368"/>
                      </a:lnTo>
                      <a:lnTo>
                        <a:pt x="262" y="373"/>
                      </a:lnTo>
                      <a:lnTo>
                        <a:pt x="281" y="388"/>
                      </a:lnTo>
                      <a:lnTo>
                        <a:pt x="300" y="405"/>
                      </a:lnTo>
                      <a:lnTo>
                        <a:pt x="306" y="409"/>
                      </a:lnTo>
                      <a:lnTo>
                        <a:pt x="328" y="426"/>
                      </a:lnTo>
                      <a:lnTo>
                        <a:pt x="351" y="444"/>
                      </a:lnTo>
                      <a:lnTo>
                        <a:pt x="378" y="461"/>
                      </a:lnTo>
                      <a:lnTo>
                        <a:pt x="409" y="478"/>
                      </a:lnTo>
                      <a:lnTo>
                        <a:pt x="443" y="495"/>
                      </a:lnTo>
                      <a:lnTo>
                        <a:pt x="479" y="510"/>
                      </a:lnTo>
                      <a:lnTo>
                        <a:pt x="519" y="526"/>
                      </a:lnTo>
                      <a:lnTo>
                        <a:pt x="561" y="542"/>
                      </a:lnTo>
                      <a:lnTo>
                        <a:pt x="569" y="544"/>
                      </a:lnTo>
                      <a:lnTo>
                        <a:pt x="613" y="560"/>
                      </a:lnTo>
                      <a:lnTo>
                        <a:pt x="660" y="575"/>
                      </a:lnTo>
                      <a:lnTo>
                        <a:pt x="710" y="589"/>
                      </a:lnTo>
                      <a:lnTo>
                        <a:pt x="761" y="604"/>
                      </a:lnTo>
                      <a:lnTo>
                        <a:pt x="815" y="617"/>
                      </a:lnTo>
                      <a:lnTo>
                        <a:pt x="842" y="623"/>
                      </a:lnTo>
                      <a:lnTo>
                        <a:pt x="863" y="630"/>
                      </a:lnTo>
                      <a:lnTo>
                        <a:pt x="882" y="636"/>
                      </a:lnTo>
                      <a:lnTo>
                        <a:pt x="899" y="641"/>
                      </a:lnTo>
                      <a:lnTo>
                        <a:pt x="933" y="652"/>
                      </a:lnTo>
                      <a:lnTo>
                        <a:pt x="952" y="658"/>
                      </a:lnTo>
                      <a:lnTo>
                        <a:pt x="973" y="663"/>
                      </a:lnTo>
                      <a:lnTo>
                        <a:pt x="996" y="668"/>
                      </a:lnTo>
                      <a:lnTo>
                        <a:pt x="1023" y="674"/>
                      </a:lnTo>
                      <a:lnTo>
                        <a:pt x="1055" y="679"/>
                      </a:lnTo>
                      <a:lnTo>
                        <a:pt x="1093" y="684"/>
                      </a:lnTo>
                      <a:lnTo>
                        <a:pt x="1137" y="690"/>
                      </a:lnTo>
                      <a:lnTo>
                        <a:pt x="1162" y="693"/>
                      </a:lnTo>
                      <a:lnTo>
                        <a:pt x="1172" y="694"/>
                      </a:lnTo>
                      <a:lnTo>
                        <a:pt x="1198" y="696"/>
                      </a:lnTo>
                      <a:lnTo>
                        <a:pt x="1227" y="699"/>
                      </a:lnTo>
                      <a:lnTo>
                        <a:pt x="1257" y="702"/>
                      </a:lnTo>
                      <a:lnTo>
                        <a:pt x="1292" y="705"/>
                      </a:lnTo>
                      <a:lnTo>
                        <a:pt x="1324" y="708"/>
                      </a:lnTo>
                      <a:lnTo>
                        <a:pt x="1366" y="711"/>
                      </a:lnTo>
                      <a:lnTo>
                        <a:pt x="1408" y="714"/>
                      </a:lnTo>
                      <a:lnTo>
                        <a:pt x="1452" y="717"/>
                      </a:lnTo>
                      <a:lnTo>
                        <a:pt x="1500" y="720"/>
                      </a:lnTo>
                      <a:lnTo>
                        <a:pt x="1547" y="724"/>
                      </a:lnTo>
                      <a:lnTo>
                        <a:pt x="1599" y="727"/>
                      </a:lnTo>
                      <a:lnTo>
                        <a:pt x="1652" y="730"/>
                      </a:lnTo>
                      <a:lnTo>
                        <a:pt x="1708" y="734"/>
                      </a:lnTo>
                      <a:lnTo>
                        <a:pt x="1822" y="740"/>
                      </a:lnTo>
                      <a:lnTo>
                        <a:pt x="1944" y="747"/>
                      </a:lnTo>
                      <a:lnTo>
                        <a:pt x="2070" y="754"/>
                      </a:lnTo>
                      <a:lnTo>
                        <a:pt x="2198" y="761"/>
                      </a:lnTo>
                      <a:lnTo>
                        <a:pt x="2329" y="768"/>
                      </a:lnTo>
                      <a:lnTo>
                        <a:pt x="2463" y="774"/>
                      </a:lnTo>
                      <a:lnTo>
                        <a:pt x="2594" y="781"/>
                      </a:lnTo>
                      <a:lnTo>
                        <a:pt x="2726" y="787"/>
                      </a:lnTo>
                      <a:lnTo>
                        <a:pt x="2856" y="793"/>
                      </a:lnTo>
                      <a:lnTo>
                        <a:pt x="2980" y="799"/>
                      </a:lnTo>
                      <a:lnTo>
                        <a:pt x="3102" y="805"/>
                      </a:lnTo>
                      <a:lnTo>
                        <a:pt x="3214" y="810"/>
                      </a:lnTo>
                      <a:lnTo>
                        <a:pt x="3438" y="820"/>
                      </a:lnTo>
                      <a:lnTo>
                        <a:pt x="3653" y="828"/>
                      </a:lnTo>
                      <a:lnTo>
                        <a:pt x="3867" y="836"/>
                      </a:lnTo>
                      <a:lnTo>
                        <a:pt x="4076" y="844"/>
                      </a:lnTo>
                      <a:lnTo>
                        <a:pt x="4284" y="851"/>
                      </a:lnTo>
                      <a:lnTo>
                        <a:pt x="4490" y="857"/>
                      </a:lnTo>
                      <a:lnTo>
                        <a:pt x="4899" y="870"/>
                      </a:lnTo>
                      <a:lnTo>
                        <a:pt x="4900" y="846"/>
                      </a:lnTo>
                      <a:lnTo>
                        <a:pt x="4490" y="833"/>
                      </a:lnTo>
                      <a:lnTo>
                        <a:pt x="4284" y="827"/>
                      </a:lnTo>
                      <a:lnTo>
                        <a:pt x="4076" y="820"/>
                      </a:lnTo>
                      <a:lnTo>
                        <a:pt x="3867" y="812"/>
                      </a:lnTo>
                      <a:lnTo>
                        <a:pt x="3653" y="804"/>
                      </a:lnTo>
                      <a:lnTo>
                        <a:pt x="3438" y="796"/>
                      </a:lnTo>
                      <a:lnTo>
                        <a:pt x="3218" y="786"/>
                      </a:lnTo>
                      <a:lnTo>
                        <a:pt x="3102" y="781"/>
                      </a:lnTo>
                      <a:lnTo>
                        <a:pt x="2980" y="775"/>
                      </a:lnTo>
                      <a:lnTo>
                        <a:pt x="2856" y="769"/>
                      </a:lnTo>
                      <a:lnTo>
                        <a:pt x="2726" y="763"/>
                      </a:lnTo>
                      <a:lnTo>
                        <a:pt x="2594" y="757"/>
                      </a:lnTo>
                      <a:lnTo>
                        <a:pt x="2463" y="750"/>
                      </a:lnTo>
                      <a:lnTo>
                        <a:pt x="2329" y="744"/>
                      </a:lnTo>
                      <a:lnTo>
                        <a:pt x="2198" y="737"/>
                      </a:lnTo>
                      <a:lnTo>
                        <a:pt x="2070" y="730"/>
                      </a:lnTo>
                      <a:lnTo>
                        <a:pt x="1944" y="723"/>
                      </a:lnTo>
                      <a:lnTo>
                        <a:pt x="1822" y="716"/>
                      </a:lnTo>
                      <a:lnTo>
                        <a:pt x="1708" y="710"/>
                      </a:lnTo>
                      <a:lnTo>
                        <a:pt x="1652" y="706"/>
                      </a:lnTo>
                      <a:lnTo>
                        <a:pt x="1599" y="703"/>
                      </a:lnTo>
                      <a:lnTo>
                        <a:pt x="1547" y="700"/>
                      </a:lnTo>
                      <a:lnTo>
                        <a:pt x="1500" y="696"/>
                      </a:lnTo>
                      <a:lnTo>
                        <a:pt x="1452" y="693"/>
                      </a:lnTo>
                      <a:lnTo>
                        <a:pt x="1408" y="690"/>
                      </a:lnTo>
                      <a:lnTo>
                        <a:pt x="1366" y="687"/>
                      </a:lnTo>
                      <a:lnTo>
                        <a:pt x="1332" y="685"/>
                      </a:lnTo>
                      <a:lnTo>
                        <a:pt x="1292" y="681"/>
                      </a:lnTo>
                      <a:lnTo>
                        <a:pt x="1257" y="678"/>
                      </a:lnTo>
                      <a:lnTo>
                        <a:pt x="1227" y="675"/>
                      </a:lnTo>
                      <a:lnTo>
                        <a:pt x="1198" y="672"/>
                      </a:lnTo>
                      <a:lnTo>
                        <a:pt x="1172" y="670"/>
                      </a:lnTo>
                      <a:lnTo>
                        <a:pt x="1172" y="682"/>
                      </a:lnTo>
                      <a:lnTo>
                        <a:pt x="1179" y="671"/>
                      </a:lnTo>
                      <a:lnTo>
                        <a:pt x="1154" y="668"/>
                      </a:lnTo>
                      <a:lnTo>
                        <a:pt x="1111" y="662"/>
                      </a:lnTo>
                      <a:lnTo>
                        <a:pt x="1072" y="657"/>
                      </a:lnTo>
                      <a:lnTo>
                        <a:pt x="1040" y="652"/>
                      </a:lnTo>
                      <a:lnTo>
                        <a:pt x="1013" y="646"/>
                      </a:lnTo>
                      <a:lnTo>
                        <a:pt x="990" y="641"/>
                      </a:lnTo>
                      <a:lnTo>
                        <a:pt x="969" y="636"/>
                      </a:lnTo>
                      <a:lnTo>
                        <a:pt x="950" y="630"/>
                      </a:lnTo>
                      <a:lnTo>
                        <a:pt x="916" y="619"/>
                      </a:lnTo>
                      <a:lnTo>
                        <a:pt x="899" y="614"/>
                      </a:lnTo>
                      <a:lnTo>
                        <a:pt x="880" y="608"/>
                      </a:lnTo>
                      <a:lnTo>
                        <a:pt x="859" y="601"/>
                      </a:lnTo>
                      <a:lnTo>
                        <a:pt x="834" y="595"/>
                      </a:lnTo>
                      <a:lnTo>
                        <a:pt x="779" y="582"/>
                      </a:lnTo>
                      <a:lnTo>
                        <a:pt x="727" y="567"/>
                      </a:lnTo>
                      <a:lnTo>
                        <a:pt x="678" y="553"/>
                      </a:lnTo>
                      <a:lnTo>
                        <a:pt x="630" y="538"/>
                      </a:lnTo>
                      <a:lnTo>
                        <a:pt x="586" y="522"/>
                      </a:lnTo>
                      <a:lnTo>
                        <a:pt x="576" y="533"/>
                      </a:lnTo>
                      <a:lnTo>
                        <a:pt x="594" y="525"/>
                      </a:lnTo>
                      <a:lnTo>
                        <a:pt x="552" y="509"/>
                      </a:lnTo>
                      <a:lnTo>
                        <a:pt x="512" y="493"/>
                      </a:lnTo>
                      <a:lnTo>
                        <a:pt x="473" y="477"/>
                      </a:lnTo>
                      <a:lnTo>
                        <a:pt x="441" y="461"/>
                      </a:lnTo>
                      <a:lnTo>
                        <a:pt x="411" y="444"/>
                      </a:lnTo>
                      <a:lnTo>
                        <a:pt x="384" y="427"/>
                      </a:lnTo>
                      <a:lnTo>
                        <a:pt x="361" y="409"/>
                      </a:lnTo>
                      <a:lnTo>
                        <a:pt x="338" y="392"/>
                      </a:lnTo>
                      <a:lnTo>
                        <a:pt x="321" y="401"/>
                      </a:lnTo>
                      <a:lnTo>
                        <a:pt x="342" y="396"/>
                      </a:lnTo>
                      <a:lnTo>
                        <a:pt x="323" y="379"/>
                      </a:lnTo>
                      <a:lnTo>
                        <a:pt x="304" y="364"/>
                      </a:lnTo>
                      <a:lnTo>
                        <a:pt x="298" y="360"/>
                      </a:lnTo>
                      <a:lnTo>
                        <a:pt x="283" y="348"/>
                      </a:lnTo>
                      <a:lnTo>
                        <a:pt x="264" y="333"/>
                      </a:lnTo>
                      <a:lnTo>
                        <a:pt x="246" y="341"/>
                      </a:lnTo>
                      <a:lnTo>
                        <a:pt x="267" y="337"/>
                      </a:lnTo>
                      <a:lnTo>
                        <a:pt x="254" y="325"/>
                      </a:lnTo>
                      <a:lnTo>
                        <a:pt x="243" y="315"/>
                      </a:lnTo>
                      <a:lnTo>
                        <a:pt x="231" y="305"/>
                      </a:lnTo>
                      <a:lnTo>
                        <a:pt x="212" y="286"/>
                      </a:lnTo>
                      <a:lnTo>
                        <a:pt x="193" y="265"/>
                      </a:lnTo>
                      <a:lnTo>
                        <a:pt x="151" y="222"/>
                      </a:lnTo>
                      <a:lnTo>
                        <a:pt x="132" y="199"/>
                      </a:lnTo>
                      <a:lnTo>
                        <a:pt x="113" y="176"/>
                      </a:lnTo>
                      <a:lnTo>
                        <a:pt x="105" y="163"/>
                      </a:lnTo>
                      <a:lnTo>
                        <a:pt x="96" y="149"/>
                      </a:lnTo>
                      <a:lnTo>
                        <a:pt x="81" y="120"/>
                      </a:lnTo>
                      <a:lnTo>
                        <a:pt x="67" y="92"/>
                      </a:lnTo>
                      <a:lnTo>
                        <a:pt x="61" y="79"/>
                      </a:lnTo>
                      <a:lnTo>
                        <a:pt x="40" y="84"/>
                      </a:lnTo>
                      <a:lnTo>
                        <a:pt x="63" y="84"/>
                      </a:lnTo>
                      <a:lnTo>
                        <a:pt x="58" y="70"/>
                      </a:lnTo>
                      <a:lnTo>
                        <a:pt x="52" y="51"/>
                      </a:lnTo>
                      <a:lnTo>
                        <a:pt x="48" y="33"/>
                      </a:lnTo>
                      <a:lnTo>
                        <a:pt x="46" y="16"/>
                      </a:lnTo>
                      <a:lnTo>
                        <a:pt x="46" y="0"/>
                      </a:lnTo>
                      <a:close/>
                    </a:path>
                  </a:pathLst>
                </a:custGeom>
                <a:solidFill>
                  <a:srgbClr val="FF0000"/>
                </a:solidFill>
                <a:ln w="9525">
                  <a:noFill/>
                  <a:round/>
                  <a:headEnd/>
                  <a:tailEnd/>
                </a:ln>
              </p:spPr>
              <p:txBody>
                <a:bodyPr/>
                <a:lstStyle/>
                <a:p>
                  <a:endParaRPr lang="en-US" dirty="0"/>
                </a:p>
              </p:txBody>
            </p:sp>
            <p:sp>
              <p:nvSpPr>
                <p:cNvPr id="535629" name="Freeform 77"/>
                <p:cNvSpPr>
                  <a:spLocks/>
                </p:cNvSpPr>
                <p:nvPr/>
              </p:nvSpPr>
              <p:spPr bwMode="auto">
                <a:xfrm>
                  <a:off x="3727" y="2009"/>
                  <a:ext cx="616" cy="751"/>
                </a:xfrm>
                <a:custGeom>
                  <a:avLst/>
                  <a:gdLst/>
                  <a:ahLst/>
                  <a:cxnLst>
                    <a:cxn ang="0">
                      <a:pos x="0" y="4"/>
                    </a:cxn>
                    <a:cxn ang="0">
                      <a:pos x="34" y="113"/>
                    </a:cxn>
                    <a:cxn ang="0">
                      <a:pos x="46" y="143"/>
                    </a:cxn>
                    <a:cxn ang="0">
                      <a:pos x="68" y="193"/>
                    </a:cxn>
                    <a:cxn ang="0">
                      <a:pos x="91" y="238"/>
                    </a:cxn>
                    <a:cxn ang="0">
                      <a:pos x="112" y="274"/>
                    </a:cxn>
                    <a:cxn ang="0">
                      <a:pos x="137" y="307"/>
                    </a:cxn>
                    <a:cxn ang="0">
                      <a:pos x="171" y="344"/>
                    </a:cxn>
                    <a:cxn ang="0">
                      <a:pos x="219" y="392"/>
                    </a:cxn>
                    <a:cxn ang="0">
                      <a:pos x="274" y="450"/>
                    </a:cxn>
                    <a:cxn ang="0">
                      <a:pos x="341" y="511"/>
                    </a:cxn>
                    <a:cxn ang="0">
                      <a:pos x="389" y="545"/>
                    </a:cxn>
                    <a:cxn ang="0">
                      <a:pos x="438" y="573"/>
                    </a:cxn>
                    <a:cxn ang="0">
                      <a:pos x="499" y="600"/>
                    </a:cxn>
                    <a:cxn ang="0">
                      <a:pos x="540" y="613"/>
                    </a:cxn>
                    <a:cxn ang="0">
                      <a:pos x="622" y="636"/>
                    </a:cxn>
                    <a:cxn ang="0">
                      <a:pos x="719" y="659"/>
                    </a:cxn>
                    <a:cxn ang="0">
                      <a:pos x="877" y="691"/>
                    </a:cxn>
                    <a:cxn ang="0">
                      <a:pos x="982" y="710"/>
                    </a:cxn>
                    <a:cxn ang="0">
                      <a:pos x="1077" y="726"/>
                    </a:cxn>
                    <a:cxn ang="0">
                      <a:pos x="1156" y="740"/>
                    </a:cxn>
                    <a:cxn ang="0">
                      <a:pos x="1215" y="751"/>
                    </a:cxn>
                    <a:cxn ang="0">
                      <a:pos x="1205" y="724"/>
                    </a:cxn>
                    <a:cxn ang="0">
                      <a:pos x="1137" y="712"/>
                    </a:cxn>
                    <a:cxn ang="0">
                      <a:pos x="1049" y="696"/>
                    </a:cxn>
                    <a:cxn ang="0">
                      <a:pos x="948" y="678"/>
                    </a:cxn>
                    <a:cxn ang="0">
                      <a:pos x="789" y="648"/>
                    </a:cxn>
                    <a:cxn ang="0">
                      <a:pos x="686" y="626"/>
                    </a:cxn>
                    <a:cxn ang="0">
                      <a:pos x="595" y="603"/>
                    </a:cxn>
                    <a:cxn ang="0">
                      <a:pos x="547" y="602"/>
                    </a:cxn>
                    <a:cxn ang="0">
                      <a:pos x="526" y="581"/>
                    </a:cxn>
                    <a:cxn ang="0">
                      <a:pos x="471" y="556"/>
                    </a:cxn>
                    <a:cxn ang="0">
                      <a:pos x="421" y="528"/>
                    </a:cxn>
                    <a:cxn ang="0">
                      <a:pos x="362" y="507"/>
                    </a:cxn>
                    <a:cxn ang="0">
                      <a:pos x="349" y="472"/>
                    </a:cxn>
                    <a:cxn ang="0">
                      <a:pos x="288" y="411"/>
                    </a:cxn>
                    <a:cxn ang="0">
                      <a:pos x="234" y="356"/>
                    </a:cxn>
                    <a:cxn ang="0">
                      <a:pos x="194" y="316"/>
                    </a:cxn>
                    <a:cxn ang="0">
                      <a:pos x="166" y="281"/>
                    </a:cxn>
                    <a:cxn ang="0">
                      <a:pos x="145" y="247"/>
                    </a:cxn>
                    <a:cxn ang="0">
                      <a:pos x="124" y="209"/>
                    </a:cxn>
                    <a:cxn ang="0">
                      <a:pos x="99" y="160"/>
                    </a:cxn>
                    <a:cxn ang="0">
                      <a:pos x="67" y="139"/>
                    </a:cxn>
                    <a:cxn ang="0">
                      <a:pos x="80" y="113"/>
                    </a:cxn>
                    <a:cxn ang="0">
                      <a:pos x="44" y="0"/>
                    </a:cxn>
                  </a:cxnLst>
                  <a:rect l="0" t="0" r="r" b="b"/>
                  <a:pathLst>
                    <a:path w="1232" h="751">
                      <a:moveTo>
                        <a:pt x="44" y="0"/>
                      </a:moveTo>
                      <a:lnTo>
                        <a:pt x="0" y="4"/>
                      </a:lnTo>
                      <a:lnTo>
                        <a:pt x="15" y="58"/>
                      </a:lnTo>
                      <a:lnTo>
                        <a:pt x="34" y="113"/>
                      </a:lnTo>
                      <a:lnTo>
                        <a:pt x="44" y="139"/>
                      </a:lnTo>
                      <a:lnTo>
                        <a:pt x="46" y="143"/>
                      </a:lnTo>
                      <a:lnTo>
                        <a:pt x="57" y="169"/>
                      </a:lnTo>
                      <a:lnTo>
                        <a:pt x="68" y="193"/>
                      </a:lnTo>
                      <a:lnTo>
                        <a:pt x="80" y="216"/>
                      </a:lnTo>
                      <a:lnTo>
                        <a:pt x="91" y="238"/>
                      </a:lnTo>
                      <a:lnTo>
                        <a:pt x="103" y="256"/>
                      </a:lnTo>
                      <a:lnTo>
                        <a:pt x="112" y="274"/>
                      </a:lnTo>
                      <a:lnTo>
                        <a:pt x="124" y="290"/>
                      </a:lnTo>
                      <a:lnTo>
                        <a:pt x="137" y="307"/>
                      </a:lnTo>
                      <a:lnTo>
                        <a:pt x="152" y="325"/>
                      </a:lnTo>
                      <a:lnTo>
                        <a:pt x="171" y="344"/>
                      </a:lnTo>
                      <a:lnTo>
                        <a:pt x="196" y="368"/>
                      </a:lnTo>
                      <a:lnTo>
                        <a:pt x="219" y="392"/>
                      </a:lnTo>
                      <a:lnTo>
                        <a:pt x="246" y="420"/>
                      </a:lnTo>
                      <a:lnTo>
                        <a:pt x="274" y="450"/>
                      </a:lnTo>
                      <a:lnTo>
                        <a:pt x="307" y="481"/>
                      </a:lnTo>
                      <a:lnTo>
                        <a:pt x="341" y="511"/>
                      </a:lnTo>
                      <a:lnTo>
                        <a:pt x="347" y="515"/>
                      </a:lnTo>
                      <a:lnTo>
                        <a:pt x="389" y="545"/>
                      </a:lnTo>
                      <a:lnTo>
                        <a:pt x="414" y="559"/>
                      </a:lnTo>
                      <a:lnTo>
                        <a:pt x="438" y="573"/>
                      </a:lnTo>
                      <a:lnTo>
                        <a:pt x="467" y="586"/>
                      </a:lnTo>
                      <a:lnTo>
                        <a:pt x="499" y="600"/>
                      </a:lnTo>
                      <a:lnTo>
                        <a:pt x="532" y="610"/>
                      </a:lnTo>
                      <a:lnTo>
                        <a:pt x="540" y="613"/>
                      </a:lnTo>
                      <a:lnTo>
                        <a:pt x="578" y="625"/>
                      </a:lnTo>
                      <a:lnTo>
                        <a:pt x="622" y="636"/>
                      </a:lnTo>
                      <a:lnTo>
                        <a:pt x="669" y="648"/>
                      </a:lnTo>
                      <a:lnTo>
                        <a:pt x="719" y="659"/>
                      </a:lnTo>
                      <a:lnTo>
                        <a:pt x="772" y="670"/>
                      </a:lnTo>
                      <a:lnTo>
                        <a:pt x="877" y="691"/>
                      </a:lnTo>
                      <a:lnTo>
                        <a:pt x="931" y="700"/>
                      </a:lnTo>
                      <a:lnTo>
                        <a:pt x="982" y="710"/>
                      </a:lnTo>
                      <a:lnTo>
                        <a:pt x="1032" y="718"/>
                      </a:lnTo>
                      <a:lnTo>
                        <a:pt x="1077" y="726"/>
                      </a:lnTo>
                      <a:lnTo>
                        <a:pt x="1119" y="734"/>
                      </a:lnTo>
                      <a:lnTo>
                        <a:pt x="1156" y="740"/>
                      </a:lnTo>
                      <a:lnTo>
                        <a:pt x="1188" y="746"/>
                      </a:lnTo>
                      <a:lnTo>
                        <a:pt x="1215" y="751"/>
                      </a:lnTo>
                      <a:lnTo>
                        <a:pt x="1232" y="729"/>
                      </a:lnTo>
                      <a:lnTo>
                        <a:pt x="1205" y="724"/>
                      </a:lnTo>
                      <a:lnTo>
                        <a:pt x="1173" y="718"/>
                      </a:lnTo>
                      <a:lnTo>
                        <a:pt x="1137" y="712"/>
                      </a:lnTo>
                      <a:lnTo>
                        <a:pt x="1095" y="704"/>
                      </a:lnTo>
                      <a:lnTo>
                        <a:pt x="1049" y="696"/>
                      </a:lnTo>
                      <a:lnTo>
                        <a:pt x="999" y="688"/>
                      </a:lnTo>
                      <a:lnTo>
                        <a:pt x="948" y="678"/>
                      </a:lnTo>
                      <a:lnTo>
                        <a:pt x="894" y="669"/>
                      </a:lnTo>
                      <a:lnTo>
                        <a:pt x="789" y="648"/>
                      </a:lnTo>
                      <a:lnTo>
                        <a:pt x="736" y="637"/>
                      </a:lnTo>
                      <a:lnTo>
                        <a:pt x="686" y="626"/>
                      </a:lnTo>
                      <a:lnTo>
                        <a:pt x="639" y="614"/>
                      </a:lnTo>
                      <a:lnTo>
                        <a:pt x="595" y="603"/>
                      </a:lnTo>
                      <a:lnTo>
                        <a:pt x="557" y="591"/>
                      </a:lnTo>
                      <a:lnTo>
                        <a:pt x="547" y="602"/>
                      </a:lnTo>
                      <a:lnTo>
                        <a:pt x="564" y="593"/>
                      </a:lnTo>
                      <a:lnTo>
                        <a:pt x="526" y="581"/>
                      </a:lnTo>
                      <a:lnTo>
                        <a:pt x="499" y="569"/>
                      </a:lnTo>
                      <a:lnTo>
                        <a:pt x="471" y="556"/>
                      </a:lnTo>
                      <a:lnTo>
                        <a:pt x="446" y="542"/>
                      </a:lnTo>
                      <a:lnTo>
                        <a:pt x="421" y="528"/>
                      </a:lnTo>
                      <a:lnTo>
                        <a:pt x="379" y="498"/>
                      </a:lnTo>
                      <a:lnTo>
                        <a:pt x="362" y="507"/>
                      </a:lnTo>
                      <a:lnTo>
                        <a:pt x="383" y="502"/>
                      </a:lnTo>
                      <a:lnTo>
                        <a:pt x="349" y="472"/>
                      </a:lnTo>
                      <a:lnTo>
                        <a:pt x="316" y="441"/>
                      </a:lnTo>
                      <a:lnTo>
                        <a:pt x="288" y="411"/>
                      </a:lnTo>
                      <a:lnTo>
                        <a:pt x="261" y="383"/>
                      </a:lnTo>
                      <a:lnTo>
                        <a:pt x="234" y="356"/>
                      </a:lnTo>
                      <a:lnTo>
                        <a:pt x="213" y="335"/>
                      </a:lnTo>
                      <a:lnTo>
                        <a:pt x="194" y="316"/>
                      </a:lnTo>
                      <a:lnTo>
                        <a:pt x="179" y="298"/>
                      </a:lnTo>
                      <a:lnTo>
                        <a:pt x="166" y="281"/>
                      </a:lnTo>
                      <a:lnTo>
                        <a:pt x="154" y="265"/>
                      </a:lnTo>
                      <a:lnTo>
                        <a:pt x="145" y="247"/>
                      </a:lnTo>
                      <a:lnTo>
                        <a:pt x="133" y="229"/>
                      </a:lnTo>
                      <a:lnTo>
                        <a:pt x="124" y="209"/>
                      </a:lnTo>
                      <a:lnTo>
                        <a:pt x="110" y="184"/>
                      </a:lnTo>
                      <a:lnTo>
                        <a:pt x="99" y="160"/>
                      </a:lnTo>
                      <a:lnTo>
                        <a:pt x="88" y="134"/>
                      </a:lnTo>
                      <a:lnTo>
                        <a:pt x="67" y="139"/>
                      </a:lnTo>
                      <a:lnTo>
                        <a:pt x="89" y="139"/>
                      </a:lnTo>
                      <a:lnTo>
                        <a:pt x="80" y="113"/>
                      </a:lnTo>
                      <a:lnTo>
                        <a:pt x="61" y="58"/>
                      </a:lnTo>
                      <a:lnTo>
                        <a:pt x="44" y="0"/>
                      </a:lnTo>
                      <a:close/>
                    </a:path>
                  </a:pathLst>
                </a:custGeom>
                <a:solidFill>
                  <a:srgbClr val="FF0000"/>
                </a:solidFill>
                <a:ln w="9525">
                  <a:noFill/>
                  <a:round/>
                  <a:headEnd/>
                  <a:tailEnd/>
                </a:ln>
              </p:spPr>
              <p:txBody>
                <a:bodyPr/>
                <a:lstStyle/>
                <a:p>
                  <a:endParaRPr lang="en-US" dirty="0"/>
                </a:p>
              </p:txBody>
            </p:sp>
            <p:sp>
              <p:nvSpPr>
                <p:cNvPr id="535630" name="Freeform 78"/>
                <p:cNvSpPr>
                  <a:spLocks/>
                </p:cNvSpPr>
                <p:nvPr/>
              </p:nvSpPr>
              <p:spPr bwMode="auto">
                <a:xfrm>
                  <a:off x="4305" y="2123"/>
                  <a:ext cx="813" cy="704"/>
                </a:xfrm>
                <a:custGeom>
                  <a:avLst/>
                  <a:gdLst/>
                  <a:ahLst/>
                  <a:cxnLst>
                    <a:cxn ang="0">
                      <a:pos x="0" y="5"/>
                    </a:cxn>
                    <a:cxn ang="0">
                      <a:pos x="30" y="71"/>
                    </a:cxn>
                    <a:cxn ang="0">
                      <a:pos x="55" y="108"/>
                    </a:cxn>
                    <a:cxn ang="0">
                      <a:pos x="93" y="152"/>
                    </a:cxn>
                    <a:cxn ang="0">
                      <a:pos x="141" y="201"/>
                    </a:cxn>
                    <a:cxn ang="0">
                      <a:pos x="202" y="259"/>
                    </a:cxn>
                    <a:cxn ang="0">
                      <a:pos x="270" y="318"/>
                    </a:cxn>
                    <a:cxn ang="0">
                      <a:pos x="311" y="350"/>
                    </a:cxn>
                    <a:cxn ang="0">
                      <a:pos x="423" y="428"/>
                    </a:cxn>
                    <a:cxn ang="0">
                      <a:pos x="543" y="501"/>
                    </a:cxn>
                    <a:cxn ang="0">
                      <a:pos x="631" y="544"/>
                    </a:cxn>
                    <a:cxn ang="0">
                      <a:pos x="730" y="580"/>
                    </a:cxn>
                    <a:cxn ang="0">
                      <a:pos x="793" y="598"/>
                    </a:cxn>
                    <a:cxn ang="0">
                      <a:pos x="908" y="625"/>
                    </a:cxn>
                    <a:cxn ang="0">
                      <a:pos x="1028" y="648"/>
                    </a:cxn>
                    <a:cxn ang="0">
                      <a:pos x="1203" y="675"/>
                    </a:cxn>
                    <a:cxn ang="0">
                      <a:pos x="1270" y="682"/>
                    </a:cxn>
                    <a:cxn ang="0">
                      <a:pos x="1386" y="692"/>
                    </a:cxn>
                    <a:cxn ang="0">
                      <a:pos x="1621" y="704"/>
                    </a:cxn>
                    <a:cxn ang="0">
                      <a:pos x="1505" y="675"/>
                    </a:cxn>
                    <a:cxn ang="0">
                      <a:pos x="1329" y="664"/>
                    </a:cxn>
                    <a:cxn ang="0">
                      <a:pos x="1270" y="670"/>
                    </a:cxn>
                    <a:cxn ang="0">
                      <a:pos x="1220" y="653"/>
                    </a:cxn>
                    <a:cxn ang="0">
                      <a:pos x="1045" y="626"/>
                    </a:cxn>
                    <a:cxn ang="0">
                      <a:pos x="925" y="603"/>
                    </a:cxn>
                    <a:cxn ang="0">
                      <a:pos x="810" y="576"/>
                    </a:cxn>
                    <a:cxn ang="0">
                      <a:pos x="747" y="571"/>
                    </a:cxn>
                    <a:cxn ang="0">
                      <a:pos x="709" y="545"/>
                    </a:cxn>
                    <a:cxn ang="0">
                      <a:pos x="618" y="506"/>
                    </a:cxn>
                    <a:cxn ang="0">
                      <a:pos x="534" y="460"/>
                    </a:cxn>
                    <a:cxn ang="0">
                      <a:pos x="383" y="361"/>
                    </a:cxn>
                    <a:cxn ang="0">
                      <a:pos x="328" y="341"/>
                    </a:cxn>
                    <a:cxn ang="0">
                      <a:pos x="312" y="309"/>
                    </a:cxn>
                    <a:cxn ang="0">
                      <a:pos x="244" y="250"/>
                    </a:cxn>
                    <a:cxn ang="0">
                      <a:pos x="183" y="192"/>
                    </a:cxn>
                    <a:cxn ang="0">
                      <a:pos x="133" y="141"/>
                    </a:cxn>
                    <a:cxn ang="0">
                      <a:pos x="97" y="99"/>
                    </a:cxn>
                    <a:cxn ang="0">
                      <a:pos x="72" y="62"/>
                    </a:cxn>
                    <a:cxn ang="0">
                      <a:pos x="44" y="0"/>
                    </a:cxn>
                  </a:cxnLst>
                  <a:rect l="0" t="0" r="r" b="b"/>
                  <a:pathLst>
                    <a:path w="1625" h="704">
                      <a:moveTo>
                        <a:pt x="44" y="0"/>
                      </a:moveTo>
                      <a:lnTo>
                        <a:pt x="0" y="5"/>
                      </a:lnTo>
                      <a:lnTo>
                        <a:pt x="13" y="38"/>
                      </a:lnTo>
                      <a:lnTo>
                        <a:pt x="30" y="71"/>
                      </a:lnTo>
                      <a:lnTo>
                        <a:pt x="42" y="89"/>
                      </a:lnTo>
                      <a:lnTo>
                        <a:pt x="55" y="108"/>
                      </a:lnTo>
                      <a:lnTo>
                        <a:pt x="72" y="129"/>
                      </a:lnTo>
                      <a:lnTo>
                        <a:pt x="93" y="152"/>
                      </a:lnTo>
                      <a:lnTo>
                        <a:pt x="114" y="175"/>
                      </a:lnTo>
                      <a:lnTo>
                        <a:pt x="141" y="201"/>
                      </a:lnTo>
                      <a:lnTo>
                        <a:pt x="171" y="230"/>
                      </a:lnTo>
                      <a:lnTo>
                        <a:pt x="202" y="259"/>
                      </a:lnTo>
                      <a:lnTo>
                        <a:pt x="236" y="288"/>
                      </a:lnTo>
                      <a:lnTo>
                        <a:pt x="270" y="318"/>
                      </a:lnTo>
                      <a:lnTo>
                        <a:pt x="307" y="346"/>
                      </a:lnTo>
                      <a:lnTo>
                        <a:pt x="311" y="350"/>
                      </a:lnTo>
                      <a:lnTo>
                        <a:pt x="347" y="375"/>
                      </a:lnTo>
                      <a:lnTo>
                        <a:pt x="423" y="428"/>
                      </a:lnTo>
                      <a:lnTo>
                        <a:pt x="501" y="477"/>
                      </a:lnTo>
                      <a:lnTo>
                        <a:pt x="543" y="501"/>
                      </a:lnTo>
                      <a:lnTo>
                        <a:pt x="585" y="523"/>
                      </a:lnTo>
                      <a:lnTo>
                        <a:pt x="631" y="544"/>
                      </a:lnTo>
                      <a:lnTo>
                        <a:pt x="682" y="564"/>
                      </a:lnTo>
                      <a:lnTo>
                        <a:pt x="730" y="580"/>
                      </a:lnTo>
                      <a:lnTo>
                        <a:pt x="738" y="582"/>
                      </a:lnTo>
                      <a:lnTo>
                        <a:pt x="793" y="598"/>
                      </a:lnTo>
                      <a:lnTo>
                        <a:pt x="848" y="612"/>
                      </a:lnTo>
                      <a:lnTo>
                        <a:pt x="908" y="625"/>
                      </a:lnTo>
                      <a:lnTo>
                        <a:pt x="967" y="637"/>
                      </a:lnTo>
                      <a:lnTo>
                        <a:pt x="1028" y="648"/>
                      </a:lnTo>
                      <a:lnTo>
                        <a:pt x="1148" y="668"/>
                      </a:lnTo>
                      <a:lnTo>
                        <a:pt x="1203" y="675"/>
                      </a:lnTo>
                      <a:lnTo>
                        <a:pt x="1260" y="681"/>
                      </a:lnTo>
                      <a:lnTo>
                        <a:pt x="1270" y="682"/>
                      </a:lnTo>
                      <a:lnTo>
                        <a:pt x="1329" y="688"/>
                      </a:lnTo>
                      <a:lnTo>
                        <a:pt x="1386" y="692"/>
                      </a:lnTo>
                      <a:lnTo>
                        <a:pt x="1505" y="699"/>
                      </a:lnTo>
                      <a:lnTo>
                        <a:pt x="1621" y="704"/>
                      </a:lnTo>
                      <a:lnTo>
                        <a:pt x="1625" y="680"/>
                      </a:lnTo>
                      <a:lnTo>
                        <a:pt x="1505" y="675"/>
                      </a:lnTo>
                      <a:lnTo>
                        <a:pt x="1386" y="668"/>
                      </a:lnTo>
                      <a:lnTo>
                        <a:pt x="1329" y="664"/>
                      </a:lnTo>
                      <a:lnTo>
                        <a:pt x="1270" y="658"/>
                      </a:lnTo>
                      <a:lnTo>
                        <a:pt x="1270" y="670"/>
                      </a:lnTo>
                      <a:lnTo>
                        <a:pt x="1278" y="659"/>
                      </a:lnTo>
                      <a:lnTo>
                        <a:pt x="1220" y="653"/>
                      </a:lnTo>
                      <a:lnTo>
                        <a:pt x="1161" y="645"/>
                      </a:lnTo>
                      <a:lnTo>
                        <a:pt x="1045" y="626"/>
                      </a:lnTo>
                      <a:lnTo>
                        <a:pt x="984" y="615"/>
                      </a:lnTo>
                      <a:lnTo>
                        <a:pt x="925" y="603"/>
                      </a:lnTo>
                      <a:lnTo>
                        <a:pt x="866" y="590"/>
                      </a:lnTo>
                      <a:lnTo>
                        <a:pt x="810" y="576"/>
                      </a:lnTo>
                      <a:lnTo>
                        <a:pt x="755" y="560"/>
                      </a:lnTo>
                      <a:lnTo>
                        <a:pt x="747" y="571"/>
                      </a:lnTo>
                      <a:lnTo>
                        <a:pt x="763" y="563"/>
                      </a:lnTo>
                      <a:lnTo>
                        <a:pt x="709" y="545"/>
                      </a:lnTo>
                      <a:lnTo>
                        <a:pt x="663" y="527"/>
                      </a:lnTo>
                      <a:lnTo>
                        <a:pt x="618" y="506"/>
                      </a:lnTo>
                      <a:lnTo>
                        <a:pt x="576" y="484"/>
                      </a:lnTo>
                      <a:lnTo>
                        <a:pt x="534" y="460"/>
                      </a:lnTo>
                      <a:lnTo>
                        <a:pt x="455" y="411"/>
                      </a:lnTo>
                      <a:lnTo>
                        <a:pt x="383" y="361"/>
                      </a:lnTo>
                      <a:lnTo>
                        <a:pt x="343" y="333"/>
                      </a:lnTo>
                      <a:lnTo>
                        <a:pt x="328" y="341"/>
                      </a:lnTo>
                      <a:lnTo>
                        <a:pt x="349" y="337"/>
                      </a:lnTo>
                      <a:lnTo>
                        <a:pt x="312" y="309"/>
                      </a:lnTo>
                      <a:lnTo>
                        <a:pt x="278" y="279"/>
                      </a:lnTo>
                      <a:lnTo>
                        <a:pt x="244" y="250"/>
                      </a:lnTo>
                      <a:lnTo>
                        <a:pt x="213" y="221"/>
                      </a:lnTo>
                      <a:lnTo>
                        <a:pt x="183" y="192"/>
                      </a:lnTo>
                      <a:lnTo>
                        <a:pt x="156" y="166"/>
                      </a:lnTo>
                      <a:lnTo>
                        <a:pt x="133" y="141"/>
                      </a:lnTo>
                      <a:lnTo>
                        <a:pt x="114" y="120"/>
                      </a:lnTo>
                      <a:lnTo>
                        <a:pt x="97" y="99"/>
                      </a:lnTo>
                      <a:lnTo>
                        <a:pt x="84" y="80"/>
                      </a:lnTo>
                      <a:lnTo>
                        <a:pt x="72" y="62"/>
                      </a:lnTo>
                      <a:lnTo>
                        <a:pt x="55" y="29"/>
                      </a:lnTo>
                      <a:lnTo>
                        <a:pt x="44" y="0"/>
                      </a:lnTo>
                      <a:close/>
                    </a:path>
                  </a:pathLst>
                </a:custGeom>
                <a:solidFill>
                  <a:srgbClr val="FF0000"/>
                </a:solidFill>
                <a:ln w="9525">
                  <a:noFill/>
                  <a:round/>
                  <a:headEnd/>
                  <a:tailEnd/>
                </a:ln>
              </p:spPr>
              <p:txBody>
                <a:bodyPr/>
                <a:lstStyle/>
                <a:p>
                  <a:endParaRPr lang="en-US" dirty="0"/>
                </a:p>
              </p:txBody>
            </p:sp>
          </p:grpSp>
        </p:grpSp>
        <p:sp>
          <p:nvSpPr>
            <p:cNvPr id="535631" name="Text Box 79"/>
            <p:cNvSpPr txBox="1">
              <a:spLocks noChangeArrowheads="1"/>
            </p:cNvSpPr>
            <p:nvPr/>
          </p:nvSpPr>
          <p:spPr bwMode="auto">
            <a:xfrm>
              <a:off x="1246" y="881"/>
              <a:ext cx="387" cy="154"/>
            </a:xfrm>
            <a:prstGeom prst="rect">
              <a:avLst/>
            </a:prstGeom>
            <a:noFill/>
            <a:ln w="9525">
              <a:noFill/>
              <a:miter lim="800000"/>
              <a:headEnd/>
              <a:tailEnd/>
            </a:ln>
            <a:effectLst/>
          </p:spPr>
          <p:txBody>
            <a:bodyPr wrap="none">
              <a:spAutoFit/>
            </a:bodyPr>
            <a:lstStyle/>
            <a:p>
              <a:r>
                <a:rPr lang="en-US" sz="1000" b="1" dirty="0">
                  <a:latin typeface="Arial" charset="0"/>
                </a:rPr>
                <a:t>Fault A</a:t>
              </a:r>
            </a:p>
          </p:txBody>
        </p:sp>
        <p:sp>
          <p:nvSpPr>
            <p:cNvPr id="535632" name="Text Box 80"/>
            <p:cNvSpPr txBox="1">
              <a:spLocks noChangeArrowheads="1"/>
            </p:cNvSpPr>
            <p:nvPr/>
          </p:nvSpPr>
          <p:spPr bwMode="auto">
            <a:xfrm>
              <a:off x="2188" y="905"/>
              <a:ext cx="387" cy="154"/>
            </a:xfrm>
            <a:prstGeom prst="rect">
              <a:avLst/>
            </a:prstGeom>
            <a:noFill/>
            <a:ln w="9525">
              <a:noFill/>
              <a:miter lim="800000"/>
              <a:headEnd/>
              <a:tailEnd/>
            </a:ln>
            <a:effectLst/>
          </p:spPr>
          <p:txBody>
            <a:bodyPr wrap="none">
              <a:spAutoFit/>
            </a:bodyPr>
            <a:lstStyle/>
            <a:p>
              <a:r>
                <a:rPr lang="en-US" sz="1000" b="1" dirty="0">
                  <a:latin typeface="Arial" charset="0"/>
                </a:rPr>
                <a:t>Fault B</a:t>
              </a:r>
            </a:p>
          </p:txBody>
        </p:sp>
        <p:sp>
          <p:nvSpPr>
            <p:cNvPr id="535633" name="Text Box 81"/>
            <p:cNvSpPr txBox="1">
              <a:spLocks noChangeArrowheads="1"/>
            </p:cNvSpPr>
            <p:nvPr/>
          </p:nvSpPr>
          <p:spPr bwMode="auto">
            <a:xfrm>
              <a:off x="3137" y="928"/>
              <a:ext cx="387" cy="154"/>
            </a:xfrm>
            <a:prstGeom prst="rect">
              <a:avLst/>
            </a:prstGeom>
            <a:noFill/>
            <a:ln w="9525">
              <a:noFill/>
              <a:miter lim="800000"/>
              <a:headEnd/>
              <a:tailEnd/>
            </a:ln>
            <a:effectLst/>
          </p:spPr>
          <p:txBody>
            <a:bodyPr wrap="none">
              <a:spAutoFit/>
            </a:bodyPr>
            <a:lstStyle/>
            <a:p>
              <a:r>
                <a:rPr lang="en-US" sz="1000" b="1" dirty="0">
                  <a:latin typeface="Arial" charset="0"/>
                </a:rPr>
                <a:t>Fault C</a:t>
              </a:r>
            </a:p>
          </p:txBody>
        </p:sp>
      </p:grpSp>
      <p:sp>
        <p:nvSpPr>
          <p:cNvPr id="535634" name="Text Box 82"/>
          <p:cNvSpPr txBox="1">
            <a:spLocks noChangeArrowheads="1"/>
          </p:cNvSpPr>
          <p:nvPr/>
        </p:nvSpPr>
        <p:spPr bwMode="auto">
          <a:xfrm>
            <a:off x="7007225" y="4746625"/>
            <a:ext cx="1854200" cy="588963"/>
          </a:xfrm>
          <a:prstGeom prst="rect">
            <a:avLst/>
          </a:prstGeom>
          <a:solidFill>
            <a:schemeClr val="bg1"/>
          </a:solidFill>
          <a:ln w="9525">
            <a:solidFill>
              <a:schemeClr val="tx1"/>
            </a:solidFill>
            <a:miter lim="800000"/>
            <a:headEnd/>
            <a:tailEnd/>
          </a:ln>
          <a:effectLst/>
        </p:spPr>
        <p:txBody>
          <a:bodyPr wrap="none">
            <a:spAutoFit/>
          </a:bodyPr>
          <a:lstStyle/>
          <a:p>
            <a:r>
              <a:rPr lang="en-US" sz="2000" b="1" dirty="0">
                <a:latin typeface="Arial" charset="0"/>
              </a:rPr>
              <a:t>    </a:t>
            </a:r>
            <a:r>
              <a:rPr lang="en-US" sz="1200" b="1" dirty="0">
                <a:latin typeface="Arial" charset="0"/>
              </a:rPr>
              <a:t>Time of Movement </a:t>
            </a:r>
          </a:p>
          <a:p>
            <a:r>
              <a:rPr lang="en-US" sz="1200" b="1" dirty="0">
                <a:latin typeface="Arial" charset="0"/>
              </a:rPr>
              <a:t>          on the Fault</a:t>
            </a:r>
          </a:p>
        </p:txBody>
      </p:sp>
      <p:sp>
        <p:nvSpPr>
          <p:cNvPr id="535635" name="Line 83"/>
          <p:cNvSpPr>
            <a:spLocks noChangeShapeType="1"/>
          </p:cNvSpPr>
          <p:nvPr/>
        </p:nvSpPr>
        <p:spPr bwMode="auto">
          <a:xfrm>
            <a:off x="581025" y="4741863"/>
            <a:ext cx="5875338" cy="0"/>
          </a:xfrm>
          <a:prstGeom prst="line">
            <a:avLst/>
          </a:prstGeom>
          <a:noFill/>
          <a:ln w="9525">
            <a:solidFill>
              <a:schemeClr val="tx1"/>
            </a:solidFill>
            <a:round/>
            <a:headEnd/>
            <a:tailEnd/>
          </a:ln>
          <a:effectLst/>
        </p:spPr>
        <p:txBody>
          <a:bodyPr wrap="none" anchor="ctr"/>
          <a:lstStyle/>
          <a:p>
            <a:endParaRPr lang="en-US" dirty="0"/>
          </a:p>
        </p:txBody>
      </p:sp>
      <p:sp>
        <p:nvSpPr>
          <p:cNvPr id="535636" name="Line 84"/>
          <p:cNvSpPr>
            <a:spLocks noChangeShapeType="1"/>
          </p:cNvSpPr>
          <p:nvPr/>
        </p:nvSpPr>
        <p:spPr bwMode="auto">
          <a:xfrm>
            <a:off x="581025" y="5287963"/>
            <a:ext cx="5875338" cy="0"/>
          </a:xfrm>
          <a:prstGeom prst="line">
            <a:avLst/>
          </a:prstGeom>
          <a:noFill/>
          <a:ln w="9525">
            <a:solidFill>
              <a:schemeClr val="tx1"/>
            </a:solidFill>
            <a:round/>
            <a:headEnd/>
            <a:tailEnd/>
          </a:ln>
          <a:effectLst/>
        </p:spPr>
        <p:txBody>
          <a:bodyPr wrap="none" anchor="ctr"/>
          <a:lstStyle/>
          <a:p>
            <a:endParaRPr lang="en-US" dirty="0"/>
          </a:p>
        </p:txBody>
      </p:sp>
      <p:sp>
        <p:nvSpPr>
          <p:cNvPr id="535637" name="Line 85"/>
          <p:cNvSpPr>
            <a:spLocks noChangeShapeType="1"/>
          </p:cNvSpPr>
          <p:nvPr/>
        </p:nvSpPr>
        <p:spPr bwMode="auto">
          <a:xfrm>
            <a:off x="581025" y="5834063"/>
            <a:ext cx="5875338" cy="0"/>
          </a:xfrm>
          <a:prstGeom prst="line">
            <a:avLst/>
          </a:prstGeom>
          <a:noFill/>
          <a:ln w="9525">
            <a:solidFill>
              <a:schemeClr val="tx1"/>
            </a:solidFill>
            <a:round/>
            <a:headEnd/>
            <a:tailEnd/>
          </a:ln>
          <a:effectLst/>
        </p:spPr>
        <p:txBody>
          <a:bodyPr wrap="none" anchor="ctr"/>
          <a:lstStyle/>
          <a:p>
            <a:endParaRPr lang="en-US" dirty="0"/>
          </a:p>
        </p:txBody>
      </p:sp>
      <p:sp>
        <p:nvSpPr>
          <p:cNvPr id="535638" name="Line 86"/>
          <p:cNvSpPr>
            <a:spLocks noChangeShapeType="1"/>
          </p:cNvSpPr>
          <p:nvPr/>
        </p:nvSpPr>
        <p:spPr bwMode="auto">
          <a:xfrm>
            <a:off x="581025" y="4197350"/>
            <a:ext cx="5875338" cy="0"/>
          </a:xfrm>
          <a:prstGeom prst="line">
            <a:avLst/>
          </a:prstGeom>
          <a:noFill/>
          <a:ln w="9525">
            <a:solidFill>
              <a:schemeClr val="tx1"/>
            </a:solidFill>
            <a:round/>
            <a:headEnd/>
            <a:tailEnd/>
          </a:ln>
          <a:effectLst/>
        </p:spPr>
        <p:txBody>
          <a:bodyPr wrap="none" anchor="ctr"/>
          <a:lstStyle/>
          <a:p>
            <a:endParaRPr lang="en-US" dirty="0"/>
          </a:p>
        </p:txBody>
      </p:sp>
      <p:sp>
        <p:nvSpPr>
          <p:cNvPr id="535640" name="Text Box 88"/>
          <p:cNvSpPr txBox="1">
            <a:spLocks noChangeArrowheads="1"/>
          </p:cNvSpPr>
          <p:nvPr/>
        </p:nvSpPr>
        <p:spPr bwMode="auto">
          <a:xfrm>
            <a:off x="2546350" y="3857625"/>
            <a:ext cx="614363" cy="244475"/>
          </a:xfrm>
          <a:prstGeom prst="rect">
            <a:avLst/>
          </a:prstGeom>
          <a:noFill/>
          <a:ln w="9525">
            <a:noFill/>
            <a:miter lim="800000"/>
            <a:headEnd/>
            <a:tailEnd/>
          </a:ln>
          <a:effectLst/>
        </p:spPr>
        <p:txBody>
          <a:bodyPr wrap="none">
            <a:spAutoFit/>
          </a:bodyPr>
          <a:lstStyle/>
          <a:p>
            <a:r>
              <a:rPr lang="en-US" sz="1000" b="1" dirty="0">
                <a:latin typeface="Arial" charset="0"/>
              </a:rPr>
              <a:t>Fault A</a:t>
            </a:r>
          </a:p>
        </p:txBody>
      </p:sp>
      <p:sp>
        <p:nvSpPr>
          <p:cNvPr id="535641" name="Text Box 89"/>
          <p:cNvSpPr txBox="1">
            <a:spLocks noChangeArrowheads="1"/>
          </p:cNvSpPr>
          <p:nvPr/>
        </p:nvSpPr>
        <p:spPr bwMode="auto">
          <a:xfrm>
            <a:off x="4052888" y="3857625"/>
            <a:ext cx="614362" cy="244475"/>
          </a:xfrm>
          <a:prstGeom prst="rect">
            <a:avLst/>
          </a:prstGeom>
          <a:noFill/>
          <a:ln w="9525">
            <a:noFill/>
            <a:miter lim="800000"/>
            <a:headEnd/>
            <a:tailEnd/>
          </a:ln>
          <a:effectLst/>
        </p:spPr>
        <p:txBody>
          <a:bodyPr wrap="none">
            <a:spAutoFit/>
          </a:bodyPr>
          <a:lstStyle/>
          <a:p>
            <a:r>
              <a:rPr lang="en-US" sz="1000" b="1" dirty="0">
                <a:latin typeface="Arial" charset="0"/>
              </a:rPr>
              <a:t>Fault B</a:t>
            </a:r>
          </a:p>
        </p:txBody>
      </p:sp>
      <p:sp>
        <p:nvSpPr>
          <p:cNvPr id="535642" name="Text Box 90"/>
          <p:cNvSpPr txBox="1">
            <a:spLocks noChangeArrowheads="1"/>
          </p:cNvSpPr>
          <p:nvPr/>
        </p:nvSpPr>
        <p:spPr bwMode="auto">
          <a:xfrm>
            <a:off x="5514975" y="3857625"/>
            <a:ext cx="614363" cy="244475"/>
          </a:xfrm>
          <a:prstGeom prst="rect">
            <a:avLst/>
          </a:prstGeom>
          <a:noFill/>
          <a:ln w="9525">
            <a:noFill/>
            <a:miter lim="800000"/>
            <a:headEnd/>
            <a:tailEnd/>
          </a:ln>
          <a:effectLst/>
        </p:spPr>
        <p:txBody>
          <a:bodyPr wrap="none">
            <a:spAutoFit/>
          </a:bodyPr>
          <a:lstStyle/>
          <a:p>
            <a:r>
              <a:rPr lang="en-US" sz="1000" b="1" dirty="0">
                <a:latin typeface="Arial" charset="0"/>
              </a:rPr>
              <a:t>Fault C</a:t>
            </a:r>
          </a:p>
        </p:txBody>
      </p:sp>
      <p:graphicFrame>
        <p:nvGraphicFramePr>
          <p:cNvPr id="535643" name="Object 91"/>
          <p:cNvGraphicFramePr>
            <a:graphicFrameLocks noChangeAspect="1"/>
          </p:cNvGraphicFramePr>
          <p:nvPr/>
        </p:nvGraphicFramePr>
        <p:xfrm>
          <a:off x="7104063" y="4916488"/>
          <a:ext cx="176212" cy="149225"/>
        </p:xfrm>
        <a:graphic>
          <a:graphicData uri="http://schemas.openxmlformats.org/presentationml/2006/ole">
            <mc:AlternateContent xmlns:mc="http://schemas.openxmlformats.org/markup-compatibility/2006">
              <mc:Choice xmlns:v="urn:schemas-microsoft-com:vml" Requires="v">
                <p:oleObj spid="_x0000_s16616" name="Clip" r:id="rId4" imgW="370876" imgH="315153" progId="">
                  <p:embed/>
                </p:oleObj>
              </mc:Choice>
              <mc:Fallback>
                <p:oleObj name="Clip" r:id="rId4" imgW="370876" imgH="315153"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4063" y="4916488"/>
                        <a:ext cx="176212"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5644" name="Object 92"/>
          <p:cNvGraphicFramePr>
            <a:graphicFrameLocks noChangeAspect="1"/>
          </p:cNvGraphicFramePr>
          <p:nvPr/>
        </p:nvGraphicFramePr>
        <p:xfrm>
          <a:off x="6140450" y="6043613"/>
          <a:ext cx="176213" cy="149225"/>
        </p:xfrm>
        <a:graphic>
          <a:graphicData uri="http://schemas.openxmlformats.org/presentationml/2006/ole">
            <mc:AlternateContent xmlns:mc="http://schemas.openxmlformats.org/markup-compatibility/2006">
              <mc:Choice xmlns:v="urn:schemas-microsoft-com:vml" Requires="v">
                <p:oleObj spid="_x0000_s16617" name="Clip" r:id="rId6" imgW="370876" imgH="315153" progId="">
                  <p:embed/>
                </p:oleObj>
              </mc:Choice>
              <mc:Fallback>
                <p:oleObj name="Clip" r:id="rId6" imgW="370876" imgH="315153" progId="">
                  <p:embed/>
                  <p:pic>
                    <p:nvPicPr>
                      <p:cNvPr id="0" name="Picture 7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0450" y="6043613"/>
                        <a:ext cx="176213"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5645" name="Object 93"/>
          <p:cNvGraphicFramePr>
            <a:graphicFrameLocks noChangeAspect="1"/>
          </p:cNvGraphicFramePr>
          <p:nvPr/>
        </p:nvGraphicFramePr>
        <p:xfrm>
          <a:off x="6142038" y="5461000"/>
          <a:ext cx="176212" cy="149225"/>
        </p:xfrm>
        <a:graphic>
          <a:graphicData uri="http://schemas.openxmlformats.org/presentationml/2006/ole">
            <mc:AlternateContent xmlns:mc="http://schemas.openxmlformats.org/markup-compatibility/2006">
              <mc:Choice xmlns:v="urn:schemas-microsoft-com:vml" Requires="v">
                <p:oleObj spid="_x0000_s16618" name="Clip" r:id="rId7" imgW="370876" imgH="315153" progId="">
                  <p:embed/>
                </p:oleObj>
              </mc:Choice>
              <mc:Fallback>
                <p:oleObj name="Clip" r:id="rId7" imgW="370876" imgH="315153" progId="">
                  <p:embed/>
                  <p:pic>
                    <p:nvPicPr>
                      <p:cNvPr id="0" name="Picture 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2038" y="5461000"/>
                        <a:ext cx="176212"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5646" name="Object 94"/>
          <p:cNvGraphicFramePr>
            <a:graphicFrameLocks noChangeAspect="1"/>
          </p:cNvGraphicFramePr>
          <p:nvPr/>
        </p:nvGraphicFramePr>
        <p:xfrm>
          <a:off x="4695825" y="5461000"/>
          <a:ext cx="176213" cy="149225"/>
        </p:xfrm>
        <a:graphic>
          <a:graphicData uri="http://schemas.openxmlformats.org/presentationml/2006/ole">
            <mc:AlternateContent xmlns:mc="http://schemas.openxmlformats.org/markup-compatibility/2006">
              <mc:Choice xmlns:v="urn:schemas-microsoft-com:vml" Requires="v">
                <p:oleObj spid="_x0000_s16619" name="Clip" r:id="rId8" imgW="370876" imgH="315153" progId="">
                  <p:embed/>
                </p:oleObj>
              </mc:Choice>
              <mc:Fallback>
                <p:oleObj name="Clip" r:id="rId8" imgW="370876" imgH="315153" progId="">
                  <p:embed/>
                  <p:pic>
                    <p:nvPicPr>
                      <p:cNvPr id="0" name="Picture 7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5825" y="5461000"/>
                        <a:ext cx="176213"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5647" name="Object 95"/>
          <p:cNvGraphicFramePr>
            <a:graphicFrameLocks noChangeAspect="1"/>
          </p:cNvGraphicFramePr>
          <p:nvPr/>
        </p:nvGraphicFramePr>
        <p:xfrm>
          <a:off x="4695825" y="4894263"/>
          <a:ext cx="176213" cy="149225"/>
        </p:xfrm>
        <a:graphic>
          <a:graphicData uri="http://schemas.openxmlformats.org/presentationml/2006/ole">
            <mc:AlternateContent xmlns:mc="http://schemas.openxmlformats.org/markup-compatibility/2006">
              <mc:Choice xmlns:v="urn:schemas-microsoft-com:vml" Requires="v">
                <p:oleObj spid="_x0000_s16620" name="Clip" r:id="rId9" imgW="370876" imgH="315153" progId="">
                  <p:embed/>
                </p:oleObj>
              </mc:Choice>
              <mc:Fallback>
                <p:oleObj name="Clip" r:id="rId9" imgW="370876" imgH="315153" progId="">
                  <p:embed/>
                  <p:pic>
                    <p:nvPicPr>
                      <p:cNvPr id="0" name="Picture 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5825" y="4894263"/>
                        <a:ext cx="176213"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5648" name="Object 96"/>
          <p:cNvGraphicFramePr>
            <a:graphicFrameLocks noChangeAspect="1"/>
          </p:cNvGraphicFramePr>
          <p:nvPr/>
        </p:nvGraphicFramePr>
        <p:xfrm>
          <a:off x="3071813" y="4325938"/>
          <a:ext cx="176212" cy="149225"/>
        </p:xfrm>
        <a:graphic>
          <a:graphicData uri="http://schemas.openxmlformats.org/presentationml/2006/ole">
            <mc:AlternateContent xmlns:mc="http://schemas.openxmlformats.org/markup-compatibility/2006">
              <mc:Choice xmlns:v="urn:schemas-microsoft-com:vml" Requires="v">
                <p:oleObj spid="_x0000_s16621" name="Clip" r:id="rId10" imgW="370876" imgH="315153" progId="">
                  <p:embed/>
                </p:oleObj>
              </mc:Choice>
              <mc:Fallback>
                <p:oleObj name="Clip" r:id="rId10" imgW="370876" imgH="315153" progId="">
                  <p:embed/>
                  <p:pic>
                    <p:nvPicPr>
                      <p:cNvPr id="0" name="Picture 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1813" y="4325938"/>
                        <a:ext cx="176212"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ChangeArrowheads="1"/>
          </p:cNvSpPr>
          <p:nvPr>
            <p:ph type="title"/>
          </p:nvPr>
        </p:nvSpPr>
        <p:spPr/>
        <p:txBody>
          <a:bodyPr/>
          <a:lstStyle/>
          <a:p>
            <a:r>
              <a:rPr lang="en-US" dirty="0"/>
              <a:t>Outline</a:t>
            </a:r>
          </a:p>
        </p:txBody>
      </p:sp>
      <p:sp>
        <p:nvSpPr>
          <p:cNvPr id="494595" name="Rectangle 3"/>
          <p:cNvSpPr>
            <a:spLocks noGrp="1" noChangeArrowheads="1"/>
          </p:cNvSpPr>
          <p:nvPr>
            <p:ph type="body" idx="1"/>
          </p:nvPr>
        </p:nvSpPr>
        <p:spPr>
          <a:xfrm>
            <a:off x="644525" y="1230313"/>
            <a:ext cx="7772400" cy="4114800"/>
          </a:xfrm>
        </p:spPr>
        <p:txBody>
          <a:bodyPr/>
          <a:lstStyle/>
          <a:p>
            <a:pPr>
              <a:lnSpc>
                <a:spcPct val="95000"/>
              </a:lnSpc>
              <a:spcBef>
                <a:spcPct val="60000"/>
              </a:spcBef>
              <a:tabLst>
                <a:tab pos="693738" algn="l"/>
              </a:tabLst>
            </a:pPr>
            <a:r>
              <a:rPr lang="en-US" sz="2600" dirty="0"/>
              <a:t>The purposes of structural analysis in </a:t>
            </a:r>
            <a:r>
              <a:rPr lang="en-US" sz="2600" dirty="0" smtClean="0"/>
              <a:t>	hydrocarbon </a:t>
            </a:r>
            <a:r>
              <a:rPr lang="en-US" sz="2600" dirty="0"/>
              <a:t>exploration, development, </a:t>
            </a:r>
            <a:r>
              <a:rPr lang="en-US" sz="2600" dirty="0" smtClean="0"/>
              <a:t>	production</a:t>
            </a:r>
            <a:endParaRPr lang="en-US" sz="2600" dirty="0"/>
          </a:p>
          <a:p>
            <a:pPr>
              <a:lnSpc>
                <a:spcPct val="95000"/>
              </a:lnSpc>
              <a:spcBef>
                <a:spcPct val="60000"/>
              </a:spcBef>
              <a:tabLst>
                <a:tab pos="693738" algn="l"/>
              </a:tabLst>
            </a:pPr>
            <a:r>
              <a:rPr lang="en-US" sz="2600" dirty="0"/>
              <a:t>The role of seismic interpretation in structural </a:t>
            </a:r>
            <a:r>
              <a:rPr lang="en-US" sz="2600" dirty="0" smtClean="0"/>
              <a:t>	analysis</a:t>
            </a:r>
            <a:endParaRPr lang="en-US" sz="2600" dirty="0"/>
          </a:p>
          <a:p>
            <a:pPr>
              <a:lnSpc>
                <a:spcPct val="95000"/>
              </a:lnSpc>
              <a:spcBef>
                <a:spcPct val="60000"/>
              </a:spcBef>
              <a:tabLst>
                <a:tab pos="693738" algn="l"/>
              </a:tabLst>
            </a:pPr>
            <a:r>
              <a:rPr lang="en-US" sz="2600" dirty="0"/>
              <a:t>Strengths &amp; weaknesses of seismic data for </a:t>
            </a:r>
            <a:r>
              <a:rPr lang="en-US" sz="2600" dirty="0" smtClean="0"/>
              <a:t>	structural </a:t>
            </a:r>
            <a:r>
              <a:rPr lang="en-US" sz="2600" dirty="0"/>
              <a:t>analysis</a:t>
            </a:r>
          </a:p>
          <a:p>
            <a:pPr>
              <a:lnSpc>
                <a:spcPct val="95000"/>
              </a:lnSpc>
              <a:spcBef>
                <a:spcPct val="60000"/>
              </a:spcBef>
              <a:tabLst>
                <a:tab pos="693738" algn="l"/>
              </a:tabLst>
            </a:pPr>
            <a:r>
              <a:rPr lang="en-US" sz="2600" dirty="0"/>
              <a:t>The concept of </a:t>
            </a:r>
            <a:r>
              <a:rPr lang="en-US" sz="2600" i="1" dirty="0"/>
              <a:t>structural styles</a:t>
            </a:r>
            <a:endParaRPr lang="en-US" sz="2600" dirty="0"/>
          </a:p>
          <a:p>
            <a:pPr>
              <a:lnSpc>
                <a:spcPct val="95000"/>
              </a:lnSpc>
              <a:spcBef>
                <a:spcPct val="60000"/>
              </a:spcBef>
              <a:tabLst>
                <a:tab pos="693738" algn="l"/>
              </a:tabLst>
            </a:pPr>
            <a:r>
              <a:rPr lang="en-US" sz="2600" dirty="0" smtClean="0"/>
              <a:t>HC Traps</a:t>
            </a:r>
            <a:endParaRPr lang="en-US" sz="2600" dirty="0"/>
          </a:p>
          <a:p>
            <a:pPr>
              <a:lnSpc>
                <a:spcPct val="95000"/>
              </a:lnSpc>
              <a:spcBef>
                <a:spcPct val="60000"/>
              </a:spcBef>
            </a:pPr>
            <a:endParaRPr lang="en-US" sz="2600" dirty="0"/>
          </a:p>
        </p:txBody>
      </p:sp>
      <p:sp>
        <p:nvSpPr>
          <p:cNvPr id="2" name="Right Arrow 1"/>
          <p:cNvSpPr/>
          <p:nvPr/>
        </p:nvSpPr>
        <p:spPr bwMode="auto">
          <a:xfrm>
            <a:off x="228600" y="5259689"/>
            <a:ext cx="415925" cy="377851"/>
          </a:xfrm>
          <a:prstGeom prst="rightArrow">
            <a:avLst/>
          </a:prstGeom>
          <a:solidFill>
            <a:srgbClr val="FFFF00"/>
          </a:solidFill>
          <a:ln w="1905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9766555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en-US" dirty="0" smtClean="0"/>
              <a:t>Identify Traps</a:t>
            </a:r>
          </a:p>
        </p:txBody>
      </p:sp>
      <p:sp>
        <p:nvSpPr>
          <p:cNvPr id="17412" name="Rectangle 3"/>
          <p:cNvSpPr>
            <a:spLocks noGrp="1" noChangeArrowheads="1"/>
          </p:cNvSpPr>
          <p:nvPr>
            <p:ph type="body" idx="4294967295"/>
          </p:nvPr>
        </p:nvSpPr>
        <p:spPr>
          <a:xfrm>
            <a:off x="507042" y="1087281"/>
            <a:ext cx="8561387" cy="2555875"/>
          </a:xfrm>
        </p:spPr>
        <p:txBody>
          <a:bodyPr/>
          <a:lstStyle/>
          <a:p>
            <a:pPr marL="173038" indent="-173038">
              <a:spcBef>
                <a:spcPct val="40000"/>
              </a:spcBef>
              <a:buFontTx/>
              <a:buNone/>
            </a:pPr>
            <a:r>
              <a:rPr lang="en-US" altLang="en-US" sz="2400" dirty="0" smtClean="0"/>
              <a:t>Use depth (or time) structure maps, with fault zones, to look for places where significant accumulations of HC might be trapped:</a:t>
            </a:r>
          </a:p>
          <a:p>
            <a:pPr marL="0" indent="0">
              <a:spcBef>
                <a:spcPct val="40000"/>
              </a:spcBef>
              <a:buFontTx/>
              <a:buNone/>
            </a:pPr>
            <a:endParaRPr lang="en-US" altLang="en-US" sz="1000" dirty="0" smtClean="0"/>
          </a:p>
          <a:p>
            <a:pPr marL="0" indent="0">
              <a:spcBef>
                <a:spcPct val="40000"/>
              </a:spcBef>
              <a:tabLst>
                <a:tab pos="3597275" algn="l"/>
              </a:tabLst>
            </a:pPr>
            <a:r>
              <a:rPr lang="en-US" altLang="en-US" sz="2400" b="1" dirty="0" smtClean="0">
                <a:solidFill>
                  <a:srgbClr val="008000"/>
                </a:solidFill>
              </a:rPr>
              <a:t> Structural traps</a:t>
            </a:r>
            <a:r>
              <a:rPr lang="en-US" altLang="en-US" sz="2400" dirty="0" smtClean="0">
                <a:solidFill>
                  <a:srgbClr val="008000"/>
                </a:solidFill>
              </a:rPr>
              <a:t>  </a:t>
            </a:r>
            <a:r>
              <a:rPr lang="en-US" altLang="en-US" sz="2400" dirty="0" smtClean="0"/>
              <a:t>e.g., anticlines, high-side fault 		blocks, low-side roll-overs</a:t>
            </a:r>
          </a:p>
          <a:p>
            <a:pPr marL="0" indent="0">
              <a:spcBef>
                <a:spcPct val="40000"/>
              </a:spcBef>
              <a:tabLst>
                <a:tab pos="3597275" algn="l"/>
              </a:tabLst>
            </a:pPr>
            <a:r>
              <a:rPr lang="en-US" altLang="en-US" sz="2400" dirty="0" smtClean="0">
                <a:solidFill>
                  <a:srgbClr val="008000"/>
                </a:solidFill>
              </a:rPr>
              <a:t> </a:t>
            </a:r>
            <a:r>
              <a:rPr lang="en-US" altLang="en-US" sz="2400" b="1" dirty="0" smtClean="0">
                <a:solidFill>
                  <a:srgbClr val="008000"/>
                </a:solidFill>
              </a:rPr>
              <a:t>Stratigraphic traps</a:t>
            </a:r>
            <a:r>
              <a:rPr lang="en-US" altLang="en-US" sz="2400" dirty="0" smtClean="0">
                <a:solidFill>
                  <a:srgbClr val="008000"/>
                </a:solidFill>
              </a:rPr>
              <a:t>  </a:t>
            </a:r>
            <a:r>
              <a:rPr lang="en-US" altLang="en-US" sz="2400" dirty="0" smtClean="0"/>
              <a:t>e.g., sub-unconformity traps, 			    sand pinch-outs</a:t>
            </a:r>
          </a:p>
          <a:p>
            <a:pPr marL="0" indent="0">
              <a:spcBef>
                <a:spcPct val="40000"/>
              </a:spcBef>
              <a:tabLst>
                <a:tab pos="1889125" algn="l"/>
                <a:tab pos="3597275" algn="l"/>
              </a:tabLst>
            </a:pPr>
            <a:r>
              <a:rPr lang="en-US" altLang="en-US" sz="2400" dirty="0" smtClean="0">
                <a:solidFill>
                  <a:srgbClr val="008000"/>
                </a:solidFill>
              </a:rPr>
              <a:t> </a:t>
            </a:r>
            <a:r>
              <a:rPr lang="en-US" altLang="en-US" sz="2400" b="1" dirty="0" smtClean="0">
                <a:solidFill>
                  <a:srgbClr val="008000"/>
                </a:solidFill>
              </a:rPr>
              <a:t>Combination traps</a:t>
            </a:r>
            <a:r>
              <a:rPr lang="en-US" altLang="en-US" sz="2400" dirty="0" smtClean="0">
                <a:solidFill>
                  <a:srgbClr val="008000"/>
                </a:solidFill>
              </a:rPr>
              <a:t> (structure + stratigraphy)  	</a:t>
            </a:r>
            <a:r>
              <a:rPr lang="en-US" altLang="en-US" sz="2400" dirty="0"/>
              <a:t>	</a:t>
            </a:r>
            <a:r>
              <a:rPr lang="en-US" altLang="en-US" sz="2400" dirty="0" smtClean="0"/>
              <a:t>e.g., deep-water channel crossing an anticline</a:t>
            </a:r>
          </a:p>
        </p:txBody>
      </p:sp>
    </p:spTree>
    <p:extLst>
      <p:ext uri="{BB962C8B-B14F-4D97-AF65-F5344CB8AC3E}">
        <p14:creationId xmlns:p14="http://schemas.microsoft.com/office/powerpoint/2010/main" val="20408660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4"/>
          <p:cNvSpPr>
            <a:spLocks noGrp="1" noChangeArrowheads="1"/>
          </p:cNvSpPr>
          <p:nvPr>
            <p:ph type="title"/>
          </p:nvPr>
        </p:nvSpPr>
        <p:spPr/>
        <p:txBody>
          <a:bodyPr/>
          <a:lstStyle/>
          <a:p>
            <a:r>
              <a:rPr lang="en-US" altLang="en-US" dirty="0" smtClean="0"/>
              <a:t>Structural Traps – A Simple Anticline</a:t>
            </a:r>
          </a:p>
        </p:txBody>
      </p:sp>
      <p:sp>
        <p:nvSpPr>
          <p:cNvPr id="18436" name="Rectangle 34"/>
          <p:cNvSpPr>
            <a:spLocks noChangeArrowheads="1"/>
          </p:cNvSpPr>
          <p:nvPr/>
        </p:nvSpPr>
        <p:spPr bwMode="auto">
          <a:xfrm>
            <a:off x="5159375" y="1893888"/>
            <a:ext cx="3325813" cy="1800225"/>
          </a:xfrm>
          <a:prstGeom prst="rect">
            <a:avLst/>
          </a:prstGeom>
          <a:solidFill>
            <a:schemeClr val="bg1">
              <a:lumMod val="8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latin typeface="Verdana" panose="020B0604030504040204" pitchFamily="34" charset="0"/>
            </a:endParaRPr>
          </a:p>
        </p:txBody>
      </p:sp>
      <p:grpSp>
        <p:nvGrpSpPr>
          <p:cNvPr id="18437" name="Group 76"/>
          <p:cNvGrpSpPr>
            <a:grpSpLocks/>
          </p:cNvGrpSpPr>
          <p:nvPr/>
        </p:nvGrpSpPr>
        <p:grpSpPr bwMode="auto">
          <a:xfrm>
            <a:off x="5154613" y="2414588"/>
            <a:ext cx="3327400" cy="1168400"/>
            <a:chOff x="3344" y="3101"/>
            <a:chExt cx="2096" cy="788"/>
          </a:xfrm>
        </p:grpSpPr>
        <p:sp>
          <p:nvSpPr>
            <p:cNvPr id="18462" name="Freeform 61" descr="80%"/>
            <p:cNvSpPr>
              <a:spLocks/>
            </p:cNvSpPr>
            <p:nvPr/>
          </p:nvSpPr>
          <p:spPr bwMode="auto">
            <a:xfrm>
              <a:off x="3344" y="3101"/>
              <a:ext cx="2096" cy="788"/>
            </a:xfrm>
            <a:custGeom>
              <a:avLst/>
              <a:gdLst>
                <a:gd name="T0" fmla="*/ 4 w 2096"/>
                <a:gd name="T1" fmla="*/ 240 h 788"/>
                <a:gd name="T2" fmla="*/ 48 w 2096"/>
                <a:gd name="T3" fmla="*/ 352 h 788"/>
                <a:gd name="T4" fmla="*/ 168 w 2096"/>
                <a:gd name="T5" fmla="*/ 452 h 788"/>
                <a:gd name="T6" fmla="*/ 332 w 2096"/>
                <a:gd name="T7" fmla="*/ 480 h 788"/>
                <a:gd name="T8" fmla="*/ 424 w 2096"/>
                <a:gd name="T9" fmla="*/ 460 h 788"/>
                <a:gd name="T10" fmla="*/ 528 w 2096"/>
                <a:gd name="T11" fmla="*/ 368 h 788"/>
                <a:gd name="T12" fmla="*/ 628 w 2096"/>
                <a:gd name="T13" fmla="*/ 216 h 788"/>
                <a:gd name="T14" fmla="*/ 720 w 2096"/>
                <a:gd name="T15" fmla="*/ 92 h 788"/>
                <a:gd name="T16" fmla="*/ 824 w 2096"/>
                <a:gd name="T17" fmla="*/ 36 h 788"/>
                <a:gd name="T18" fmla="*/ 932 w 2096"/>
                <a:gd name="T19" fmla="*/ 40 h 788"/>
                <a:gd name="T20" fmla="*/ 1020 w 2096"/>
                <a:gd name="T21" fmla="*/ 92 h 788"/>
                <a:gd name="T22" fmla="*/ 1080 w 2096"/>
                <a:gd name="T23" fmla="*/ 156 h 788"/>
                <a:gd name="T24" fmla="*/ 1148 w 2096"/>
                <a:gd name="T25" fmla="*/ 240 h 788"/>
                <a:gd name="T26" fmla="*/ 1228 w 2096"/>
                <a:gd name="T27" fmla="*/ 248 h 788"/>
                <a:gd name="T28" fmla="*/ 1312 w 2096"/>
                <a:gd name="T29" fmla="*/ 184 h 788"/>
                <a:gd name="T30" fmla="*/ 1384 w 2096"/>
                <a:gd name="T31" fmla="*/ 84 h 788"/>
                <a:gd name="T32" fmla="*/ 1440 w 2096"/>
                <a:gd name="T33" fmla="*/ 24 h 788"/>
                <a:gd name="T34" fmla="*/ 1512 w 2096"/>
                <a:gd name="T35" fmla="*/ 0 h 788"/>
                <a:gd name="T36" fmla="*/ 1620 w 2096"/>
                <a:gd name="T37" fmla="*/ 16 h 788"/>
                <a:gd name="T38" fmla="*/ 1688 w 2096"/>
                <a:gd name="T39" fmla="*/ 104 h 788"/>
                <a:gd name="T40" fmla="*/ 1748 w 2096"/>
                <a:gd name="T41" fmla="*/ 228 h 788"/>
                <a:gd name="T42" fmla="*/ 1812 w 2096"/>
                <a:gd name="T43" fmla="*/ 320 h 788"/>
                <a:gd name="T44" fmla="*/ 1932 w 2096"/>
                <a:gd name="T45" fmla="*/ 324 h 788"/>
                <a:gd name="T46" fmla="*/ 2032 w 2096"/>
                <a:gd name="T47" fmla="*/ 224 h 788"/>
                <a:gd name="T48" fmla="*/ 2096 w 2096"/>
                <a:gd name="T49" fmla="*/ 136 h 788"/>
                <a:gd name="T50" fmla="*/ 2096 w 2096"/>
                <a:gd name="T51" fmla="*/ 436 h 788"/>
                <a:gd name="T52" fmla="*/ 2008 w 2096"/>
                <a:gd name="T53" fmla="*/ 540 h 788"/>
                <a:gd name="T54" fmla="*/ 1920 w 2096"/>
                <a:gd name="T55" fmla="*/ 616 h 788"/>
                <a:gd name="T56" fmla="*/ 1840 w 2096"/>
                <a:gd name="T57" fmla="*/ 620 h 788"/>
                <a:gd name="T58" fmla="*/ 1780 w 2096"/>
                <a:gd name="T59" fmla="*/ 592 h 788"/>
                <a:gd name="T60" fmla="*/ 1708 w 2096"/>
                <a:gd name="T61" fmla="*/ 456 h 788"/>
                <a:gd name="T62" fmla="*/ 1672 w 2096"/>
                <a:gd name="T63" fmla="*/ 380 h 788"/>
                <a:gd name="T64" fmla="*/ 1628 w 2096"/>
                <a:gd name="T65" fmla="*/ 328 h 788"/>
                <a:gd name="T66" fmla="*/ 1556 w 2096"/>
                <a:gd name="T67" fmla="*/ 304 h 788"/>
                <a:gd name="T68" fmla="*/ 1460 w 2096"/>
                <a:gd name="T69" fmla="*/ 308 h 788"/>
                <a:gd name="T70" fmla="*/ 1400 w 2096"/>
                <a:gd name="T71" fmla="*/ 384 h 788"/>
                <a:gd name="T72" fmla="*/ 1332 w 2096"/>
                <a:gd name="T73" fmla="*/ 464 h 788"/>
                <a:gd name="T74" fmla="*/ 1240 w 2096"/>
                <a:gd name="T75" fmla="*/ 516 h 788"/>
                <a:gd name="T76" fmla="*/ 1160 w 2096"/>
                <a:gd name="T77" fmla="*/ 540 h 788"/>
                <a:gd name="T78" fmla="*/ 1104 w 2096"/>
                <a:gd name="T79" fmla="*/ 508 h 788"/>
                <a:gd name="T80" fmla="*/ 1040 w 2096"/>
                <a:gd name="T81" fmla="*/ 412 h 788"/>
                <a:gd name="T82" fmla="*/ 976 w 2096"/>
                <a:gd name="T83" fmla="*/ 372 h 788"/>
                <a:gd name="T84" fmla="*/ 928 w 2096"/>
                <a:gd name="T85" fmla="*/ 348 h 788"/>
                <a:gd name="T86" fmla="*/ 856 w 2096"/>
                <a:gd name="T87" fmla="*/ 348 h 788"/>
                <a:gd name="T88" fmla="*/ 764 w 2096"/>
                <a:gd name="T89" fmla="*/ 364 h 788"/>
                <a:gd name="T90" fmla="*/ 704 w 2096"/>
                <a:gd name="T91" fmla="*/ 408 h 788"/>
                <a:gd name="T92" fmla="*/ 592 w 2096"/>
                <a:gd name="T93" fmla="*/ 576 h 788"/>
                <a:gd name="T94" fmla="*/ 512 w 2096"/>
                <a:gd name="T95" fmla="*/ 688 h 788"/>
                <a:gd name="T96" fmla="*/ 416 w 2096"/>
                <a:gd name="T97" fmla="*/ 756 h 788"/>
                <a:gd name="T98" fmla="*/ 320 w 2096"/>
                <a:gd name="T99" fmla="*/ 788 h 788"/>
                <a:gd name="T100" fmla="*/ 220 w 2096"/>
                <a:gd name="T101" fmla="*/ 764 h 788"/>
                <a:gd name="T102" fmla="*/ 84 w 2096"/>
                <a:gd name="T103" fmla="*/ 688 h 788"/>
                <a:gd name="T104" fmla="*/ 0 w 2096"/>
                <a:gd name="T105" fmla="*/ 560 h 7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96"/>
                <a:gd name="T160" fmla="*/ 0 h 788"/>
                <a:gd name="T161" fmla="*/ 2096 w 2096"/>
                <a:gd name="T162" fmla="*/ 788 h 78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96" h="788">
                  <a:moveTo>
                    <a:pt x="4" y="240"/>
                  </a:moveTo>
                  <a:lnTo>
                    <a:pt x="48" y="352"/>
                  </a:lnTo>
                  <a:lnTo>
                    <a:pt x="168" y="452"/>
                  </a:lnTo>
                  <a:lnTo>
                    <a:pt x="332" y="480"/>
                  </a:lnTo>
                  <a:lnTo>
                    <a:pt x="424" y="460"/>
                  </a:lnTo>
                  <a:lnTo>
                    <a:pt x="528" y="368"/>
                  </a:lnTo>
                  <a:lnTo>
                    <a:pt x="628" y="216"/>
                  </a:lnTo>
                  <a:lnTo>
                    <a:pt x="720" y="92"/>
                  </a:lnTo>
                  <a:lnTo>
                    <a:pt x="824" y="36"/>
                  </a:lnTo>
                  <a:lnTo>
                    <a:pt x="932" y="40"/>
                  </a:lnTo>
                  <a:lnTo>
                    <a:pt x="1020" y="92"/>
                  </a:lnTo>
                  <a:lnTo>
                    <a:pt x="1080" y="156"/>
                  </a:lnTo>
                  <a:lnTo>
                    <a:pt x="1148" y="240"/>
                  </a:lnTo>
                  <a:lnTo>
                    <a:pt x="1228" y="248"/>
                  </a:lnTo>
                  <a:lnTo>
                    <a:pt x="1312" y="184"/>
                  </a:lnTo>
                  <a:lnTo>
                    <a:pt x="1384" y="84"/>
                  </a:lnTo>
                  <a:lnTo>
                    <a:pt x="1440" y="24"/>
                  </a:lnTo>
                  <a:lnTo>
                    <a:pt x="1512" y="0"/>
                  </a:lnTo>
                  <a:lnTo>
                    <a:pt x="1620" y="16"/>
                  </a:lnTo>
                  <a:lnTo>
                    <a:pt x="1688" y="104"/>
                  </a:lnTo>
                  <a:lnTo>
                    <a:pt x="1748" y="228"/>
                  </a:lnTo>
                  <a:lnTo>
                    <a:pt x="1812" y="320"/>
                  </a:lnTo>
                  <a:lnTo>
                    <a:pt x="1932" y="324"/>
                  </a:lnTo>
                  <a:lnTo>
                    <a:pt x="2032" y="224"/>
                  </a:lnTo>
                  <a:lnTo>
                    <a:pt x="2096" y="136"/>
                  </a:lnTo>
                  <a:lnTo>
                    <a:pt x="2096" y="436"/>
                  </a:lnTo>
                  <a:lnTo>
                    <a:pt x="2008" y="540"/>
                  </a:lnTo>
                  <a:lnTo>
                    <a:pt x="1920" y="616"/>
                  </a:lnTo>
                  <a:lnTo>
                    <a:pt x="1840" y="620"/>
                  </a:lnTo>
                  <a:lnTo>
                    <a:pt x="1780" y="592"/>
                  </a:lnTo>
                  <a:lnTo>
                    <a:pt x="1708" y="456"/>
                  </a:lnTo>
                  <a:lnTo>
                    <a:pt x="1672" y="380"/>
                  </a:lnTo>
                  <a:lnTo>
                    <a:pt x="1628" y="328"/>
                  </a:lnTo>
                  <a:lnTo>
                    <a:pt x="1556" y="304"/>
                  </a:lnTo>
                  <a:lnTo>
                    <a:pt x="1460" y="308"/>
                  </a:lnTo>
                  <a:lnTo>
                    <a:pt x="1400" y="384"/>
                  </a:lnTo>
                  <a:lnTo>
                    <a:pt x="1332" y="464"/>
                  </a:lnTo>
                  <a:lnTo>
                    <a:pt x="1240" y="516"/>
                  </a:lnTo>
                  <a:lnTo>
                    <a:pt x="1160" y="540"/>
                  </a:lnTo>
                  <a:lnTo>
                    <a:pt x="1104" y="508"/>
                  </a:lnTo>
                  <a:lnTo>
                    <a:pt x="1040" y="412"/>
                  </a:lnTo>
                  <a:lnTo>
                    <a:pt x="976" y="372"/>
                  </a:lnTo>
                  <a:lnTo>
                    <a:pt x="928" y="348"/>
                  </a:lnTo>
                  <a:lnTo>
                    <a:pt x="856" y="348"/>
                  </a:lnTo>
                  <a:lnTo>
                    <a:pt x="764" y="364"/>
                  </a:lnTo>
                  <a:lnTo>
                    <a:pt x="704" y="408"/>
                  </a:lnTo>
                  <a:lnTo>
                    <a:pt x="592" y="576"/>
                  </a:lnTo>
                  <a:lnTo>
                    <a:pt x="512" y="688"/>
                  </a:lnTo>
                  <a:lnTo>
                    <a:pt x="416" y="756"/>
                  </a:lnTo>
                  <a:lnTo>
                    <a:pt x="320" y="788"/>
                  </a:lnTo>
                  <a:lnTo>
                    <a:pt x="220" y="764"/>
                  </a:lnTo>
                  <a:lnTo>
                    <a:pt x="84" y="688"/>
                  </a:lnTo>
                  <a:lnTo>
                    <a:pt x="0" y="560"/>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18463" name="Freeform 63"/>
            <p:cNvSpPr>
              <a:spLocks/>
            </p:cNvSpPr>
            <p:nvPr/>
          </p:nvSpPr>
          <p:spPr bwMode="auto">
            <a:xfrm>
              <a:off x="3896" y="3105"/>
              <a:ext cx="1288" cy="324"/>
            </a:xfrm>
            <a:custGeom>
              <a:avLst/>
              <a:gdLst>
                <a:gd name="T0" fmla="*/ 0 w 1288"/>
                <a:gd name="T1" fmla="*/ 320 h 324"/>
                <a:gd name="T2" fmla="*/ 892 w 1288"/>
                <a:gd name="T3" fmla="*/ 320 h 324"/>
                <a:gd name="T4" fmla="*/ 936 w 1288"/>
                <a:gd name="T5" fmla="*/ 296 h 324"/>
                <a:gd name="T6" fmla="*/ 992 w 1288"/>
                <a:gd name="T7" fmla="*/ 296 h 324"/>
                <a:gd name="T8" fmla="*/ 1056 w 1288"/>
                <a:gd name="T9" fmla="*/ 312 h 324"/>
                <a:gd name="T10" fmla="*/ 1088 w 1288"/>
                <a:gd name="T11" fmla="*/ 324 h 324"/>
                <a:gd name="T12" fmla="*/ 1288 w 1288"/>
                <a:gd name="T13" fmla="*/ 324 h 324"/>
                <a:gd name="T14" fmla="*/ 1244 w 1288"/>
                <a:gd name="T15" fmla="*/ 296 h 324"/>
                <a:gd name="T16" fmla="*/ 1188 w 1288"/>
                <a:gd name="T17" fmla="*/ 204 h 324"/>
                <a:gd name="T18" fmla="*/ 1124 w 1288"/>
                <a:gd name="T19" fmla="*/ 76 h 324"/>
                <a:gd name="T20" fmla="*/ 1064 w 1288"/>
                <a:gd name="T21" fmla="*/ 4 h 324"/>
                <a:gd name="T22" fmla="*/ 988 w 1288"/>
                <a:gd name="T23" fmla="*/ 0 h 324"/>
                <a:gd name="T24" fmla="*/ 912 w 1288"/>
                <a:gd name="T25" fmla="*/ 4 h 324"/>
                <a:gd name="T26" fmla="*/ 836 w 1288"/>
                <a:gd name="T27" fmla="*/ 64 h 324"/>
                <a:gd name="T28" fmla="*/ 772 w 1288"/>
                <a:gd name="T29" fmla="*/ 164 h 324"/>
                <a:gd name="T30" fmla="*/ 724 w 1288"/>
                <a:gd name="T31" fmla="*/ 200 h 324"/>
                <a:gd name="T32" fmla="*/ 660 w 1288"/>
                <a:gd name="T33" fmla="*/ 240 h 324"/>
                <a:gd name="T34" fmla="*/ 596 w 1288"/>
                <a:gd name="T35" fmla="*/ 240 h 324"/>
                <a:gd name="T36" fmla="*/ 540 w 1288"/>
                <a:gd name="T37" fmla="*/ 164 h 324"/>
                <a:gd name="T38" fmla="*/ 468 w 1288"/>
                <a:gd name="T39" fmla="*/ 84 h 324"/>
                <a:gd name="T40" fmla="*/ 400 w 1288"/>
                <a:gd name="T41" fmla="*/ 44 h 324"/>
                <a:gd name="T42" fmla="*/ 348 w 1288"/>
                <a:gd name="T43" fmla="*/ 36 h 324"/>
                <a:gd name="T44" fmla="*/ 256 w 1288"/>
                <a:gd name="T45" fmla="*/ 36 h 324"/>
                <a:gd name="T46" fmla="*/ 192 w 1288"/>
                <a:gd name="T47" fmla="*/ 72 h 324"/>
                <a:gd name="T48" fmla="*/ 156 w 1288"/>
                <a:gd name="T49" fmla="*/ 88 h 324"/>
                <a:gd name="T50" fmla="*/ 88 w 1288"/>
                <a:gd name="T51" fmla="*/ 196 h 324"/>
                <a:gd name="T52" fmla="*/ 0 w 1288"/>
                <a:gd name="T53" fmla="*/ 320 h 3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8"/>
                <a:gd name="T82" fmla="*/ 0 h 324"/>
                <a:gd name="T83" fmla="*/ 1288 w 1288"/>
                <a:gd name="T84" fmla="*/ 324 h 3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8" h="324">
                  <a:moveTo>
                    <a:pt x="0" y="320"/>
                  </a:moveTo>
                  <a:lnTo>
                    <a:pt x="892" y="320"/>
                  </a:lnTo>
                  <a:lnTo>
                    <a:pt x="936" y="296"/>
                  </a:lnTo>
                  <a:lnTo>
                    <a:pt x="992" y="296"/>
                  </a:lnTo>
                  <a:lnTo>
                    <a:pt x="1056" y="312"/>
                  </a:lnTo>
                  <a:lnTo>
                    <a:pt x="1088" y="324"/>
                  </a:lnTo>
                  <a:lnTo>
                    <a:pt x="1288" y="324"/>
                  </a:lnTo>
                  <a:lnTo>
                    <a:pt x="1244" y="296"/>
                  </a:lnTo>
                  <a:lnTo>
                    <a:pt x="1188" y="204"/>
                  </a:lnTo>
                  <a:lnTo>
                    <a:pt x="1124" y="76"/>
                  </a:lnTo>
                  <a:lnTo>
                    <a:pt x="1064" y="4"/>
                  </a:lnTo>
                  <a:lnTo>
                    <a:pt x="988" y="0"/>
                  </a:lnTo>
                  <a:lnTo>
                    <a:pt x="912" y="4"/>
                  </a:lnTo>
                  <a:lnTo>
                    <a:pt x="836" y="64"/>
                  </a:lnTo>
                  <a:lnTo>
                    <a:pt x="772" y="164"/>
                  </a:lnTo>
                  <a:lnTo>
                    <a:pt x="724" y="200"/>
                  </a:lnTo>
                  <a:lnTo>
                    <a:pt x="660" y="240"/>
                  </a:lnTo>
                  <a:lnTo>
                    <a:pt x="596" y="240"/>
                  </a:lnTo>
                  <a:lnTo>
                    <a:pt x="540" y="164"/>
                  </a:lnTo>
                  <a:lnTo>
                    <a:pt x="468" y="84"/>
                  </a:lnTo>
                  <a:lnTo>
                    <a:pt x="400" y="44"/>
                  </a:lnTo>
                  <a:lnTo>
                    <a:pt x="348" y="36"/>
                  </a:lnTo>
                  <a:lnTo>
                    <a:pt x="256" y="36"/>
                  </a:lnTo>
                  <a:lnTo>
                    <a:pt x="192" y="72"/>
                  </a:lnTo>
                  <a:lnTo>
                    <a:pt x="156" y="88"/>
                  </a:lnTo>
                  <a:lnTo>
                    <a:pt x="88" y="196"/>
                  </a:lnTo>
                  <a:lnTo>
                    <a:pt x="0" y="320"/>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8464" name="Line 64"/>
            <p:cNvSpPr>
              <a:spLocks noChangeShapeType="1"/>
            </p:cNvSpPr>
            <p:nvPr/>
          </p:nvSpPr>
          <p:spPr bwMode="auto">
            <a:xfrm>
              <a:off x="3896" y="3425"/>
              <a:ext cx="9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8465" name="Line 65"/>
            <p:cNvSpPr>
              <a:spLocks noChangeShapeType="1"/>
            </p:cNvSpPr>
            <p:nvPr/>
          </p:nvSpPr>
          <p:spPr bwMode="auto">
            <a:xfrm>
              <a:off x="4976" y="3429"/>
              <a:ext cx="196"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8438" name="Text Box 74"/>
          <p:cNvSpPr txBox="1">
            <a:spLocks noChangeArrowheads="1"/>
          </p:cNvSpPr>
          <p:nvPr/>
        </p:nvSpPr>
        <p:spPr bwMode="auto">
          <a:xfrm>
            <a:off x="5857499" y="1885950"/>
            <a:ext cx="21788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latin typeface="Verdana" panose="020B0604030504040204" pitchFamily="34" charset="0"/>
              </a:rPr>
              <a:t>Synclinal Spill Point</a:t>
            </a:r>
          </a:p>
          <a:p>
            <a:pPr algn="ctr" eaLnBrk="1" hangingPunct="1"/>
            <a:r>
              <a:rPr lang="en-US" altLang="en-US" sz="1400" b="1" dirty="0">
                <a:latin typeface="Verdana" panose="020B0604030504040204" pitchFamily="34" charset="0"/>
              </a:rPr>
              <a:t>Controls HC Level</a:t>
            </a:r>
          </a:p>
        </p:txBody>
      </p:sp>
      <p:sp>
        <p:nvSpPr>
          <p:cNvPr id="18439" name="Freeform 77"/>
          <p:cNvSpPr>
            <a:spLocks/>
          </p:cNvSpPr>
          <p:nvPr/>
        </p:nvSpPr>
        <p:spPr bwMode="auto">
          <a:xfrm>
            <a:off x="7897813" y="2189163"/>
            <a:ext cx="423862" cy="665162"/>
          </a:xfrm>
          <a:custGeom>
            <a:avLst/>
            <a:gdLst>
              <a:gd name="T0" fmla="*/ 2147483647 w 344"/>
              <a:gd name="T1" fmla="*/ 2147483647 h 419"/>
              <a:gd name="T2" fmla="*/ 2147483647 w 344"/>
              <a:gd name="T3" fmla="*/ 2147483647 h 419"/>
              <a:gd name="T4" fmla="*/ 2147483647 w 344"/>
              <a:gd name="T5" fmla="*/ 2147483647 h 419"/>
              <a:gd name="T6" fmla="*/ 2147483647 w 344"/>
              <a:gd name="T7" fmla="*/ 2147483647 h 419"/>
              <a:gd name="T8" fmla="*/ 0 w 344"/>
              <a:gd name="T9" fmla="*/ 0 h 419"/>
              <a:gd name="T10" fmla="*/ 0 60000 65536"/>
              <a:gd name="T11" fmla="*/ 0 60000 65536"/>
              <a:gd name="T12" fmla="*/ 0 60000 65536"/>
              <a:gd name="T13" fmla="*/ 0 60000 65536"/>
              <a:gd name="T14" fmla="*/ 0 60000 65536"/>
              <a:gd name="T15" fmla="*/ 0 w 344"/>
              <a:gd name="T16" fmla="*/ 0 h 419"/>
              <a:gd name="T17" fmla="*/ 344 w 344"/>
              <a:gd name="T18" fmla="*/ 419 h 419"/>
            </a:gdLst>
            <a:ahLst/>
            <a:cxnLst>
              <a:cxn ang="T10">
                <a:pos x="T0" y="T1"/>
              </a:cxn>
              <a:cxn ang="T11">
                <a:pos x="T2" y="T3"/>
              </a:cxn>
              <a:cxn ang="T12">
                <a:pos x="T4" y="T5"/>
              </a:cxn>
              <a:cxn ang="T13">
                <a:pos x="T6" y="T7"/>
              </a:cxn>
              <a:cxn ang="T14">
                <a:pos x="T8" y="T9"/>
              </a:cxn>
            </a:cxnLst>
            <a:rect l="T15" t="T16" r="T17" b="T18"/>
            <a:pathLst>
              <a:path w="344" h="419">
                <a:moveTo>
                  <a:pt x="209" y="419"/>
                </a:moveTo>
                <a:cubicBezTo>
                  <a:pt x="272" y="281"/>
                  <a:pt x="336" y="143"/>
                  <a:pt x="340" y="78"/>
                </a:cubicBezTo>
                <a:cubicBezTo>
                  <a:pt x="344" y="13"/>
                  <a:pt x="276" y="28"/>
                  <a:pt x="235" y="26"/>
                </a:cubicBezTo>
                <a:cubicBezTo>
                  <a:pt x="194" y="24"/>
                  <a:pt x="130" y="69"/>
                  <a:pt x="91" y="65"/>
                </a:cubicBezTo>
                <a:cubicBezTo>
                  <a:pt x="52" y="61"/>
                  <a:pt x="26" y="30"/>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40" name="Text Box 83"/>
          <p:cNvSpPr txBox="1">
            <a:spLocks noChangeArrowheads="1"/>
          </p:cNvSpPr>
          <p:nvPr/>
        </p:nvSpPr>
        <p:spPr bwMode="auto">
          <a:xfrm>
            <a:off x="5113338" y="1458913"/>
            <a:ext cx="36020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dirty="0">
                <a:latin typeface="Verdana" panose="020B0604030504040204" pitchFamily="34" charset="0"/>
              </a:rPr>
              <a:t>If HC charge is great</a:t>
            </a:r>
          </a:p>
        </p:txBody>
      </p:sp>
      <p:sp>
        <p:nvSpPr>
          <p:cNvPr id="18441" name="Rectangle 100"/>
          <p:cNvSpPr>
            <a:spLocks noChangeArrowheads="1"/>
          </p:cNvSpPr>
          <p:nvPr/>
        </p:nvSpPr>
        <p:spPr bwMode="auto">
          <a:xfrm>
            <a:off x="590550" y="4335659"/>
            <a:ext cx="79613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5000"/>
              </a:lnSpc>
              <a:spcBef>
                <a:spcPct val="20000"/>
              </a:spcBef>
              <a:buFontTx/>
              <a:buChar char="•"/>
            </a:pPr>
            <a:r>
              <a:rPr lang="en-US" altLang="en-US" sz="1800" dirty="0">
                <a:latin typeface="Verdana" panose="020B0604030504040204" pitchFamily="34" charset="0"/>
              </a:rPr>
              <a:t>HCs migrate to anticline</a:t>
            </a:r>
          </a:p>
          <a:p>
            <a:pPr eaLnBrk="1" hangingPunct="1">
              <a:lnSpc>
                <a:spcPct val="95000"/>
              </a:lnSpc>
              <a:spcBef>
                <a:spcPct val="20000"/>
              </a:spcBef>
              <a:buFontTx/>
              <a:buChar char="•"/>
            </a:pPr>
            <a:r>
              <a:rPr lang="en-US" altLang="en-US" sz="1800" dirty="0">
                <a:latin typeface="Verdana" panose="020B0604030504040204" pitchFamily="34" charset="0"/>
              </a:rPr>
              <a:t>Traps progressively fill top-down</a:t>
            </a:r>
          </a:p>
          <a:p>
            <a:pPr eaLnBrk="1" hangingPunct="1">
              <a:lnSpc>
                <a:spcPct val="95000"/>
              </a:lnSpc>
              <a:spcBef>
                <a:spcPct val="20000"/>
              </a:spcBef>
              <a:buFontTx/>
              <a:buChar char="•"/>
            </a:pPr>
            <a:r>
              <a:rPr lang="en-US" altLang="en-US" sz="1800" dirty="0">
                <a:latin typeface="Verdana" panose="020B0604030504040204" pitchFamily="34" charset="0"/>
              </a:rPr>
              <a:t>When HCs reaching the trap is greater than the trap volume, the trap is filled to a leak point</a:t>
            </a:r>
          </a:p>
          <a:p>
            <a:pPr eaLnBrk="1" hangingPunct="1">
              <a:lnSpc>
                <a:spcPct val="95000"/>
              </a:lnSpc>
              <a:spcBef>
                <a:spcPct val="20000"/>
              </a:spcBef>
              <a:buFontTx/>
              <a:buChar char="•"/>
            </a:pPr>
            <a:r>
              <a:rPr lang="en-US" altLang="en-US" sz="1800" dirty="0">
                <a:latin typeface="Verdana" panose="020B0604030504040204" pitchFamily="34" charset="0"/>
              </a:rPr>
              <a:t>Here there is a synclinal leak point on the east side of the trap</a:t>
            </a:r>
          </a:p>
        </p:txBody>
      </p:sp>
      <p:sp>
        <p:nvSpPr>
          <p:cNvPr id="18442" name="Text Box 102"/>
          <p:cNvSpPr txBox="1">
            <a:spLocks noChangeArrowheads="1"/>
          </p:cNvSpPr>
          <p:nvPr/>
        </p:nvSpPr>
        <p:spPr bwMode="auto">
          <a:xfrm>
            <a:off x="4789488" y="1879600"/>
            <a:ext cx="341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8443" name="Text Box 50"/>
          <p:cNvSpPr txBox="1">
            <a:spLocks noChangeArrowheads="1"/>
          </p:cNvSpPr>
          <p:nvPr/>
        </p:nvSpPr>
        <p:spPr bwMode="auto">
          <a:xfrm>
            <a:off x="8482013" y="1879600"/>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8444" name="Rectangle 7"/>
          <p:cNvSpPr>
            <a:spLocks noChangeArrowheads="1"/>
          </p:cNvSpPr>
          <p:nvPr/>
        </p:nvSpPr>
        <p:spPr bwMode="auto">
          <a:xfrm>
            <a:off x="601663" y="1700213"/>
            <a:ext cx="3325812" cy="2444750"/>
          </a:xfrm>
          <a:prstGeom prst="rect">
            <a:avLst/>
          </a:prstGeom>
          <a:solidFill>
            <a:schemeClr val="bg1">
              <a:lumMod val="8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latin typeface="Verdana" panose="020B0604030504040204" pitchFamily="34" charset="0"/>
            </a:endParaRPr>
          </a:p>
        </p:txBody>
      </p:sp>
      <p:sp>
        <p:nvSpPr>
          <p:cNvPr id="18445" name="Freeform 25"/>
          <p:cNvSpPr>
            <a:spLocks/>
          </p:cNvSpPr>
          <p:nvPr/>
        </p:nvSpPr>
        <p:spPr bwMode="auto">
          <a:xfrm>
            <a:off x="962025" y="2287588"/>
            <a:ext cx="2282825" cy="1489075"/>
          </a:xfrm>
          <a:custGeom>
            <a:avLst/>
            <a:gdLst>
              <a:gd name="T0" fmla="*/ 2147483647 w 1438"/>
              <a:gd name="T1" fmla="*/ 2147483647 h 938"/>
              <a:gd name="T2" fmla="*/ 2147483647 w 1438"/>
              <a:gd name="T3" fmla="*/ 2147483647 h 938"/>
              <a:gd name="T4" fmla="*/ 2147483647 w 1438"/>
              <a:gd name="T5" fmla="*/ 2147483647 h 938"/>
              <a:gd name="T6" fmla="*/ 2147483647 w 1438"/>
              <a:gd name="T7" fmla="*/ 2147483647 h 938"/>
              <a:gd name="T8" fmla="*/ 2147483647 w 1438"/>
              <a:gd name="T9" fmla="*/ 2147483647 h 938"/>
              <a:gd name="T10" fmla="*/ 2147483647 w 1438"/>
              <a:gd name="T11" fmla="*/ 2147483647 h 938"/>
              <a:gd name="T12" fmla="*/ 2147483647 w 1438"/>
              <a:gd name="T13" fmla="*/ 2147483647 h 938"/>
              <a:gd name="T14" fmla="*/ 2147483647 w 1438"/>
              <a:gd name="T15" fmla="*/ 2147483647 h 938"/>
              <a:gd name="T16" fmla="*/ 2147483647 w 1438"/>
              <a:gd name="T17" fmla="*/ 2147483647 h 938"/>
              <a:gd name="T18" fmla="*/ 2147483647 w 1438"/>
              <a:gd name="T19" fmla="*/ 2147483647 h 938"/>
              <a:gd name="T20" fmla="*/ 2147483647 w 1438"/>
              <a:gd name="T21" fmla="*/ 2147483647 h 938"/>
              <a:gd name="T22" fmla="*/ 2147483647 w 1438"/>
              <a:gd name="T23" fmla="*/ 2147483647 h 938"/>
              <a:gd name="T24" fmla="*/ 2147483647 w 1438"/>
              <a:gd name="T25" fmla="*/ 2147483647 h 938"/>
              <a:gd name="T26" fmla="*/ 2147483647 w 1438"/>
              <a:gd name="T27" fmla="*/ 2147483647 h 938"/>
              <a:gd name="T28" fmla="*/ 2147483647 w 1438"/>
              <a:gd name="T29" fmla="*/ 2147483647 h 938"/>
              <a:gd name="T30" fmla="*/ 2147483647 w 1438"/>
              <a:gd name="T31" fmla="*/ 2147483647 h 9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8"/>
              <a:gd name="T49" fmla="*/ 0 h 938"/>
              <a:gd name="T50" fmla="*/ 1438 w 1438"/>
              <a:gd name="T51" fmla="*/ 938 h 9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8" h="938">
                <a:moveTo>
                  <a:pt x="1423" y="161"/>
                </a:moveTo>
                <a:cubicBezTo>
                  <a:pt x="1408" y="120"/>
                  <a:pt x="1392" y="93"/>
                  <a:pt x="1305" y="69"/>
                </a:cubicBezTo>
                <a:cubicBezTo>
                  <a:pt x="1218" y="45"/>
                  <a:pt x="999" y="0"/>
                  <a:pt x="899" y="17"/>
                </a:cubicBezTo>
                <a:cubicBezTo>
                  <a:pt x="799" y="34"/>
                  <a:pt x="782" y="148"/>
                  <a:pt x="703" y="174"/>
                </a:cubicBezTo>
                <a:cubicBezTo>
                  <a:pt x="624" y="200"/>
                  <a:pt x="517" y="157"/>
                  <a:pt x="428" y="174"/>
                </a:cubicBezTo>
                <a:cubicBezTo>
                  <a:pt x="339" y="191"/>
                  <a:pt x="229" y="214"/>
                  <a:pt x="166" y="279"/>
                </a:cubicBezTo>
                <a:cubicBezTo>
                  <a:pt x="103" y="344"/>
                  <a:pt x="71" y="467"/>
                  <a:pt x="49" y="567"/>
                </a:cubicBezTo>
                <a:cubicBezTo>
                  <a:pt x="27" y="667"/>
                  <a:pt x="0" y="824"/>
                  <a:pt x="35" y="881"/>
                </a:cubicBezTo>
                <a:cubicBezTo>
                  <a:pt x="70" y="938"/>
                  <a:pt x="169" y="918"/>
                  <a:pt x="258" y="907"/>
                </a:cubicBezTo>
                <a:cubicBezTo>
                  <a:pt x="347" y="896"/>
                  <a:pt x="491" y="853"/>
                  <a:pt x="572" y="816"/>
                </a:cubicBezTo>
                <a:cubicBezTo>
                  <a:pt x="653" y="779"/>
                  <a:pt x="683" y="705"/>
                  <a:pt x="742" y="685"/>
                </a:cubicBezTo>
                <a:cubicBezTo>
                  <a:pt x="801" y="665"/>
                  <a:pt x="863" y="700"/>
                  <a:pt x="926" y="698"/>
                </a:cubicBezTo>
                <a:cubicBezTo>
                  <a:pt x="989" y="696"/>
                  <a:pt x="1059" y="705"/>
                  <a:pt x="1122" y="672"/>
                </a:cubicBezTo>
                <a:cubicBezTo>
                  <a:pt x="1185" y="639"/>
                  <a:pt x="1259" y="560"/>
                  <a:pt x="1305" y="501"/>
                </a:cubicBezTo>
                <a:cubicBezTo>
                  <a:pt x="1351" y="442"/>
                  <a:pt x="1369" y="370"/>
                  <a:pt x="1397" y="318"/>
                </a:cubicBezTo>
                <a:cubicBezTo>
                  <a:pt x="1425" y="266"/>
                  <a:pt x="1438" y="202"/>
                  <a:pt x="1423" y="161"/>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46" name="Freeform 29"/>
          <p:cNvSpPr>
            <a:spLocks/>
          </p:cNvSpPr>
          <p:nvPr/>
        </p:nvSpPr>
        <p:spPr bwMode="auto">
          <a:xfrm>
            <a:off x="3346450" y="3644900"/>
            <a:ext cx="539750" cy="457200"/>
          </a:xfrm>
          <a:custGeom>
            <a:avLst/>
            <a:gdLst>
              <a:gd name="T0" fmla="*/ 0 w 340"/>
              <a:gd name="T1" fmla="*/ 2147483647 h 288"/>
              <a:gd name="T2" fmla="*/ 2147483647 w 340"/>
              <a:gd name="T3" fmla="*/ 2147483647 h 288"/>
              <a:gd name="T4" fmla="*/ 2147483647 w 340"/>
              <a:gd name="T5" fmla="*/ 0 h 288"/>
              <a:gd name="T6" fmla="*/ 0 60000 65536"/>
              <a:gd name="T7" fmla="*/ 0 60000 65536"/>
              <a:gd name="T8" fmla="*/ 0 60000 65536"/>
              <a:gd name="T9" fmla="*/ 0 w 340"/>
              <a:gd name="T10" fmla="*/ 0 h 288"/>
              <a:gd name="T11" fmla="*/ 340 w 340"/>
              <a:gd name="T12" fmla="*/ 288 h 288"/>
            </a:gdLst>
            <a:ahLst/>
            <a:cxnLst>
              <a:cxn ang="T6">
                <a:pos x="T0" y="T1"/>
              </a:cxn>
              <a:cxn ang="T7">
                <a:pos x="T2" y="T3"/>
              </a:cxn>
              <a:cxn ang="T8">
                <a:pos x="T4" y="T5"/>
              </a:cxn>
            </a:cxnLst>
            <a:rect l="T9" t="T10" r="T11" b="T12"/>
            <a:pathLst>
              <a:path w="340" h="288">
                <a:moveTo>
                  <a:pt x="0" y="288"/>
                </a:moveTo>
                <a:cubicBezTo>
                  <a:pt x="82" y="233"/>
                  <a:pt x="165" y="179"/>
                  <a:pt x="222" y="131"/>
                </a:cubicBezTo>
                <a:cubicBezTo>
                  <a:pt x="279" y="83"/>
                  <a:pt x="309" y="41"/>
                  <a:pt x="340"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47" name="Freeform 31"/>
          <p:cNvSpPr>
            <a:spLocks/>
          </p:cNvSpPr>
          <p:nvPr/>
        </p:nvSpPr>
        <p:spPr bwMode="auto">
          <a:xfrm>
            <a:off x="2701925" y="1690688"/>
            <a:ext cx="747713" cy="277812"/>
          </a:xfrm>
          <a:custGeom>
            <a:avLst/>
            <a:gdLst>
              <a:gd name="T0" fmla="*/ 0 w 471"/>
              <a:gd name="T1" fmla="*/ 2147483647 h 175"/>
              <a:gd name="T2" fmla="*/ 2147483647 w 471"/>
              <a:gd name="T3" fmla="*/ 2147483647 h 175"/>
              <a:gd name="T4" fmla="*/ 2147483647 w 471"/>
              <a:gd name="T5" fmla="*/ 2147483647 h 175"/>
              <a:gd name="T6" fmla="*/ 2147483647 w 471"/>
              <a:gd name="T7" fmla="*/ 2147483647 h 175"/>
              <a:gd name="T8" fmla="*/ 2147483647 w 471"/>
              <a:gd name="T9" fmla="*/ 0 h 175"/>
              <a:gd name="T10" fmla="*/ 0 60000 65536"/>
              <a:gd name="T11" fmla="*/ 0 60000 65536"/>
              <a:gd name="T12" fmla="*/ 0 60000 65536"/>
              <a:gd name="T13" fmla="*/ 0 60000 65536"/>
              <a:gd name="T14" fmla="*/ 0 60000 65536"/>
              <a:gd name="T15" fmla="*/ 0 w 471"/>
              <a:gd name="T16" fmla="*/ 0 h 175"/>
              <a:gd name="T17" fmla="*/ 471 w 471"/>
              <a:gd name="T18" fmla="*/ 175 h 175"/>
            </a:gdLst>
            <a:ahLst/>
            <a:cxnLst>
              <a:cxn ang="T10">
                <a:pos x="T0" y="T1"/>
              </a:cxn>
              <a:cxn ang="T11">
                <a:pos x="T2" y="T3"/>
              </a:cxn>
              <a:cxn ang="T12">
                <a:pos x="T4" y="T5"/>
              </a:cxn>
              <a:cxn ang="T13">
                <a:pos x="T6" y="T7"/>
              </a:cxn>
              <a:cxn ang="T14">
                <a:pos x="T8" y="T9"/>
              </a:cxn>
            </a:cxnLst>
            <a:rect l="T15" t="T16" r="T17" b="T18"/>
            <a:pathLst>
              <a:path w="471" h="175">
                <a:moveTo>
                  <a:pt x="0" y="13"/>
                </a:moveTo>
                <a:cubicBezTo>
                  <a:pt x="59" y="46"/>
                  <a:pt x="118" y="79"/>
                  <a:pt x="183" y="105"/>
                </a:cubicBezTo>
                <a:cubicBezTo>
                  <a:pt x="248" y="131"/>
                  <a:pt x="352" y="175"/>
                  <a:pt x="393" y="171"/>
                </a:cubicBezTo>
                <a:cubicBezTo>
                  <a:pt x="434" y="167"/>
                  <a:pt x="419" y="108"/>
                  <a:pt x="432" y="79"/>
                </a:cubicBezTo>
                <a:cubicBezTo>
                  <a:pt x="445" y="50"/>
                  <a:pt x="462" y="13"/>
                  <a:pt x="471"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48" name="Text Box 55"/>
          <p:cNvSpPr txBox="1">
            <a:spLocks noChangeArrowheads="1"/>
          </p:cNvSpPr>
          <p:nvPr/>
        </p:nvSpPr>
        <p:spPr bwMode="auto">
          <a:xfrm>
            <a:off x="217488" y="3730625"/>
            <a:ext cx="341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8449" name="Text Box 56"/>
          <p:cNvSpPr txBox="1">
            <a:spLocks noChangeArrowheads="1"/>
          </p:cNvSpPr>
          <p:nvPr/>
        </p:nvSpPr>
        <p:spPr bwMode="auto">
          <a:xfrm>
            <a:off x="3910013" y="1535113"/>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8450" name="Text Box 78"/>
          <p:cNvSpPr txBox="1">
            <a:spLocks noChangeArrowheads="1"/>
          </p:cNvSpPr>
          <p:nvPr/>
        </p:nvSpPr>
        <p:spPr bwMode="auto">
          <a:xfrm>
            <a:off x="1436688" y="1416050"/>
            <a:ext cx="2159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latin typeface="Verdana" panose="020B0604030504040204" pitchFamily="34" charset="0"/>
              </a:rPr>
              <a:t>Synclinal Spill Point</a:t>
            </a:r>
          </a:p>
        </p:txBody>
      </p:sp>
      <p:sp>
        <p:nvSpPr>
          <p:cNvPr id="18451" name="Text Box 80"/>
          <p:cNvSpPr txBox="1">
            <a:spLocks noChangeArrowheads="1"/>
          </p:cNvSpPr>
          <p:nvPr/>
        </p:nvSpPr>
        <p:spPr bwMode="auto">
          <a:xfrm>
            <a:off x="3232150" y="3770313"/>
            <a:ext cx="6524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Low</a:t>
            </a:r>
          </a:p>
        </p:txBody>
      </p:sp>
      <p:sp>
        <p:nvSpPr>
          <p:cNvPr id="18452" name="Text Box 81"/>
          <p:cNvSpPr txBox="1">
            <a:spLocks noChangeArrowheads="1"/>
          </p:cNvSpPr>
          <p:nvPr/>
        </p:nvSpPr>
        <p:spPr bwMode="auto">
          <a:xfrm>
            <a:off x="600075" y="1844675"/>
            <a:ext cx="6524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Low</a:t>
            </a:r>
          </a:p>
        </p:txBody>
      </p:sp>
      <p:sp>
        <p:nvSpPr>
          <p:cNvPr id="18453" name="Freeform 99"/>
          <p:cNvSpPr>
            <a:spLocks/>
          </p:cNvSpPr>
          <p:nvPr/>
        </p:nvSpPr>
        <p:spPr bwMode="auto">
          <a:xfrm>
            <a:off x="873125" y="2184400"/>
            <a:ext cx="2543175" cy="1668463"/>
          </a:xfrm>
          <a:custGeom>
            <a:avLst/>
            <a:gdLst>
              <a:gd name="T0" fmla="*/ 2147483647 w 1602"/>
              <a:gd name="T1" fmla="*/ 2147483647 h 1051"/>
              <a:gd name="T2" fmla="*/ 2147483647 w 1602"/>
              <a:gd name="T3" fmla="*/ 2147483647 h 1051"/>
              <a:gd name="T4" fmla="*/ 2147483647 w 1602"/>
              <a:gd name="T5" fmla="*/ 2147483647 h 1051"/>
              <a:gd name="T6" fmla="*/ 2147483647 w 1602"/>
              <a:gd name="T7" fmla="*/ 2147483647 h 1051"/>
              <a:gd name="T8" fmla="*/ 2147483647 w 1602"/>
              <a:gd name="T9" fmla="*/ 2147483647 h 1051"/>
              <a:gd name="T10" fmla="*/ 2147483647 w 1602"/>
              <a:gd name="T11" fmla="*/ 2147483647 h 1051"/>
              <a:gd name="T12" fmla="*/ 2147483647 w 1602"/>
              <a:gd name="T13" fmla="*/ 2147483647 h 1051"/>
              <a:gd name="T14" fmla="*/ 2147483647 w 1602"/>
              <a:gd name="T15" fmla="*/ 2147483647 h 1051"/>
              <a:gd name="T16" fmla="*/ 2147483647 w 1602"/>
              <a:gd name="T17" fmla="*/ 2147483647 h 1051"/>
              <a:gd name="T18" fmla="*/ 2147483647 w 1602"/>
              <a:gd name="T19" fmla="*/ 2147483647 h 1051"/>
              <a:gd name="T20" fmla="*/ 2147483647 w 1602"/>
              <a:gd name="T21" fmla="*/ 2147483647 h 1051"/>
              <a:gd name="T22" fmla="*/ 2147483647 w 1602"/>
              <a:gd name="T23" fmla="*/ 2147483647 h 1051"/>
              <a:gd name="T24" fmla="*/ 2147483647 w 1602"/>
              <a:gd name="T25" fmla="*/ 2147483647 h 1051"/>
              <a:gd name="T26" fmla="*/ 2147483647 w 1602"/>
              <a:gd name="T27" fmla="*/ 2147483647 h 1051"/>
              <a:gd name="T28" fmla="*/ 2147483647 w 1602"/>
              <a:gd name="T29" fmla="*/ 2147483647 h 1051"/>
              <a:gd name="T30" fmla="*/ 2147483647 w 1602"/>
              <a:gd name="T31" fmla="*/ 2147483647 h 1051"/>
              <a:gd name="T32" fmla="*/ 2147483647 w 1602"/>
              <a:gd name="T33" fmla="*/ 2147483647 h 1051"/>
              <a:gd name="T34" fmla="*/ 2147483647 w 1602"/>
              <a:gd name="T35" fmla="*/ 2147483647 h 1051"/>
              <a:gd name="T36" fmla="*/ 2147483647 w 1602"/>
              <a:gd name="T37" fmla="*/ 2147483647 h 1051"/>
              <a:gd name="T38" fmla="*/ 2147483647 w 1602"/>
              <a:gd name="T39" fmla="*/ 2147483647 h 1051"/>
              <a:gd name="T40" fmla="*/ 2147483647 w 1602"/>
              <a:gd name="T41" fmla="*/ 2147483647 h 1051"/>
              <a:gd name="T42" fmla="*/ 2147483647 w 1602"/>
              <a:gd name="T43" fmla="*/ 2147483647 h 1051"/>
              <a:gd name="T44" fmla="*/ 2147483647 w 1602"/>
              <a:gd name="T45" fmla="*/ 2147483647 h 10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02"/>
              <a:gd name="T70" fmla="*/ 0 h 1051"/>
              <a:gd name="T71" fmla="*/ 1602 w 1602"/>
              <a:gd name="T72" fmla="*/ 1051 h 10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02" h="1051">
                <a:moveTo>
                  <a:pt x="1574" y="199"/>
                </a:moveTo>
                <a:cubicBezTo>
                  <a:pt x="1546" y="174"/>
                  <a:pt x="1467" y="126"/>
                  <a:pt x="1406" y="99"/>
                </a:cubicBezTo>
                <a:cubicBezTo>
                  <a:pt x="1345" y="72"/>
                  <a:pt x="1281" y="55"/>
                  <a:pt x="1206" y="39"/>
                </a:cubicBezTo>
                <a:cubicBezTo>
                  <a:pt x="1131" y="23"/>
                  <a:pt x="1017" y="0"/>
                  <a:pt x="954" y="3"/>
                </a:cubicBezTo>
                <a:cubicBezTo>
                  <a:pt x="891" y="6"/>
                  <a:pt x="866" y="34"/>
                  <a:pt x="830" y="59"/>
                </a:cubicBezTo>
                <a:cubicBezTo>
                  <a:pt x="794" y="84"/>
                  <a:pt x="777" y="136"/>
                  <a:pt x="738" y="151"/>
                </a:cubicBezTo>
                <a:cubicBezTo>
                  <a:pt x="699" y="166"/>
                  <a:pt x="645" y="151"/>
                  <a:pt x="594" y="151"/>
                </a:cubicBezTo>
                <a:cubicBezTo>
                  <a:pt x="543" y="151"/>
                  <a:pt x="489" y="140"/>
                  <a:pt x="434" y="151"/>
                </a:cubicBezTo>
                <a:cubicBezTo>
                  <a:pt x="379" y="162"/>
                  <a:pt x="315" y="182"/>
                  <a:pt x="266" y="219"/>
                </a:cubicBezTo>
                <a:cubicBezTo>
                  <a:pt x="217" y="256"/>
                  <a:pt x="174" y="319"/>
                  <a:pt x="138" y="375"/>
                </a:cubicBezTo>
                <a:cubicBezTo>
                  <a:pt x="102" y="431"/>
                  <a:pt x="73" y="474"/>
                  <a:pt x="50" y="555"/>
                </a:cubicBezTo>
                <a:cubicBezTo>
                  <a:pt x="27" y="636"/>
                  <a:pt x="4" y="792"/>
                  <a:pt x="2" y="863"/>
                </a:cubicBezTo>
                <a:cubicBezTo>
                  <a:pt x="0" y="934"/>
                  <a:pt x="7" y="952"/>
                  <a:pt x="38" y="983"/>
                </a:cubicBezTo>
                <a:cubicBezTo>
                  <a:pt x="69" y="1014"/>
                  <a:pt x="114" y="1043"/>
                  <a:pt x="186" y="1047"/>
                </a:cubicBezTo>
                <a:cubicBezTo>
                  <a:pt x="258" y="1051"/>
                  <a:pt x="380" y="1032"/>
                  <a:pt x="470" y="1007"/>
                </a:cubicBezTo>
                <a:cubicBezTo>
                  <a:pt x="560" y="982"/>
                  <a:pt x="665" y="929"/>
                  <a:pt x="726" y="899"/>
                </a:cubicBezTo>
                <a:cubicBezTo>
                  <a:pt x="787" y="869"/>
                  <a:pt x="794" y="840"/>
                  <a:pt x="834" y="827"/>
                </a:cubicBezTo>
                <a:cubicBezTo>
                  <a:pt x="874" y="814"/>
                  <a:pt x="899" y="826"/>
                  <a:pt x="966" y="819"/>
                </a:cubicBezTo>
                <a:cubicBezTo>
                  <a:pt x="1033" y="812"/>
                  <a:pt x="1157" y="821"/>
                  <a:pt x="1234" y="787"/>
                </a:cubicBezTo>
                <a:cubicBezTo>
                  <a:pt x="1311" y="753"/>
                  <a:pt x="1377" y="680"/>
                  <a:pt x="1430" y="615"/>
                </a:cubicBezTo>
                <a:cubicBezTo>
                  <a:pt x="1483" y="550"/>
                  <a:pt x="1530" y="460"/>
                  <a:pt x="1554" y="399"/>
                </a:cubicBezTo>
                <a:cubicBezTo>
                  <a:pt x="1578" y="338"/>
                  <a:pt x="1571" y="282"/>
                  <a:pt x="1574" y="251"/>
                </a:cubicBezTo>
                <a:cubicBezTo>
                  <a:pt x="1577" y="220"/>
                  <a:pt x="1602" y="224"/>
                  <a:pt x="1574" y="199"/>
                </a:cubicBez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8454" name="Freeform 21"/>
          <p:cNvSpPr>
            <a:spLocks noChangeAspect="1"/>
          </p:cNvSpPr>
          <p:nvPr/>
        </p:nvSpPr>
        <p:spPr bwMode="auto">
          <a:xfrm>
            <a:off x="1614488" y="2897188"/>
            <a:ext cx="420687" cy="352425"/>
          </a:xfrm>
          <a:custGeom>
            <a:avLst/>
            <a:gdLst>
              <a:gd name="T0" fmla="*/ 2147483647 w 444"/>
              <a:gd name="T1" fmla="*/ 2147483647 h 373"/>
              <a:gd name="T2" fmla="*/ 2147483647 w 444"/>
              <a:gd name="T3" fmla="*/ 2147483647 h 373"/>
              <a:gd name="T4" fmla="*/ 2147483647 w 444"/>
              <a:gd name="T5" fmla="*/ 2147483647 h 373"/>
              <a:gd name="T6" fmla="*/ 2147483647 w 444"/>
              <a:gd name="T7" fmla="*/ 2147483647 h 373"/>
              <a:gd name="T8" fmla="*/ 2147483647 w 444"/>
              <a:gd name="T9" fmla="*/ 2147483647 h 373"/>
              <a:gd name="T10" fmla="*/ 2147483647 w 444"/>
              <a:gd name="T11" fmla="*/ 2147483647 h 373"/>
              <a:gd name="T12" fmla="*/ 2147483647 w 444"/>
              <a:gd name="T13" fmla="*/ 2147483647 h 373"/>
              <a:gd name="T14" fmla="*/ 0 60000 65536"/>
              <a:gd name="T15" fmla="*/ 0 60000 65536"/>
              <a:gd name="T16" fmla="*/ 0 60000 65536"/>
              <a:gd name="T17" fmla="*/ 0 60000 65536"/>
              <a:gd name="T18" fmla="*/ 0 60000 65536"/>
              <a:gd name="T19" fmla="*/ 0 60000 65536"/>
              <a:gd name="T20" fmla="*/ 0 60000 65536"/>
              <a:gd name="T21" fmla="*/ 0 w 444"/>
              <a:gd name="T22" fmla="*/ 0 h 373"/>
              <a:gd name="T23" fmla="*/ 444 w 444"/>
              <a:gd name="T24" fmla="*/ 373 h 3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4" h="373">
                <a:moveTo>
                  <a:pt x="278" y="26"/>
                </a:moveTo>
                <a:cubicBezTo>
                  <a:pt x="226" y="33"/>
                  <a:pt x="141" y="30"/>
                  <a:pt x="95" y="78"/>
                </a:cubicBezTo>
                <a:cubicBezTo>
                  <a:pt x="49" y="126"/>
                  <a:pt x="0" y="266"/>
                  <a:pt x="4" y="314"/>
                </a:cubicBezTo>
                <a:cubicBezTo>
                  <a:pt x="8" y="362"/>
                  <a:pt x="56" y="373"/>
                  <a:pt x="121" y="366"/>
                </a:cubicBezTo>
                <a:cubicBezTo>
                  <a:pt x="186" y="359"/>
                  <a:pt x="348" y="328"/>
                  <a:pt x="396" y="274"/>
                </a:cubicBezTo>
                <a:cubicBezTo>
                  <a:pt x="444" y="220"/>
                  <a:pt x="426" y="78"/>
                  <a:pt x="409" y="39"/>
                </a:cubicBezTo>
                <a:cubicBezTo>
                  <a:pt x="392" y="0"/>
                  <a:pt x="330" y="19"/>
                  <a:pt x="278" y="26"/>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55" name="Freeform 23"/>
          <p:cNvSpPr>
            <a:spLocks noChangeAspect="1"/>
          </p:cNvSpPr>
          <p:nvPr/>
        </p:nvSpPr>
        <p:spPr bwMode="auto">
          <a:xfrm>
            <a:off x="2355850" y="2633663"/>
            <a:ext cx="539750" cy="490537"/>
          </a:xfrm>
          <a:custGeom>
            <a:avLst/>
            <a:gdLst>
              <a:gd name="T0" fmla="*/ 2147483647 w 490"/>
              <a:gd name="T1" fmla="*/ 2147483647 h 446"/>
              <a:gd name="T2" fmla="*/ 2147483647 w 490"/>
              <a:gd name="T3" fmla="*/ 2147483647 h 446"/>
              <a:gd name="T4" fmla="*/ 2147483647 w 490"/>
              <a:gd name="T5" fmla="*/ 2147483647 h 446"/>
              <a:gd name="T6" fmla="*/ 2147483647 w 490"/>
              <a:gd name="T7" fmla="*/ 2147483647 h 446"/>
              <a:gd name="T8" fmla="*/ 2147483647 w 490"/>
              <a:gd name="T9" fmla="*/ 2147483647 h 446"/>
              <a:gd name="T10" fmla="*/ 2147483647 w 490"/>
              <a:gd name="T11" fmla="*/ 2147483647 h 446"/>
              <a:gd name="T12" fmla="*/ 2147483647 w 490"/>
              <a:gd name="T13" fmla="*/ 2147483647 h 446"/>
              <a:gd name="T14" fmla="*/ 2147483647 w 490"/>
              <a:gd name="T15" fmla="*/ 2147483647 h 446"/>
              <a:gd name="T16" fmla="*/ 0 60000 65536"/>
              <a:gd name="T17" fmla="*/ 0 60000 65536"/>
              <a:gd name="T18" fmla="*/ 0 60000 65536"/>
              <a:gd name="T19" fmla="*/ 0 60000 65536"/>
              <a:gd name="T20" fmla="*/ 0 60000 65536"/>
              <a:gd name="T21" fmla="*/ 0 60000 65536"/>
              <a:gd name="T22" fmla="*/ 0 60000 65536"/>
              <a:gd name="T23" fmla="*/ 0 60000 65536"/>
              <a:gd name="T24" fmla="*/ 0 w 490"/>
              <a:gd name="T25" fmla="*/ 0 h 446"/>
              <a:gd name="T26" fmla="*/ 490 w 490"/>
              <a:gd name="T27" fmla="*/ 446 h 4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0" h="446">
                <a:moveTo>
                  <a:pt x="236" y="13"/>
                </a:moveTo>
                <a:cubicBezTo>
                  <a:pt x="186" y="26"/>
                  <a:pt x="112" y="26"/>
                  <a:pt x="79" y="91"/>
                </a:cubicBezTo>
                <a:cubicBezTo>
                  <a:pt x="46" y="156"/>
                  <a:pt x="0" y="364"/>
                  <a:pt x="39" y="405"/>
                </a:cubicBezTo>
                <a:cubicBezTo>
                  <a:pt x="78" y="446"/>
                  <a:pt x="251" y="379"/>
                  <a:pt x="314" y="340"/>
                </a:cubicBezTo>
                <a:cubicBezTo>
                  <a:pt x="377" y="301"/>
                  <a:pt x="391" y="214"/>
                  <a:pt x="419" y="170"/>
                </a:cubicBezTo>
                <a:cubicBezTo>
                  <a:pt x="447" y="126"/>
                  <a:pt x="490" y="104"/>
                  <a:pt x="484" y="78"/>
                </a:cubicBezTo>
                <a:cubicBezTo>
                  <a:pt x="478" y="52"/>
                  <a:pt x="415" y="24"/>
                  <a:pt x="380" y="13"/>
                </a:cubicBezTo>
                <a:cubicBezTo>
                  <a:pt x="345" y="2"/>
                  <a:pt x="286" y="0"/>
                  <a:pt x="236" y="13"/>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56" name="Freeform 24"/>
          <p:cNvSpPr>
            <a:spLocks/>
          </p:cNvSpPr>
          <p:nvPr/>
        </p:nvSpPr>
        <p:spPr bwMode="auto">
          <a:xfrm>
            <a:off x="1173163" y="2484438"/>
            <a:ext cx="1947862" cy="1079500"/>
          </a:xfrm>
          <a:custGeom>
            <a:avLst/>
            <a:gdLst>
              <a:gd name="T0" fmla="*/ 2147483647 w 1227"/>
              <a:gd name="T1" fmla="*/ 2147483647 h 680"/>
              <a:gd name="T2" fmla="*/ 2147483647 w 1227"/>
              <a:gd name="T3" fmla="*/ 2147483647 h 680"/>
              <a:gd name="T4" fmla="*/ 2147483647 w 1227"/>
              <a:gd name="T5" fmla="*/ 2147483647 h 680"/>
              <a:gd name="T6" fmla="*/ 2147483647 w 1227"/>
              <a:gd name="T7" fmla="*/ 2147483647 h 680"/>
              <a:gd name="T8" fmla="*/ 2147483647 w 1227"/>
              <a:gd name="T9" fmla="*/ 2147483647 h 680"/>
              <a:gd name="T10" fmla="*/ 2147483647 w 1227"/>
              <a:gd name="T11" fmla="*/ 2147483647 h 680"/>
              <a:gd name="T12" fmla="*/ 2147483647 w 1227"/>
              <a:gd name="T13" fmla="*/ 2147483647 h 680"/>
              <a:gd name="T14" fmla="*/ 2147483647 w 1227"/>
              <a:gd name="T15" fmla="*/ 2147483647 h 680"/>
              <a:gd name="T16" fmla="*/ 2147483647 w 1227"/>
              <a:gd name="T17" fmla="*/ 2147483647 h 680"/>
              <a:gd name="T18" fmla="*/ 2147483647 w 1227"/>
              <a:gd name="T19" fmla="*/ 2147483647 h 680"/>
              <a:gd name="T20" fmla="*/ 2147483647 w 1227"/>
              <a:gd name="T21" fmla="*/ 2147483647 h 680"/>
              <a:gd name="T22" fmla="*/ 2147483647 w 1227"/>
              <a:gd name="T23" fmla="*/ 2147483647 h 680"/>
              <a:gd name="T24" fmla="*/ 2147483647 w 1227"/>
              <a:gd name="T25" fmla="*/ 2147483647 h 680"/>
              <a:gd name="T26" fmla="*/ 2147483647 w 1227"/>
              <a:gd name="T27" fmla="*/ 2147483647 h 6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7"/>
              <a:gd name="T43" fmla="*/ 0 h 680"/>
              <a:gd name="T44" fmla="*/ 1227 w 1227"/>
              <a:gd name="T45" fmla="*/ 680 h 6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7" h="680">
                <a:moveTo>
                  <a:pt x="622" y="273"/>
                </a:moveTo>
                <a:cubicBezTo>
                  <a:pt x="594" y="277"/>
                  <a:pt x="564" y="192"/>
                  <a:pt x="505" y="181"/>
                </a:cubicBezTo>
                <a:cubicBezTo>
                  <a:pt x="446" y="170"/>
                  <a:pt x="341" y="161"/>
                  <a:pt x="269" y="207"/>
                </a:cubicBezTo>
                <a:cubicBezTo>
                  <a:pt x="197" y="253"/>
                  <a:pt x="110" y="382"/>
                  <a:pt x="73" y="456"/>
                </a:cubicBezTo>
                <a:cubicBezTo>
                  <a:pt x="36" y="530"/>
                  <a:pt x="0" y="624"/>
                  <a:pt x="46" y="652"/>
                </a:cubicBezTo>
                <a:cubicBezTo>
                  <a:pt x="92" y="680"/>
                  <a:pt x="250" y="663"/>
                  <a:pt x="348" y="626"/>
                </a:cubicBezTo>
                <a:cubicBezTo>
                  <a:pt x="446" y="589"/>
                  <a:pt x="549" y="454"/>
                  <a:pt x="636" y="430"/>
                </a:cubicBezTo>
                <a:cubicBezTo>
                  <a:pt x="723" y="406"/>
                  <a:pt x="790" y="512"/>
                  <a:pt x="871" y="482"/>
                </a:cubicBezTo>
                <a:cubicBezTo>
                  <a:pt x="952" y="452"/>
                  <a:pt x="1063" y="315"/>
                  <a:pt x="1120" y="247"/>
                </a:cubicBezTo>
                <a:cubicBezTo>
                  <a:pt x="1177" y="179"/>
                  <a:pt x="1227" y="115"/>
                  <a:pt x="1212" y="76"/>
                </a:cubicBezTo>
                <a:cubicBezTo>
                  <a:pt x="1197" y="37"/>
                  <a:pt x="1098" y="20"/>
                  <a:pt x="1028" y="11"/>
                </a:cubicBezTo>
                <a:cubicBezTo>
                  <a:pt x="958" y="2"/>
                  <a:pt x="852" y="0"/>
                  <a:pt x="793" y="24"/>
                </a:cubicBezTo>
                <a:cubicBezTo>
                  <a:pt x="734" y="48"/>
                  <a:pt x="710" y="118"/>
                  <a:pt x="675" y="155"/>
                </a:cubicBezTo>
                <a:cubicBezTo>
                  <a:pt x="640" y="192"/>
                  <a:pt x="650" y="269"/>
                  <a:pt x="622" y="273"/>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57" name="Freeform 32"/>
          <p:cNvSpPr>
            <a:spLocks/>
          </p:cNvSpPr>
          <p:nvPr/>
        </p:nvSpPr>
        <p:spPr bwMode="auto">
          <a:xfrm>
            <a:off x="582613" y="1690688"/>
            <a:ext cx="3262312" cy="2203450"/>
          </a:xfrm>
          <a:custGeom>
            <a:avLst/>
            <a:gdLst>
              <a:gd name="T0" fmla="*/ 0 w 2055"/>
              <a:gd name="T1" fmla="*/ 2147483647 h 1388"/>
              <a:gd name="T2" fmla="*/ 2147483647 w 2055"/>
              <a:gd name="T3" fmla="*/ 2147483647 h 1388"/>
              <a:gd name="T4" fmla="*/ 2147483647 w 2055"/>
              <a:gd name="T5" fmla="*/ 2147483647 h 1388"/>
              <a:gd name="T6" fmla="*/ 2147483647 w 2055"/>
              <a:gd name="T7" fmla="*/ 2147483647 h 1388"/>
              <a:gd name="T8" fmla="*/ 2147483647 w 2055"/>
              <a:gd name="T9" fmla="*/ 0 h 1388"/>
              <a:gd name="T10" fmla="*/ 0 60000 65536"/>
              <a:gd name="T11" fmla="*/ 0 60000 65536"/>
              <a:gd name="T12" fmla="*/ 0 60000 65536"/>
              <a:gd name="T13" fmla="*/ 0 60000 65536"/>
              <a:gd name="T14" fmla="*/ 0 60000 65536"/>
              <a:gd name="T15" fmla="*/ 0 w 2055"/>
              <a:gd name="T16" fmla="*/ 0 h 1388"/>
              <a:gd name="T17" fmla="*/ 2055 w 2055"/>
              <a:gd name="T18" fmla="*/ 1388 h 1388"/>
            </a:gdLst>
            <a:ahLst/>
            <a:cxnLst>
              <a:cxn ang="T10">
                <a:pos x="T0" y="T1"/>
              </a:cxn>
              <a:cxn ang="T11">
                <a:pos x="T2" y="T3"/>
              </a:cxn>
              <a:cxn ang="T12">
                <a:pos x="T4" y="T5"/>
              </a:cxn>
              <a:cxn ang="T13">
                <a:pos x="T6" y="T7"/>
              </a:cxn>
              <a:cxn ang="T14">
                <a:pos x="T8" y="T9"/>
              </a:cxn>
            </a:cxnLst>
            <a:rect l="T15" t="T16" r="T17" b="T18"/>
            <a:pathLst>
              <a:path w="2055" h="1388">
                <a:moveTo>
                  <a:pt x="0" y="1388"/>
                </a:moveTo>
                <a:lnTo>
                  <a:pt x="772" y="877"/>
                </a:lnTo>
                <a:lnTo>
                  <a:pt x="1230" y="773"/>
                </a:lnTo>
                <a:lnTo>
                  <a:pt x="1780" y="511"/>
                </a:lnTo>
                <a:lnTo>
                  <a:pt x="2055" y="0"/>
                </a:lnTo>
              </a:path>
            </a:pathLst>
          </a:custGeom>
          <a:noFill/>
          <a:ln w="57150" cmpd="sng">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58" name="Line 101"/>
          <p:cNvSpPr>
            <a:spLocks noChangeShapeType="1"/>
          </p:cNvSpPr>
          <p:nvPr/>
        </p:nvSpPr>
        <p:spPr bwMode="auto">
          <a:xfrm>
            <a:off x="3698875" y="3186113"/>
            <a:ext cx="0" cy="498475"/>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18459" name="Freeform 53"/>
          <p:cNvSpPr>
            <a:spLocks/>
          </p:cNvSpPr>
          <p:nvPr/>
        </p:nvSpPr>
        <p:spPr bwMode="auto">
          <a:xfrm>
            <a:off x="744538" y="1768475"/>
            <a:ext cx="3141662" cy="2198688"/>
          </a:xfrm>
          <a:custGeom>
            <a:avLst/>
            <a:gdLst>
              <a:gd name="T0" fmla="*/ 2147483647 w 1979"/>
              <a:gd name="T1" fmla="*/ 0 h 1385"/>
              <a:gd name="T2" fmla="*/ 2147483647 w 1979"/>
              <a:gd name="T3" fmla="*/ 2147483647 h 1385"/>
              <a:gd name="T4" fmla="*/ 2147483647 w 1979"/>
              <a:gd name="T5" fmla="*/ 2147483647 h 1385"/>
              <a:gd name="T6" fmla="*/ 2147483647 w 1979"/>
              <a:gd name="T7" fmla="*/ 2147483647 h 1385"/>
              <a:gd name="T8" fmla="*/ 2147483647 w 1979"/>
              <a:gd name="T9" fmla="*/ 2147483647 h 1385"/>
              <a:gd name="T10" fmla="*/ 2147483647 w 1979"/>
              <a:gd name="T11" fmla="*/ 2147483647 h 1385"/>
              <a:gd name="T12" fmla="*/ 2147483647 w 1979"/>
              <a:gd name="T13" fmla="*/ 2147483647 h 1385"/>
              <a:gd name="T14" fmla="*/ 2147483647 w 1979"/>
              <a:gd name="T15" fmla="*/ 2147483647 h 1385"/>
              <a:gd name="T16" fmla="*/ 2147483647 w 1979"/>
              <a:gd name="T17" fmla="*/ 2147483647 h 1385"/>
              <a:gd name="T18" fmla="*/ 2147483647 w 1979"/>
              <a:gd name="T19" fmla="*/ 2147483647 h 1385"/>
              <a:gd name="T20" fmla="*/ 2147483647 w 1979"/>
              <a:gd name="T21" fmla="*/ 2147483647 h 1385"/>
              <a:gd name="T22" fmla="*/ 2147483647 w 1979"/>
              <a:gd name="T23" fmla="*/ 2147483647 h 1385"/>
              <a:gd name="T24" fmla="*/ 2147483647 w 1979"/>
              <a:gd name="T25" fmla="*/ 2147483647 h 1385"/>
              <a:gd name="T26" fmla="*/ 2147483647 w 1979"/>
              <a:gd name="T27" fmla="*/ 2147483647 h 1385"/>
              <a:gd name="T28" fmla="*/ 2147483647 w 1979"/>
              <a:gd name="T29" fmla="*/ 2147483647 h 1385"/>
              <a:gd name="T30" fmla="*/ 2147483647 w 1979"/>
              <a:gd name="T31" fmla="*/ 2147483647 h 1385"/>
              <a:gd name="T32" fmla="*/ 2147483647 w 1979"/>
              <a:gd name="T33" fmla="*/ 2147483647 h 1385"/>
              <a:gd name="T34" fmla="*/ 2147483647 w 1979"/>
              <a:gd name="T35" fmla="*/ 2147483647 h 1385"/>
              <a:gd name="T36" fmla="*/ 2147483647 w 1979"/>
              <a:gd name="T37" fmla="*/ 2147483647 h 1385"/>
              <a:gd name="T38" fmla="*/ 2147483647 w 1979"/>
              <a:gd name="T39" fmla="*/ 2147483647 h 1385"/>
              <a:gd name="T40" fmla="*/ 2147483647 w 1979"/>
              <a:gd name="T41" fmla="*/ 2147483647 h 1385"/>
              <a:gd name="T42" fmla="*/ 2147483647 w 1979"/>
              <a:gd name="T43" fmla="*/ 2147483647 h 1385"/>
              <a:gd name="T44" fmla="*/ 2147483647 w 1979"/>
              <a:gd name="T45" fmla="*/ 2147483647 h 1385"/>
              <a:gd name="T46" fmla="*/ 2147483647 w 1979"/>
              <a:gd name="T47" fmla="*/ 2147483647 h 138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79"/>
              <a:gd name="T73" fmla="*/ 0 h 1385"/>
              <a:gd name="T74" fmla="*/ 1979 w 1979"/>
              <a:gd name="T75" fmla="*/ 1385 h 138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79" h="1385">
                <a:moveTo>
                  <a:pt x="1816" y="0"/>
                </a:moveTo>
                <a:cubicBezTo>
                  <a:pt x="1760" y="108"/>
                  <a:pt x="1705" y="217"/>
                  <a:pt x="1662" y="268"/>
                </a:cubicBezTo>
                <a:cubicBezTo>
                  <a:pt x="1619" y="319"/>
                  <a:pt x="1613" y="318"/>
                  <a:pt x="1557" y="307"/>
                </a:cubicBezTo>
                <a:cubicBezTo>
                  <a:pt x="1501" y="296"/>
                  <a:pt x="1408" y="224"/>
                  <a:pt x="1326" y="201"/>
                </a:cubicBezTo>
                <a:cubicBezTo>
                  <a:pt x="1244" y="178"/>
                  <a:pt x="1128" y="173"/>
                  <a:pt x="1067" y="172"/>
                </a:cubicBezTo>
                <a:cubicBezTo>
                  <a:pt x="1006" y="171"/>
                  <a:pt x="1006" y="170"/>
                  <a:pt x="961" y="192"/>
                </a:cubicBezTo>
                <a:cubicBezTo>
                  <a:pt x="916" y="214"/>
                  <a:pt x="849" y="288"/>
                  <a:pt x="798" y="307"/>
                </a:cubicBezTo>
                <a:cubicBezTo>
                  <a:pt x="747" y="326"/>
                  <a:pt x="715" y="312"/>
                  <a:pt x="654" y="307"/>
                </a:cubicBezTo>
                <a:cubicBezTo>
                  <a:pt x="593" y="302"/>
                  <a:pt x="502" y="257"/>
                  <a:pt x="433" y="278"/>
                </a:cubicBezTo>
                <a:cubicBezTo>
                  <a:pt x="364" y="299"/>
                  <a:pt x="297" y="362"/>
                  <a:pt x="241" y="432"/>
                </a:cubicBezTo>
                <a:cubicBezTo>
                  <a:pt x="185" y="502"/>
                  <a:pt x="134" y="611"/>
                  <a:pt x="97" y="700"/>
                </a:cubicBezTo>
                <a:cubicBezTo>
                  <a:pt x="60" y="789"/>
                  <a:pt x="35" y="892"/>
                  <a:pt x="21" y="969"/>
                </a:cubicBezTo>
                <a:cubicBezTo>
                  <a:pt x="7" y="1046"/>
                  <a:pt x="0" y="1105"/>
                  <a:pt x="11" y="1161"/>
                </a:cubicBezTo>
                <a:cubicBezTo>
                  <a:pt x="22" y="1217"/>
                  <a:pt x="35" y="1271"/>
                  <a:pt x="88" y="1305"/>
                </a:cubicBezTo>
                <a:cubicBezTo>
                  <a:pt x="141" y="1339"/>
                  <a:pt x="231" y="1353"/>
                  <a:pt x="328" y="1363"/>
                </a:cubicBezTo>
                <a:cubicBezTo>
                  <a:pt x="425" y="1373"/>
                  <a:pt x="561" y="1385"/>
                  <a:pt x="673" y="1363"/>
                </a:cubicBezTo>
                <a:cubicBezTo>
                  <a:pt x="785" y="1341"/>
                  <a:pt x="899" y="1265"/>
                  <a:pt x="1000" y="1228"/>
                </a:cubicBezTo>
                <a:cubicBezTo>
                  <a:pt x="1101" y="1191"/>
                  <a:pt x="1184" y="1171"/>
                  <a:pt x="1278" y="1142"/>
                </a:cubicBezTo>
                <a:cubicBezTo>
                  <a:pt x="1372" y="1113"/>
                  <a:pt x="1492" y="1096"/>
                  <a:pt x="1566" y="1056"/>
                </a:cubicBezTo>
                <a:cubicBezTo>
                  <a:pt x="1640" y="1016"/>
                  <a:pt x="1683" y="958"/>
                  <a:pt x="1720" y="902"/>
                </a:cubicBezTo>
                <a:cubicBezTo>
                  <a:pt x="1757" y="846"/>
                  <a:pt x="1770" y="786"/>
                  <a:pt x="1787" y="720"/>
                </a:cubicBezTo>
                <a:cubicBezTo>
                  <a:pt x="1804" y="654"/>
                  <a:pt x="1811" y="580"/>
                  <a:pt x="1825" y="508"/>
                </a:cubicBezTo>
                <a:cubicBezTo>
                  <a:pt x="1839" y="436"/>
                  <a:pt x="1847" y="363"/>
                  <a:pt x="1873" y="288"/>
                </a:cubicBezTo>
                <a:cubicBezTo>
                  <a:pt x="1899" y="213"/>
                  <a:pt x="1939" y="135"/>
                  <a:pt x="1979" y="5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60" name="Freeform 54"/>
          <p:cNvSpPr>
            <a:spLocks/>
          </p:cNvSpPr>
          <p:nvPr/>
        </p:nvSpPr>
        <p:spPr bwMode="auto">
          <a:xfrm>
            <a:off x="627063" y="1701800"/>
            <a:ext cx="3278187" cy="2417763"/>
          </a:xfrm>
          <a:custGeom>
            <a:avLst/>
            <a:gdLst>
              <a:gd name="T0" fmla="*/ 2147483647 w 2065"/>
              <a:gd name="T1" fmla="*/ 0 h 1523"/>
              <a:gd name="T2" fmla="*/ 2147483647 w 2065"/>
              <a:gd name="T3" fmla="*/ 2147483647 h 1523"/>
              <a:gd name="T4" fmla="*/ 2147483647 w 2065"/>
              <a:gd name="T5" fmla="*/ 2147483647 h 1523"/>
              <a:gd name="T6" fmla="*/ 2147483647 w 2065"/>
              <a:gd name="T7" fmla="*/ 2147483647 h 1523"/>
              <a:gd name="T8" fmla="*/ 2147483647 w 2065"/>
              <a:gd name="T9" fmla="*/ 2147483647 h 1523"/>
              <a:gd name="T10" fmla="*/ 2147483647 w 2065"/>
              <a:gd name="T11" fmla="*/ 2147483647 h 1523"/>
              <a:gd name="T12" fmla="*/ 2147483647 w 2065"/>
              <a:gd name="T13" fmla="*/ 2147483647 h 1523"/>
              <a:gd name="T14" fmla="*/ 2147483647 w 2065"/>
              <a:gd name="T15" fmla="*/ 2147483647 h 1523"/>
              <a:gd name="T16" fmla="*/ 2147483647 w 2065"/>
              <a:gd name="T17" fmla="*/ 2147483647 h 1523"/>
              <a:gd name="T18" fmla="*/ 2147483647 w 2065"/>
              <a:gd name="T19" fmla="*/ 2147483647 h 1523"/>
              <a:gd name="T20" fmla="*/ 2147483647 w 2065"/>
              <a:gd name="T21" fmla="*/ 2147483647 h 1523"/>
              <a:gd name="T22" fmla="*/ 2147483647 w 2065"/>
              <a:gd name="T23" fmla="*/ 2147483647 h 1523"/>
              <a:gd name="T24" fmla="*/ 2147483647 w 2065"/>
              <a:gd name="T25" fmla="*/ 2147483647 h 1523"/>
              <a:gd name="T26" fmla="*/ 2147483647 w 2065"/>
              <a:gd name="T27" fmla="*/ 2147483647 h 1523"/>
              <a:gd name="T28" fmla="*/ 2147483647 w 2065"/>
              <a:gd name="T29" fmla="*/ 2147483647 h 1523"/>
              <a:gd name="T30" fmla="*/ 2147483647 w 2065"/>
              <a:gd name="T31" fmla="*/ 2147483647 h 1523"/>
              <a:gd name="T32" fmla="*/ 2147483647 w 2065"/>
              <a:gd name="T33" fmla="*/ 2147483647 h 1523"/>
              <a:gd name="T34" fmla="*/ 2147483647 w 2065"/>
              <a:gd name="T35" fmla="*/ 2147483647 h 1523"/>
              <a:gd name="T36" fmla="*/ 2147483647 w 2065"/>
              <a:gd name="T37" fmla="*/ 2147483647 h 1523"/>
              <a:gd name="T38" fmla="*/ 2147483647 w 2065"/>
              <a:gd name="T39" fmla="*/ 2147483647 h 1523"/>
              <a:gd name="T40" fmla="*/ 2147483647 w 2065"/>
              <a:gd name="T41" fmla="*/ 2147483647 h 1523"/>
              <a:gd name="T42" fmla="*/ 2147483647 w 2065"/>
              <a:gd name="T43" fmla="*/ 2147483647 h 1523"/>
              <a:gd name="T44" fmla="*/ 2147483647 w 2065"/>
              <a:gd name="T45" fmla="*/ 2147483647 h 1523"/>
              <a:gd name="T46" fmla="*/ 2147483647 w 2065"/>
              <a:gd name="T47" fmla="*/ 2147483647 h 15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65"/>
              <a:gd name="T73" fmla="*/ 0 h 1523"/>
              <a:gd name="T74" fmla="*/ 2065 w 2065"/>
              <a:gd name="T75" fmla="*/ 1523 h 15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65" h="1523">
                <a:moveTo>
                  <a:pt x="1109" y="0"/>
                </a:moveTo>
                <a:cubicBezTo>
                  <a:pt x="1038" y="10"/>
                  <a:pt x="968" y="21"/>
                  <a:pt x="913" y="44"/>
                </a:cubicBezTo>
                <a:cubicBezTo>
                  <a:pt x="858" y="67"/>
                  <a:pt x="819" y="122"/>
                  <a:pt x="781" y="140"/>
                </a:cubicBezTo>
                <a:cubicBezTo>
                  <a:pt x="743" y="158"/>
                  <a:pt x="720" y="155"/>
                  <a:pt x="681" y="152"/>
                </a:cubicBezTo>
                <a:cubicBezTo>
                  <a:pt x="642" y="149"/>
                  <a:pt x="600" y="119"/>
                  <a:pt x="549" y="120"/>
                </a:cubicBezTo>
                <a:cubicBezTo>
                  <a:pt x="498" y="121"/>
                  <a:pt x="426" y="127"/>
                  <a:pt x="373" y="160"/>
                </a:cubicBezTo>
                <a:cubicBezTo>
                  <a:pt x="320" y="193"/>
                  <a:pt x="282" y="231"/>
                  <a:pt x="233" y="316"/>
                </a:cubicBezTo>
                <a:cubicBezTo>
                  <a:pt x="184" y="401"/>
                  <a:pt x="116" y="559"/>
                  <a:pt x="81" y="668"/>
                </a:cubicBezTo>
                <a:cubicBezTo>
                  <a:pt x="46" y="777"/>
                  <a:pt x="32" y="870"/>
                  <a:pt x="21" y="972"/>
                </a:cubicBezTo>
                <a:cubicBezTo>
                  <a:pt x="10" y="1074"/>
                  <a:pt x="0" y="1199"/>
                  <a:pt x="13" y="1280"/>
                </a:cubicBezTo>
                <a:cubicBezTo>
                  <a:pt x="26" y="1361"/>
                  <a:pt x="55" y="1423"/>
                  <a:pt x="97" y="1460"/>
                </a:cubicBezTo>
                <a:cubicBezTo>
                  <a:pt x="139" y="1497"/>
                  <a:pt x="196" y="1490"/>
                  <a:pt x="265" y="1500"/>
                </a:cubicBezTo>
                <a:cubicBezTo>
                  <a:pt x="334" y="1510"/>
                  <a:pt x="432" y="1517"/>
                  <a:pt x="509" y="1520"/>
                </a:cubicBezTo>
                <a:cubicBezTo>
                  <a:pt x="586" y="1523"/>
                  <a:pt x="656" y="1521"/>
                  <a:pt x="725" y="1516"/>
                </a:cubicBezTo>
                <a:cubicBezTo>
                  <a:pt x="794" y="1511"/>
                  <a:pt x="851" y="1500"/>
                  <a:pt x="925" y="1488"/>
                </a:cubicBezTo>
                <a:cubicBezTo>
                  <a:pt x="999" y="1476"/>
                  <a:pt x="1075" y="1469"/>
                  <a:pt x="1169" y="1444"/>
                </a:cubicBezTo>
                <a:cubicBezTo>
                  <a:pt x="1263" y="1419"/>
                  <a:pt x="1395" y="1369"/>
                  <a:pt x="1489" y="1336"/>
                </a:cubicBezTo>
                <a:cubicBezTo>
                  <a:pt x="1583" y="1303"/>
                  <a:pt x="1668" y="1275"/>
                  <a:pt x="1733" y="1248"/>
                </a:cubicBezTo>
                <a:cubicBezTo>
                  <a:pt x="1798" y="1221"/>
                  <a:pt x="1844" y="1203"/>
                  <a:pt x="1881" y="1172"/>
                </a:cubicBezTo>
                <a:cubicBezTo>
                  <a:pt x="1918" y="1141"/>
                  <a:pt x="1934" y="1103"/>
                  <a:pt x="1953" y="1060"/>
                </a:cubicBezTo>
                <a:cubicBezTo>
                  <a:pt x="1972" y="1017"/>
                  <a:pt x="1984" y="963"/>
                  <a:pt x="1993" y="912"/>
                </a:cubicBezTo>
                <a:cubicBezTo>
                  <a:pt x="2002" y="861"/>
                  <a:pt x="2000" y="793"/>
                  <a:pt x="2005" y="752"/>
                </a:cubicBezTo>
                <a:cubicBezTo>
                  <a:pt x="2010" y="711"/>
                  <a:pt x="2011" y="693"/>
                  <a:pt x="2021" y="664"/>
                </a:cubicBezTo>
                <a:cubicBezTo>
                  <a:pt x="2031" y="635"/>
                  <a:pt x="2048" y="607"/>
                  <a:pt x="2065" y="58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61" name="Freeform 75"/>
          <p:cNvSpPr>
            <a:spLocks/>
          </p:cNvSpPr>
          <p:nvPr/>
        </p:nvSpPr>
        <p:spPr bwMode="auto">
          <a:xfrm>
            <a:off x="3035300" y="1711325"/>
            <a:ext cx="546100" cy="788988"/>
          </a:xfrm>
          <a:custGeom>
            <a:avLst/>
            <a:gdLst>
              <a:gd name="T0" fmla="*/ 2147483647 w 211"/>
              <a:gd name="T1" fmla="*/ 2147483647 h 272"/>
              <a:gd name="T2" fmla="*/ 2147483647 w 211"/>
              <a:gd name="T3" fmla="*/ 2147483647 h 272"/>
              <a:gd name="T4" fmla="*/ 2147483647 w 211"/>
              <a:gd name="T5" fmla="*/ 2147483647 h 272"/>
              <a:gd name="T6" fmla="*/ 0 w 211"/>
              <a:gd name="T7" fmla="*/ 0 h 272"/>
              <a:gd name="T8" fmla="*/ 0 60000 65536"/>
              <a:gd name="T9" fmla="*/ 0 60000 65536"/>
              <a:gd name="T10" fmla="*/ 0 60000 65536"/>
              <a:gd name="T11" fmla="*/ 0 60000 65536"/>
              <a:gd name="T12" fmla="*/ 0 w 211"/>
              <a:gd name="T13" fmla="*/ 0 h 272"/>
              <a:gd name="T14" fmla="*/ 211 w 211"/>
              <a:gd name="T15" fmla="*/ 272 h 272"/>
            </a:gdLst>
            <a:ahLst/>
            <a:cxnLst>
              <a:cxn ang="T8">
                <a:pos x="T0" y="T1"/>
              </a:cxn>
              <a:cxn ang="T9">
                <a:pos x="T2" y="T3"/>
              </a:cxn>
              <a:cxn ang="T10">
                <a:pos x="T4" y="T5"/>
              </a:cxn>
              <a:cxn ang="T11">
                <a:pos x="T6" y="T7"/>
              </a:cxn>
            </a:cxnLst>
            <a:rect l="T12" t="T13" r="T14" b="T15"/>
            <a:pathLst>
              <a:path w="211" h="272">
                <a:moveTo>
                  <a:pt x="128" y="272"/>
                </a:moveTo>
                <a:cubicBezTo>
                  <a:pt x="169" y="167"/>
                  <a:pt x="211" y="63"/>
                  <a:pt x="196" y="40"/>
                </a:cubicBezTo>
                <a:cubicBezTo>
                  <a:pt x="181" y="17"/>
                  <a:pt x="69" y="143"/>
                  <a:pt x="36" y="136"/>
                </a:cubicBezTo>
                <a:cubicBezTo>
                  <a:pt x="3" y="129"/>
                  <a:pt x="1" y="64"/>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spTree>
    <p:extLst>
      <p:ext uri="{BB962C8B-B14F-4D97-AF65-F5344CB8AC3E}">
        <p14:creationId xmlns:p14="http://schemas.microsoft.com/office/powerpoint/2010/main" val="22549869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70" name="Rectangle 2"/>
          <p:cNvSpPr>
            <a:spLocks noGrp="1" noChangeArrowheads="1"/>
          </p:cNvSpPr>
          <p:nvPr>
            <p:ph type="title"/>
          </p:nvPr>
        </p:nvSpPr>
        <p:spPr/>
        <p:txBody>
          <a:bodyPr/>
          <a:lstStyle/>
          <a:p>
            <a:r>
              <a:rPr lang="en-US" altLang="en-US" dirty="0" smtClean="0"/>
              <a:t>Structural Traps – A Simple Anticline</a:t>
            </a:r>
          </a:p>
        </p:txBody>
      </p:sp>
      <p:sp>
        <p:nvSpPr>
          <p:cNvPr id="19459" name="Rectangle 43"/>
          <p:cNvSpPr>
            <a:spLocks noChangeArrowheads="1"/>
          </p:cNvSpPr>
          <p:nvPr/>
        </p:nvSpPr>
        <p:spPr bwMode="auto">
          <a:xfrm>
            <a:off x="588963" y="4410403"/>
            <a:ext cx="8226425" cy="229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5000"/>
              </a:lnSpc>
              <a:spcBef>
                <a:spcPct val="20000"/>
              </a:spcBef>
              <a:buFontTx/>
              <a:buChar char="•"/>
            </a:pPr>
            <a:r>
              <a:rPr lang="en-US" altLang="en-US" sz="1800" dirty="0">
                <a:latin typeface="Verdana" panose="020B0604030504040204" pitchFamily="34" charset="0"/>
              </a:rPr>
              <a:t>HCs migrate to anticline</a:t>
            </a:r>
          </a:p>
          <a:p>
            <a:pPr eaLnBrk="1" hangingPunct="1">
              <a:lnSpc>
                <a:spcPct val="95000"/>
              </a:lnSpc>
              <a:spcBef>
                <a:spcPct val="20000"/>
              </a:spcBef>
              <a:buFontTx/>
              <a:buChar char="•"/>
            </a:pPr>
            <a:r>
              <a:rPr lang="en-US" altLang="en-US" sz="1800" dirty="0">
                <a:latin typeface="Verdana" panose="020B0604030504040204" pitchFamily="34" charset="0"/>
              </a:rPr>
              <a:t>Traps progressively fill top-down</a:t>
            </a:r>
          </a:p>
          <a:p>
            <a:pPr eaLnBrk="1" hangingPunct="1">
              <a:lnSpc>
                <a:spcPct val="95000"/>
              </a:lnSpc>
              <a:spcBef>
                <a:spcPct val="20000"/>
              </a:spcBef>
              <a:buFontTx/>
              <a:buChar char="•"/>
            </a:pPr>
            <a:r>
              <a:rPr lang="en-US" altLang="en-US" sz="1800" dirty="0">
                <a:latin typeface="Verdana" panose="020B0604030504040204" pitchFamily="34" charset="0"/>
              </a:rPr>
              <a:t>When HCs reaching the trap is small, the trap is under-filled – it could hold more</a:t>
            </a:r>
          </a:p>
          <a:p>
            <a:pPr eaLnBrk="1" hangingPunct="1">
              <a:lnSpc>
                <a:spcPct val="95000"/>
              </a:lnSpc>
              <a:spcBef>
                <a:spcPct val="20000"/>
              </a:spcBef>
              <a:buFontTx/>
              <a:buChar char="•"/>
            </a:pPr>
            <a:r>
              <a:rPr lang="en-US" altLang="en-US" sz="1800" dirty="0">
                <a:latin typeface="Verdana" panose="020B0604030504040204" pitchFamily="34" charset="0"/>
              </a:rPr>
              <a:t>Here the trap is ‘charge-limited’ and is not filled to the synclinal leak point </a:t>
            </a:r>
          </a:p>
        </p:txBody>
      </p:sp>
      <p:sp>
        <p:nvSpPr>
          <p:cNvPr id="19460" name="Rectangle 28"/>
          <p:cNvSpPr>
            <a:spLocks noChangeArrowheads="1"/>
          </p:cNvSpPr>
          <p:nvPr/>
        </p:nvSpPr>
        <p:spPr bwMode="auto">
          <a:xfrm>
            <a:off x="5153025" y="1881188"/>
            <a:ext cx="3325813" cy="1800225"/>
          </a:xfrm>
          <a:prstGeom prst="rect">
            <a:avLst/>
          </a:prstGeom>
          <a:solidFill>
            <a:schemeClr val="bg1">
              <a:lumMod val="8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latin typeface="Verdana" panose="020B0604030504040204" pitchFamily="34" charset="0"/>
            </a:endParaRPr>
          </a:p>
        </p:txBody>
      </p:sp>
      <p:sp>
        <p:nvSpPr>
          <p:cNvPr id="19461" name="Freeform 29" descr="80%"/>
          <p:cNvSpPr>
            <a:spLocks/>
          </p:cNvSpPr>
          <p:nvPr/>
        </p:nvSpPr>
        <p:spPr bwMode="auto">
          <a:xfrm>
            <a:off x="5148263" y="2401888"/>
            <a:ext cx="3327400" cy="1168400"/>
          </a:xfrm>
          <a:custGeom>
            <a:avLst/>
            <a:gdLst>
              <a:gd name="T0" fmla="*/ 2147483647 w 2096"/>
              <a:gd name="T1" fmla="*/ 2147483647 h 788"/>
              <a:gd name="T2" fmla="*/ 2147483647 w 2096"/>
              <a:gd name="T3" fmla="*/ 2147483647 h 788"/>
              <a:gd name="T4" fmla="*/ 2147483647 w 2096"/>
              <a:gd name="T5" fmla="*/ 2147483647 h 788"/>
              <a:gd name="T6" fmla="*/ 2147483647 w 2096"/>
              <a:gd name="T7" fmla="*/ 2147483647 h 788"/>
              <a:gd name="T8" fmla="*/ 2147483647 w 2096"/>
              <a:gd name="T9" fmla="*/ 2147483647 h 788"/>
              <a:gd name="T10" fmla="*/ 2147483647 w 2096"/>
              <a:gd name="T11" fmla="*/ 2147483647 h 788"/>
              <a:gd name="T12" fmla="*/ 2147483647 w 2096"/>
              <a:gd name="T13" fmla="*/ 2147483647 h 788"/>
              <a:gd name="T14" fmla="*/ 2147483647 w 2096"/>
              <a:gd name="T15" fmla="*/ 2147483647 h 788"/>
              <a:gd name="T16" fmla="*/ 2147483647 w 2096"/>
              <a:gd name="T17" fmla="*/ 2147483647 h 788"/>
              <a:gd name="T18" fmla="*/ 2147483647 w 2096"/>
              <a:gd name="T19" fmla="*/ 2147483647 h 788"/>
              <a:gd name="T20" fmla="*/ 2147483647 w 2096"/>
              <a:gd name="T21" fmla="*/ 2147483647 h 788"/>
              <a:gd name="T22" fmla="*/ 2147483647 w 2096"/>
              <a:gd name="T23" fmla="*/ 2147483647 h 788"/>
              <a:gd name="T24" fmla="*/ 2147483647 w 2096"/>
              <a:gd name="T25" fmla="*/ 2147483647 h 788"/>
              <a:gd name="T26" fmla="*/ 2147483647 w 2096"/>
              <a:gd name="T27" fmla="*/ 2147483647 h 788"/>
              <a:gd name="T28" fmla="*/ 2147483647 w 2096"/>
              <a:gd name="T29" fmla="*/ 2147483647 h 788"/>
              <a:gd name="T30" fmla="*/ 2147483647 w 2096"/>
              <a:gd name="T31" fmla="*/ 2147483647 h 788"/>
              <a:gd name="T32" fmla="*/ 2147483647 w 2096"/>
              <a:gd name="T33" fmla="*/ 2147483647 h 788"/>
              <a:gd name="T34" fmla="*/ 2147483647 w 2096"/>
              <a:gd name="T35" fmla="*/ 0 h 788"/>
              <a:gd name="T36" fmla="*/ 2147483647 w 2096"/>
              <a:gd name="T37" fmla="*/ 2147483647 h 788"/>
              <a:gd name="T38" fmla="*/ 2147483647 w 2096"/>
              <a:gd name="T39" fmla="*/ 2147483647 h 788"/>
              <a:gd name="T40" fmla="*/ 2147483647 w 2096"/>
              <a:gd name="T41" fmla="*/ 2147483647 h 788"/>
              <a:gd name="T42" fmla="*/ 2147483647 w 2096"/>
              <a:gd name="T43" fmla="*/ 2147483647 h 788"/>
              <a:gd name="T44" fmla="*/ 2147483647 w 2096"/>
              <a:gd name="T45" fmla="*/ 2147483647 h 788"/>
              <a:gd name="T46" fmla="*/ 2147483647 w 2096"/>
              <a:gd name="T47" fmla="*/ 2147483647 h 788"/>
              <a:gd name="T48" fmla="*/ 2147483647 w 2096"/>
              <a:gd name="T49" fmla="*/ 2147483647 h 788"/>
              <a:gd name="T50" fmla="*/ 2147483647 w 2096"/>
              <a:gd name="T51" fmla="*/ 2147483647 h 788"/>
              <a:gd name="T52" fmla="*/ 2147483647 w 2096"/>
              <a:gd name="T53" fmla="*/ 2147483647 h 788"/>
              <a:gd name="T54" fmla="*/ 2147483647 w 2096"/>
              <a:gd name="T55" fmla="*/ 2147483647 h 788"/>
              <a:gd name="T56" fmla="*/ 2147483647 w 2096"/>
              <a:gd name="T57" fmla="*/ 2147483647 h 788"/>
              <a:gd name="T58" fmla="*/ 2147483647 w 2096"/>
              <a:gd name="T59" fmla="*/ 2147483647 h 788"/>
              <a:gd name="T60" fmla="*/ 2147483647 w 2096"/>
              <a:gd name="T61" fmla="*/ 2147483647 h 788"/>
              <a:gd name="T62" fmla="*/ 2147483647 w 2096"/>
              <a:gd name="T63" fmla="*/ 2147483647 h 788"/>
              <a:gd name="T64" fmla="*/ 2147483647 w 2096"/>
              <a:gd name="T65" fmla="*/ 2147483647 h 788"/>
              <a:gd name="T66" fmla="*/ 2147483647 w 2096"/>
              <a:gd name="T67" fmla="*/ 2147483647 h 788"/>
              <a:gd name="T68" fmla="*/ 2147483647 w 2096"/>
              <a:gd name="T69" fmla="*/ 2147483647 h 788"/>
              <a:gd name="T70" fmla="*/ 2147483647 w 2096"/>
              <a:gd name="T71" fmla="*/ 2147483647 h 788"/>
              <a:gd name="T72" fmla="*/ 2147483647 w 2096"/>
              <a:gd name="T73" fmla="*/ 2147483647 h 788"/>
              <a:gd name="T74" fmla="*/ 2147483647 w 2096"/>
              <a:gd name="T75" fmla="*/ 2147483647 h 788"/>
              <a:gd name="T76" fmla="*/ 2147483647 w 2096"/>
              <a:gd name="T77" fmla="*/ 2147483647 h 788"/>
              <a:gd name="T78" fmla="*/ 2147483647 w 2096"/>
              <a:gd name="T79" fmla="*/ 2147483647 h 788"/>
              <a:gd name="T80" fmla="*/ 2147483647 w 2096"/>
              <a:gd name="T81" fmla="*/ 2147483647 h 788"/>
              <a:gd name="T82" fmla="*/ 2147483647 w 2096"/>
              <a:gd name="T83" fmla="*/ 2147483647 h 788"/>
              <a:gd name="T84" fmla="*/ 2147483647 w 2096"/>
              <a:gd name="T85" fmla="*/ 2147483647 h 788"/>
              <a:gd name="T86" fmla="*/ 2147483647 w 2096"/>
              <a:gd name="T87" fmla="*/ 2147483647 h 788"/>
              <a:gd name="T88" fmla="*/ 2147483647 w 2096"/>
              <a:gd name="T89" fmla="*/ 2147483647 h 788"/>
              <a:gd name="T90" fmla="*/ 2147483647 w 2096"/>
              <a:gd name="T91" fmla="*/ 2147483647 h 788"/>
              <a:gd name="T92" fmla="*/ 2147483647 w 2096"/>
              <a:gd name="T93" fmla="*/ 2147483647 h 788"/>
              <a:gd name="T94" fmla="*/ 2147483647 w 2096"/>
              <a:gd name="T95" fmla="*/ 2147483647 h 788"/>
              <a:gd name="T96" fmla="*/ 2147483647 w 2096"/>
              <a:gd name="T97" fmla="*/ 2147483647 h 788"/>
              <a:gd name="T98" fmla="*/ 2147483647 w 2096"/>
              <a:gd name="T99" fmla="*/ 2147483647 h 788"/>
              <a:gd name="T100" fmla="*/ 2147483647 w 2096"/>
              <a:gd name="T101" fmla="*/ 2147483647 h 788"/>
              <a:gd name="T102" fmla="*/ 2147483647 w 2096"/>
              <a:gd name="T103" fmla="*/ 2147483647 h 788"/>
              <a:gd name="T104" fmla="*/ 0 w 2096"/>
              <a:gd name="T105" fmla="*/ 2147483647 h 7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96"/>
              <a:gd name="T160" fmla="*/ 0 h 788"/>
              <a:gd name="T161" fmla="*/ 2096 w 2096"/>
              <a:gd name="T162" fmla="*/ 788 h 78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96" h="788">
                <a:moveTo>
                  <a:pt x="4" y="240"/>
                </a:moveTo>
                <a:lnTo>
                  <a:pt x="48" y="352"/>
                </a:lnTo>
                <a:lnTo>
                  <a:pt x="168" y="452"/>
                </a:lnTo>
                <a:lnTo>
                  <a:pt x="332" y="480"/>
                </a:lnTo>
                <a:lnTo>
                  <a:pt x="424" y="460"/>
                </a:lnTo>
                <a:lnTo>
                  <a:pt x="528" y="368"/>
                </a:lnTo>
                <a:lnTo>
                  <a:pt x="628" y="216"/>
                </a:lnTo>
                <a:lnTo>
                  <a:pt x="720" y="92"/>
                </a:lnTo>
                <a:lnTo>
                  <a:pt x="824" y="36"/>
                </a:lnTo>
                <a:lnTo>
                  <a:pt x="932" y="40"/>
                </a:lnTo>
                <a:lnTo>
                  <a:pt x="1020" y="92"/>
                </a:lnTo>
                <a:lnTo>
                  <a:pt x="1080" y="156"/>
                </a:lnTo>
                <a:lnTo>
                  <a:pt x="1148" y="240"/>
                </a:lnTo>
                <a:lnTo>
                  <a:pt x="1228" y="248"/>
                </a:lnTo>
                <a:lnTo>
                  <a:pt x="1312" y="184"/>
                </a:lnTo>
                <a:lnTo>
                  <a:pt x="1384" y="84"/>
                </a:lnTo>
                <a:lnTo>
                  <a:pt x="1440" y="24"/>
                </a:lnTo>
                <a:lnTo>
                  <a:pt x="1512" y="0"/>
                </a:lnTo>
                <a:lnTo>
                  <a:pt x="1620" y="16"/>
                </a:lnTo>
                <a:lnTo>
                  <a:pt x="1688" y="104"/>
                </a:lnTo>
                <a:lnTo>
                  <a:pt x="1748" y="228"/>
                </a:lnTo>
                <a:lnTo>
                  <a:pt x="1812" y="320"/>
                </a:lnTo>
                <a:lnTo>
                  <a:pt x="1932" y="324"/>
                </a:lnTo>
                <a:lnTo>
                  <a:pt x="2032" y="224"/>
                </a:lnTo>
                <a:lnTo>
                  <a:pt x="2096" y="136"/>
                </a:lnTo>
                <a:lnTo>
                  <a:pt x="2096" y="436"/>
                </a:lnTo>
                <a:lnTo>
                  <a:pt x="2008" y="540"/>
                </a:lnTo>
                <a:lnTo>
                  <a:pt x="1920" y="616"/>
                </a:lnTo>
                <a:lnTo>
                  <a:pt x="1840" y="620"/>
                </a:lnTo>
                <a:lnTo>
                  <a:pt x="1780" y="592"/>
                </a:lnTo>
                <a:lnTo>
                  <a:pt x="1708" y="456"/>
                </a:lnTo>
                <a:lnTo>
                  <a:pt x="1672" y="380"/>
                </a:lnTo>
                <a:lnTo>
                  <a:pt x="1628" y="328"/>
                </a:lnTo>
                <a:lnTo>
                  <a:pt x="1556" y="304"/>
                </a:lnTo>
                <a:lnTo>
                  <a:pt x="1460" y="308"/>
                </a:lnTo>
                <a:lnTo>
                  <a:pt x="1400" y="384"/>
                </a:lnTo>
                <a:lnTo>
                  <a:pt x="1332" y="464"/>
                </a:lnTo>
                <a:lnTo>
                  <a:pt x="1240" y="516"/>
                </a:lnTo>
                <a:lnTo>
                  <a:pt x="1160" y="540"/>
                </a:lnTo>
                <a:lnTo>
                  <a:pt x="1104" y="508"/>
                </a:lnTo>
                <a:lnTo>
                  <a:pt x="1040" y="412"/>
                </a:lnTo>
                <a:lnTo>
                  <a:pt x="976" y="372"/>
                </a:lnTo>
                <a:lnTo>
                  <a:pt x="928" y="348"/>
                </a:lnTo>
                <a:lnTo>
                  <a:pt x="856" y="348"/>
                </a:lnTo>
                <a:lnTo>
                  <a:pt x="764" y="364"/>
                </a:lnTo>
                <a:lnTo>
                  <a:pt x="704" y="408"/>
                </a:lnTo>
                <a:lnTo>
                  <a:pt x="592" y="576"/>
                </a:lnTo>
                <a:lnTo>
                  <a:pt x="512" y="688"/>
                </a:lnTo>
                <a:lnTo>
                  <a:pt x="416" y="756"/>
                </a:lnTo>
                <a:lnTo>
                  <a:pt x="320" y="788"/>
                </a:lnTo>
                <a:lnTo>
                  <a:pt x="220" y="764"/>
                </a:lnTo>
                <a:lnTo>
                  <a:pt x="84" y="688"/>
                </a:lnTo>
                <a:lnTo>
                  <a:pt x="0" y="560"/>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19462" name="Text Box 30"/>
          <p:cNvSpPr txBox="1">
            <a:spLocks noChangeArrowheads="1"/>
          </p:cNvSpPr>
          <p:nvPr/>
        </p:nvSpPr>
        <p:spPr bwMode="auto">
          <a:xfrm>
            <a:off x="5804663" y="1873250"/>
            <a:ext cx="2271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latin typeface="Verdana" panose="020B0604030504040204" pitchFamily="34" charset="0"/>
              </a:rPr>
              <a:t>HC Migrating to Trap</a:t>
            </a:r>
          </a:p>
          <a:p>
            <a:pPr algn="ctr" eaLnBrk="1" hangingPunct="1"/>
            <a:r>
              <a:rPr lang="en-US" altLang="en-US" sz="1400" b="1" dirty="0">
                <a:latin typeface="Verdana" panose="020B0604030504040204" pitchFamily="34" charset="0"/>
              </a:rPr>
              <a:t>Controls HC Level</a:t>
            </a:r>
          </a:p>
        </p:txBody>
      </p:sp>
      <p:sp>
        <p:nvSpPr>
          <p:cNvPr id="19463" name="Freeform 33"/>
          <p:cNvSpPr>
            <a:spLocks/>
          </p:cNvSpPr>
          <p:nvPr/>
        </p:nvSpPr>
        <p:spPr bwMode="auto">
          <a:xfrm>
            <a:off x="6169025" y="2452688"/>
            <a:ext cx="742950" cy="241300"/>
          </a:xfrm>
          <a:custGeom>
            <a:avLst/>
            <a:gdLst>
              <a:gd name="T0" fmla="*/ 0 w 468"/>
              <a:gd name="T1" fmla="*/ 2147483647 h 152"/>
              <a:gd name="T2" fmla="*/ 2147483647 w 468"/>
              <a:gd name="T3" fmla="*/ 2147483647 h 152"/>
              <a:gd name="T4" fmla="*/ 2147483647 w 468"/>
              <a:gd name="T5" fmla="*/ 2147483647 h 152"/>
              <a:gd name="T6" fmla="*/ 2147483647 w 468"/>
              <a:gd name="T7" fmla="*/ 0 h 152"/>
              <a:gd name="T8" fmla="*/ 2147483647 w 468"/>
              <a:gd name="T9" fmla="*/ 2147483647 h 152"/>
              <a:gd name="T10" fmla="*/ 2147483647 w 468"/>
              <a:gd name="T11" fmla="*/ 2147483647 h 152"/>
              <a:gd name="T12" fmla="*/ 2147483647 w 468"/>
              <a:gd name="T13" fmla="*/ 2147483647 h 152"/>
              <a:gd name="T14" fmla="*/ 2147483647 w 468"/>
              <a:gd name="T15" fmla="*/ 2147483647 h 152"/>
              <a:gd name="T16" fmla="*/ 0 w 468"/>
              <a:gd name="T17" fmla="*/ 2147483647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8"/>
              <a:gd name="T28" fmla="*/ 0 h 152"/>
              <a:gd name="T29" fmla="*/ 468 w 468"/>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8" h="152">
                <a:moveTo>
                  <a:pt x="0" y="148"/>
                </a:moveTo>
                <a:lnTo>
                  <a:pt x="52" y="80"/>
                </a:lnTo>
                <a:lnTo>
                  <a:pt x="72" y="48"/>
                </a:lnTo>
                <a:lnTo>
                  <a:pt x="184" y="0"/>
                </a:lnTo>
                <a:lnTo>
                  <a:pt x="304" y="8"/>
                </a:lnTo>
                <a:lnTo>
                  <a:pt x="388" y="56"/>
                </a:lnTo>
                <a:lnTo>
                  <a:pt x="424" y="104"/>
                </a:lnTo>
                <a:lnTo>
                  <a:pt x="468" y="152"/>
                </a:lnTo>
                <a:lnTo>
                  <a:pt x="0" y="148"/>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9464" name="Freeform 34"/>
          <p:cNvSpPr>
            <a:spLocks/>
          </p:cNvSpPr>
          <p:nvPr/>
        </p:nvSpPr>
        <p:spPr bwMode="auto">
          <a:xfrm>
            <a:off x="7223125" y="2395538"/>
            <a:ext cx="666750" cy="292100"/>
          </a:xfrm>
          <a:custGeom>
            <a:avLst/>
            <a:gdLst>
              <a:gd name="T0" fmla="*/ 0 w 420"/>
              <a:gd name="T1" fmla="*/ 2147483647 h 184"/>
              <a:gd name="T2" fmla="*/ 2147483647 w 420"/>
              <a:gd name="T3" fmla="*/ 2147483647 h 184"/>
              <a:gd name="T4" fmla="*/ 2147483647 w 420"/>
              <a:gd name="T5" fmla="*/ 2147483647 h 184"/>
              <a:gd name="T6" fmla="*/ 2147483647 w 420"/>
              <a:gd name="T7" fmla="*/ 0 h 184"/>
              <a:gd name="T8" fmla="*/ 2147483647 w 420"/>
              <a:gd name="T9" fmla="*/ 2147483647 h 184"/>
              <a:gd name="T10" fmla="*/ 2147483647 w 420"/>
              <a:gd name="T11" fmla="*/ 2147483647 h 184"/>
              <a:gd name="T12" fmla="*/ 2147483647 w 420"/>
              <a:gd name="T13" fmla="*/ 2147483647 h 184"/>
              <a:gd name="T14" fmla="*/ 2147483647 w 420"/>
              <a:gd name="T15" fmla="*/ 2147483647 h 184"/>
              <a:gd name="T16" fmla="*/ 0 w 420"/>
              <a:gd name="T17" fmla="*/ 2147483647 h 1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0"/>
              <a:gd name="T28" fmla="*/ 0 h 184"/>
              <a:gd name="T29" fmla="*/ 420 w 420"/>
              <a:gd name="T30" fmla="*/ 184 h 1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0" h="184">
                <a:moveTo>
                  <a:pt x="0" y="180"/>
                </a:moveTo>
                <a:lnTo>
                  <a:pt x="76" y="80"/>
                </a:lnTo>
                <a:lnTo>
                  <a:pt x="128" y="28"/>
                </a:lnTo>
                <a:lnTo>
                  <a:pt x="188" y="0"/>
                </a:lnTo>
                <a:lnTo>
                  <a:pt x="288" y="8"/>
                </a:lnTo>
                <a:lnTo>
                  <a:pt x="320" y="28"/>
                </a:lnTo>
                <a:lnTo>
                  <a:pt x="384" y="104"/>
                </a:lnTo>
                <a:lnTo>
                  <a:pt x="420" y="184"/>
                </a:lnTo>
                <a:lnTo>
                  <a:pt x="0" y="180"/>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9465" name="Line 35"/>
          <p:cNvSpPr>
            <a:spLocks noChangeShapeType="1"/>
          </p:cNvSpPr>
          <p:nvPr/>
        </p:nvSpPr>
        <p:spPr bwMode="auto">
          <a:xfrm>
            <a:off x="6175375" y="2687638"/>
            <a:ext cx="736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9466" name="Line 36"/>
          <p:cNvSpPr>
            <a:spLocks noChangeShapeType="1"/>
          </p:cNvSpPr>
          <p:nvPr/>
        </p:nvSpPr>
        <p:spPr bwMode="auto">
          <a:xfrm>
            <a:off x="7235825" y="2674938"/>
            <a:ext cx="660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9467" name="Text Box 48"/>
          <p:cNvSpPr txBox="1">
            <a:spLocks noChangeArrowheads="1"/>
          </p:cNvSpPr>
          <p:nvPr/>
        </p:nvSpPr>
        <p:spPr bwMode="auto">
          <a:xfrm>
            <a:off x="5097463" y="1395413"/>
            <a:ext cx="36020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dirty="0">
                <a:latin typeface="Verdana" panose="020B0604030504040204" pitchFamily="34" charset="0"/>
              </a:rPr>
              <a:t>If HC charge is limited</a:t>
            </a:r>
          </a:p>
        </p:txBody>
      </p:sp>
      <p:sp>
        <p:nvSpPr>
          <p:cNvPr id="19468" name="Text Box 49"/>
          <p:cNvSpPr txBox="1">
            <a:spLocks noChangeArrowheads="1"/>
          </p:cNvSpPr>
          <p:nvPr/>
        </p:nvSpPr>
        <p:spPr bwMode="auto">
          <a:xfrm>
            <a:off x="4773613" y="1816100"/>
            <a:ext cx="341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9469" name="Text Box 50"/>
          <p:cNvSpPr txBox="1">
            <a:spLocks noChangeArrowheads="1"/>
          </p:cNvSpPr>
          <p:nvPr/>
        </p:nvSpPr>
        <p:spPr bwMode="auto">
          <a:xfrm>
            <a:off x="8466138" y="1816100"/>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9471" name="Rectangle 5"/>
          <p:cNvSpPr>
            <a:spLocks noChangeArrowheads="1"/>
          </p:cNvSpPr>
          <p:nvPr/>
        </p:nvSpPr>
        <p:spPr bwMode="auto">
          <a:xfrm>
            <a:off x="601663" y="1700213"/>
            <a:ext cx="3325812" cy="2444750"/>
          </a:xfrm>
          <a:prstGeom prst="rect">
            <a:avLst/>
          </a:prstGeom>
          <a:solidFill>
            <a:schemeClr val="bg1">
              <a:lumMod val="8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latin typeface="Verdana" panose="020B0604030504040204" pitchFamily="34" charset="0"/>
            </a:endParaRPr>
          </a:p>
        </p:txBody>
      </p:sp>
      <p:sp>
        <p:nvSpPr>
          <p:cNvPr id="19472" name="Freeform 6"/>
          <p:cNvSpPr>
            <a:spLocks/>
          </p:cNvSpPr>
          <p:nvPr/>
        </p:nvSpPr>
        <p:spPr bwMode="auto">
          <a:xfrm>
            <a:off x="962025" y="2287588"/>
            <a:ext cx="2282825" cy="1489075"/>
          </a:xfrm>
          <a:custGeom>
            <a:avLst/>
            <a:gdLst>
              <a:gd name="T0" fmla="*/ 2147483647 w 1438"/>
              <a:gd name="T1" fmla="*/ 2147483647 h 938"/>
              <a:gd name="T2" fmla="*/ 2147483647 w 1438"/>
              <a:gd name="T3" fmla="*/ 2147483647 h 938"/>
              <a:gd name="T4" fmla="*/ 2147483647 w 1438"/>
              <a:gd name="T5" fmla="*/ 2147483647 h 938"/>
              <a:gd name="T6" fmla="*/ 2147483647 w 1438"/>
              <a:gd name="T7" fmla="*/ 2147483647 h 938"/>
              <a:gd name="T8" fmla="*/ 2147483647 w 1438"/>
              <a:gd name="T9" fmla="*/ 2147483647 h 938"/>
              <a:gd name="T10" fmla="*/ 2147483647 w 1438"/>
              <a:gd name="T11" fmla="*/ 2147483647 h 938"/>
              <a:gd name="T12" fmla="*/ 2147483647 w 1438"/>
              <a:gd name="T13" fmla="*/ 2147483647 h 938"/>
              <a:gd name="T14" fmla="*/ 2147483647 w 1438"/>
              <a:gd name="T15" fmla="*/ 2147483647 h 938"/>
              <a:gd name="T16" fmla="*/ 2147483647 w 1438"/>
              <a:gd name="T17" fmla="*/ 2147483647 h 938"/>
              <a:gd name="T18" fmla="*/ 2147483647 w 1438"/>
              <a:gd name="T19" fmla="*/ 2147483647 h 938"/>
              <a:gd name="T20" fmla="*/ 2147483647 w 1438"/>
              <a:gd name="T21" fmla="*/ 2147483647 h 938"/>
              <a:gd name="T22" fmla="*/ 2147483647 w 1438"/>
              <a:gd name="T23" fmla="*/ 2147483647 h 938"/>
              <a:gd name="T24" fmla="*/ 2147483647 w 1438"/>
              <a:gd name="T25" fmla="*/ 2147483647 h 938"/>
              <a:gd name="T26" fmla="*/ 2147483647 w 1438"/>
              <a:gd name="T27" fmla="*/ 2147483647 h 938"/>
              <a:gd name="T28" fmla="*/ 2147483647 w 1438"/>
              <a:gd name="T29" fmla="*/ 2147483647 h 938"/>
              <a:gd name="T30" fmla="*/ 2147483647 w 1438"/>
              <a:gd name="T31" fmla="*/ 2147483647 h 9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8"/>
              <a:gd name="T49" fmla="*/ 0 h 938"/>
              <a:gd name="T50" fmla="*/ 1438 w 1438"/>
              <a:gd name="T51" fmla="*/ 938 h 9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8" h="938">
                <a:moveTo>
                  <a:pt x="1423" y="161"/>
                </a:moveTo>
                <a:cubicBezTo>
                  <a:pt x="1408" y="120"/>
                  <a:pt x="1392" y="93"/>
                  <a:pt x="1305" y="69"/>
                </a:cubicBezTo>
                <a:cubicBezTo>
                  <a:pt x="1218" y="45"/>
                  <a:pt x="999" y="0"/>
                  <a:pt x="899" y="17"/>
                </a:cubicBezTo>
                <a:cubicBezTo>
                  <a:pt x="799" y="34"/>
                  <a:pt x="782" y="148"/>
                  <a:pt x="703" y="174"/>
                </a:cubicBezTo>
                <a:cubicBezTo>
                  <a:pt x="624" y="200"/>
                  <a:pt x="517" y="157"/>
                  <a:pt x="428" y="174"/>
                </a:cubicBezTo>
                <a:cubicBezTo>
                  <a:pt x="339" y="191"/>
                  <a:pt x="229" y="214"/>
                  <a:pt x="166" y="279"/>
                </a:cubicBezTo>
                <a:cubicBezTo>
                  <a:pt x="103" y="344"/>
                  <a:pt x="71" y="467"/>
                  <a:pt x="49" y="567"/>
                </a:cubicBezTo>
                <a:cubicBezTo>
                  <a:pt x="27" y="667"/>
                  <a:pt x="0" y="824"/>
                  <a:pt x="35" y="881"/>
                </a:cubicBezTo>
                <a:cubicBezTo>
                  <a:pt x="70" y="938"/>
                  <a:pt x="169" y="918"/>
                  <a:pt x="258" y="907"/>
                </a:cubicBezTo>
                <a:cubicBezTo>
                  <a:pt x="347" y="896"/>
                  <a:pt x="491" y="853"/>
                  <a:pt x="572" y="816"/>
                </a:cubicBezTo>
                <a:cubicBezTo>
                  <a:pt x="653" y="779"/>
                  <a:pt x="683" y="705"/>
                  <a:pt x="742" y="685"/>
                </a:cubicBezTo>
                <a:cubicBezTo>
                  <a:pt x="801" y="665"/>
                  <a:pt x="863" y="700"/>
                  <a:pt x="926" y="698"/>
                </a:cubicBezTo>
                <a:cubicBezTo>
                  <a:pt x="989" y="696"/>
                  <a:pt x="1059" y="705"/>
                  <a:pt x="1122" y="672"/>
                </a:cubicBezTo>
                <a:cubicBezTo>
                  <a:pt x="1185" y="639"/>
                  <a:pt x="1259" y="560"/>
                  <a:pt x="1305" y="501"/>
                </a:cubicBezTo>
                <a:cubicBezTo>
                  <a:pt x="1351" y="442"/>
                  <a:pt x="1369" y="370"/>
                  <a:pt x="1397" y="318"/>
                </a:cubicBezTo>
                <a:cubicBezTo>
                  <a:pt x="1425" y="266"/>
                  <a:pt x="1438" y="202"/>
                  <a:pt x="1423" y="161"/>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73" name="Freeform 10"/>
          <p:cNvSpPr>
            <a:spLocks/>
          </p:cNvSpPr>
          <p:nvPr/>
        </p:nvSpPr>
        <p:spPr bwMode="auto">
          <a:xfrm>
            <a:off x="3346450" y="3644900"/>
            <a:ext cx="539750" cy="457200"/>
          </a:xfrm>
          <a:custGeom>
            <a:avLst/>
            <a:gdLst>
              <a:gd name="T0" fmla="*/ 0 w 340"/>
              <a:gd name="T1" fmla="*/ 2147483647 h 288"/>
              <a:gd name="T2" fmla="*/ 2147483647 w 340"/>
              <a:gd name="T3" fmla="*/ 2147483647 h 288"/>
              <a:gd name="T4" fmla="*/ 2147483647 w 340"/>
              <a:gd name="T5" fmla="*/ 0 h 288"/>
              <a:gd name="T6" fmla="*/ 0 60000 65536"/>
              <a:gd name="T7" fmla="*/ 0 60000 65536"/>
              <a:gd name="T8" fmla="*/ 0 60000 65536"/>
              <a:gd name="T9" fmla="*/ 0 w 340"/>
              <a:gd name="T10" fmla="*/ 0 h 288"/>
              <a:gd name="T11" fmla="*/ 340 w 340"/>
              <a:gd name="T12" fmla="*/ 288 h 288"/>
            </a:gdLst>
            <a:ahLst/>
            <a:cxnLst>
              <a:cxn ang="T6">
                <a:pos x="T0" y="T1"/>
              </a:cxn>
              <a:cxn ang="T7">
                <a:pos x="T2" y="T3"/>
              </a:cxn>
              <a:cxn ang="T8">
                <a:pos x="T4" y="T5"/>
              </a:cxn>
            </a:cxnLst>
            <a:rect l="T9" t="T10" r="T11" b="T12"/>
            <a:pathLst>
              <a:path w="340" h="288">
                <a:moveTo>
                  <a:pt x="0" y="288"/>
                </a:moveTo>
                <a:cubicBezTo>
                  <a:pt x="82" y="233"/>
                  <a:pt x="165" y="179"/>
                  <a:pt x="222" y="131"/>
                </a:cubicBezTo>
                <a:cubicBezTo>
                  <a:pt x="279" y="83"/>
                  <a:pt x="309" y="41"/>
                  <a:pt x="340"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74" name="Freeform 12"/>
          <p:cNvSpPr>
            <a:spLocks/>
          </p:cNvSpPr>
          <p:nvPr/>
        </p:nvSpPr>
        <p:spPr bwMode="auto">
          <a:xfrm>
            <a:off x="2701925" y="1690688"/>
            <a:ext cx="747713" cy="277812"/>
          </a:xfrm>
          <a:custGeom>
            <a:avLst/>
            <a:gdLst>
              <a:gd name="T0" fmla="*/ 0 w 471"/>
              <a:gd name="T1" fmla="*/ 2147483647 h 175"/>
              <a:gd name="T2" fmla="*/ 2147483647 w 471"/>
              <a:gd name="T3" fmla="*/ 2147483647 h 175"/>
              <a:gd name="T4" fmla="*/ 2147483647 w 471"/>
              <a:gd name="T5" fmla="*/ 2147483647 h 175"/>
              <a:gd name="T6" fmla="*/ 2147483647 w 471"/>
              <a:gd name="T7" fmla="*/ 2147483647 h 175"/>
              <a:gd name="T8" fmla="*/ 2147483647 w 471"/>
              <a:gd name="T9" fmla="*/ 0 h 175"/>
              <a:gd name="T10" fmla="*/ 0 60000 65536"/>
              <a:gd name="T11" fmla="*/ 0 60000 65536"/>
              <a:gd name="T12" fmla="*/ 0 60000 65536"/>
              <a:gd name="T13" fmla="*/ 0 60000 65536"/>
              <a:gd name="T14" fmla="*/ 0 60000 65536"/>
              <a:gd name="T15" fmla="*/ 0 w 471"/>
              <a:gd name="T16" fmla="*/ 0 h 175"/>
              <a:gd name="T17" fmla="*/ 471 w 471"/>
              <a:gd name="T18" fmla="*/ 175 h 175"/>
            </a:gdLst>
            <a:ahLst/>
            <a:cxnLst>
              <a:cxn ang="T10">
                <a:pos x="T0" y="T1"/>
              </a:cxn>
              <a:cxn ang="T11">
                <a:pos x="T2" y="T3"/>
              </a:cxn>
              <a:cxn ang="T12">
                <a:pos x="T4" y="T5"/>
              </a:cxn>
              <a:cxn ang="T13">
                <a:pos x="T6" y="T7"/>
              </a:cxn>
              <a:cxn ang="T14">
                <a:pos x="T8" y="T9"/>
              </a:cxn>
            </a:cxnLst>
            <a:rect l="T15" t="T16" r="T17" b="T18"/>
            <a:pathLst>
              <a:path w="471" h="175">
                <a:moveTo>
                  <a:pt x="0" y="13"/>
                </a:moveTo>
                <a:cubicBezTo>
                  <a:pt x="59" y="46"/>
                  <a:pt x="118" y="79"/>
                  <a:pt x="183" y="105"/>
                </a:cubicBezTo>
                <a:cubicBezTo>
                  <a:pt x="248" y="131"/>
                  <a:pt x="352" y="175"/>
                  <a:pt x="393" y="171"/>
                </a:cubicBezTo>
                <a:cubicBezTo>
                  <a:pt x="434" y="167"/>
                  <a:pt x="419" y="108"/>
                  <a:pt x="432" y="79"/>
                </a:cubicBezTo>
                <a:cubicBezTo>
                  <a:pt x="445" y="50"/>
                  <a:pt x="462" y="13"/>
                  <a:pt x="471"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75" name="Text Box 13"/>
          <p:cNvSpPr txBox="1">
            <a:spLocks noChangeArrowheads="1"/>
          </p:cNvSpPr>
          <p:nvPr/>
        </p:nvSpPr>
        <p:spPr bwMode="auto">
          <a:xfrm>
            <a:off x="217488" y="3730625"/>
            <a:ext cx="341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9476" name="Text Box 14"/>
          <p:cNvSpPr txBox="1">
            <a:spLocks noChangeArrowheads="1"/>
          </p:cNvSpPr>
          <p:nvPr/>
        </p:nvSpPr>
        <p:spPr bwMode="auto">
          <a:xfrm>
            <a:off x="3910013" y="1535113"/>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9477" name="Text Box 25"/>
          <p:cNvSpPr txBox="1">
            <a:spLocks noChangeArrowheads="1"/>
          </p:cNvSpPr>
          <p:nvPr/>
        </p:nvSpPr>
        <p:spPr bwMode="auto">
          <a:xfrm>
            <a:off x="3232150" y="3770313"/>
            <a:ext cx="6524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Low</a:t>
            </a:r>
          </a:p>
        </p:txBody>
      </p:sp>
      <p:sp>
        <p:nvSpPr>
          <p:cNvPr id="19478" name="Text Box 26"/>
          <p:cNvSpPr txBox="1">
            <a:spLocks noChangeArrowheads="1"/>
          </p:cNvSpPr>
          <p:nvPr/>
        </p:nvSpPr>
        <p:spPr bwMode="auto">
          <a:xfrm>
            <a:off x="600075" y="1844675"/>
            <a:ext cx="6524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Low</a:t>
            </a:r>
          </a:p>
        </p:txBody>
      </p:sp>
      <p:sp>
        <p:nvSpPr>
          <p:cNvPr id="19479" name="Freeform 38"/>
          <p:cNvSpPr>
            <a:spLocks noChangeAspect="1"/>
          </p:cNvSpPr>
          <p:nvPr/>
        </p:nvSpPr>
        <p:spPr bwMode="auto">
          <a:xfrm>
            <a:off x="1614488" y="2897188"/>
            <a:ext cx="420687" cy="352425"/>
          </a:xfrm>
          <a:custGeom>
            <a:avLst/>
            <a:gdLst>
              <a:gd name="T0" fmla="*/ 2147483647 w 444"/>
              <a:gd name="T1" fmla="*/ 2147483647 h 373"/>
              <a:gd name="T2" fmla="*/ 2147483647 w 444"/>
              <a:gd name="T3" fmla="*/ 2147483647 h 373"/>
              <a:gd name="T4" fmla="*/ 2147483647 w 444"/>
              <a:gd name="T5" fmla="*/ 2147483647 h 373"/>
              <a:gd name="T6" fmla="*/ 2147483647 w 444"/>
              <a:gd name="T7" fmla="*/ 2147483647 h 373"/>
              <a:gd name="T8" fmla="*/ 2147483647 w 444"/>
              <a:gd name="T9" fmla="*/ 2147483647 h 373"/>
              <a:gd name="T10" fmla="*/ 2147483647 w 444"/>
              <a:gd name="T11" fmla="*/ 2147483647 h 373"/>
              <a:gd name="T12" fmla="*/ 2147483647 w 444"/>
              <a:gd name="T13" fmla="*/ 2147483647 h 373"/>
              <a:gd name="T14" fmla="*/ 0 60000 65536"/>
              <a:gd name="T15" fmla="*/ 0 60000 65536"/>
              <a:gd name="T16" fmla="*/ 0 60000 65536"/>
              <a:gd name="T17" fmla="*/ 0 60000 65536"/>
              <a:gd name="T18" fmla="*/ 0 60000 65536"/>
              <a:gd name="T19" fmla="*/ 0 60000 65536"/>
              <a:gd name="T20" fmla="*/ 0 60000 65536"/>
              <a:gd name="T21" fmla="*/ 0 w 444"/>
              <a:gd name="T22" fmla="*/ 0 h 373"/>
              <a:gd name="T23" fmla="*/ 444 w 444"/>
              <a:gd name="T24" fmla="*/ 373 h 3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4" h="373">
                <a:moveTo>
                  <a:pt x="278" y="26"/>
                </a:moveTo>
                <a:cubicBezTo>
                  <a:pt x="226" y="33"/>
                  <a:pt x="141" y="30"/>
                  <a:pt x="95" y="78"/>
                </a:cubicBezTo>
                <a:cubicBezTo>
                  <a:pt x="49" y="126"/>
                  <a:pt x="0" y="266"/>
                  <a:pt x="4" y="314"/>
                </a:cubicBezTo>
                <a:cubicBezTo>
                  <a:pt x="8" y="362"/>
                  <a:pt x="56" y="373"/>
                  <a:pt x="121" y="366"/>
                </a:cubicBezTo>
                <a:cubicBezTo>
                  <a:pt x="186" y="359"/>
                  <a:pt x="348" y="328"/>
                  <a:pt x="396" y="274"/>
                </a:cubicBezTo>
                <a:cubicBezTo>
                  <a:pt x="444" y="220"/>
                  <a:pt x="426" y="78"/>
                  <a:pt x="409" y="39"/>
                </a:cubicBezTo>
                <a:cubicBezTo>
                  <a:pt x="392" y="0"/>
                  <a:pt x="330" y="19"/>
                  <a:pt x="278" y="26"/>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80" name="Freeform 39"/>
          <p:cNvSpPr>
            <a:spLocks noChangeAspect="1"/>
          </p:cNvSpPr>
          <p:nvPr/>
        </p:nvSpPr>
        <p:spPr bwMode="auto">
          <a:xfrm>
            <a:off x="2355850" y="2633663"/>
            <a:ext cx="539750" cy="490537"/>
          </a:xfrm>
          <a:custGeom>
            <a:avLst/>
            <a:gdLst>
              <a:gd name="T0" fmla="*/ 2147483647 w 490"/>
              <a:gd name="T1" fmla="*/ 2147483647 h 446"/>
              <a:gd name="T2" fmla="*/ 2147483647 w 490"/>
              <a:gd name="T3" fmla="*/ 2147483647 h 446"/>
              <a:gd name="T4" fmla="*/ 2147483647 w 490"/>
              <a:gd name="T5" fmla="*/ 2147483647 h 446"/>
              <a:gd name="T6" fmla="*/ 2147483647 w 490"/>
              <a:gd name="T7" fmla="*/ 2147483647 h 446"/>
              <a:gd name="T8" fmla="*/ 2147483647 w 490"/>
              <a:gd name="T9" fmla="*/ 2147483647 h 446"/>
              <a:gd name="T10" fmla="*/ 2147483647 w 490"/>
              <a:gd name="T11" fmla="*/ 2147483647 h 446"/>
              <a:gd name="T12" fmla="*/ 2147483647 w 490"/>
              <a:gd name="T13" fmla="*/ 2147483647 h 446"/>
              <a:gd name="T14" fmla="*/ 2147483647 w 490"/>
              <a:gd name="T15" fmla="*/ 2147483647 h 446"/>
              <a:gd name="T16" fmla="*/ 0 60000 65536"/>
              <a:gd name="T17" fmla="*/ 0 60000 65536"/>
              <a:gd name="T18" fmla="*/ 0 60000 65536"/>
              <a:gd name="T19" fmla="*/ 0 60000 65536"/>
              <a:gd name="T20" fmla="*/ 0 60000 65536"/>
              <a:gd name="T21" fmla="*/ 0 60000 65536"/>
              <a:gd name="T22" fmla="*/ 0 60000 65536"/>
              <a:gd name="T23" fmla="*/ 0 60000 65536"/>
              <a:gd name="T24" fmla="*/ 0 w 490"/>
              <a:gd name="T25" fmla="*/ 0 h 446"/>
              <a:gd name="T26" fmla="*/ 490 w 490"/>
              <a:gd name="T27" fmla="*/ 446 h 4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0" h="446">
                <a:moveTo>
                  <a:pt x="236" y="13"/>
                </a:moveTo>
                <a:cubicBezTo>
                  <a:pt x="186" y="26"/>
                  <a:pt x="112" y="26"/>
                  <a:pt x="79" y="91"/>
                </a:cubicBezTo>
                <a:cubicBezTo>
                  <a:pt x="46" y="156"/>
                  <a:pt x="0" y="364"/>
                  <a:pt x="39" y="405"/>
                </a:cubicBezTo>
                <a:cubicBezTo>
                  <a:pt x="78" y="446"/>
                  <a:pt x="251" y="379"/>
                  <a:pt x="314" y="340"/>
                </a:cubicBezTo>
                <a:cubicBezTo>
                  <a:pt x="377" y="301"/>
                  <a:pt x="391" y="214"/>
                  <a:pt x="419" y="170"/>
                </a:cubicBezTo>
                <a:cubicBezTo>
                  <a:pt x="447" y="126"/>
                  <a:pt x="490" y="104"/>
                  <a:pt x="484" y="78"/>
                </a:cubicBezTo>
                <a:cubicBezTo>
                  <a:pt x="478" y="52"/>
                  <a:pt x="415" y="24"/>
                  <a:pt x="380" y="13"/>
                </a:cubicBezTo>
                <a:cubicBezTo>
                  <a:pt x="345" y="2"/>
                  <a:pt x="286" y="0"/>
                  <a:pt x="236" y="13"/>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81" name="Freeform 40"/>
          <p:cNvSpPr>
            <a:spLocks/>
          </p:cNvSpPr>
          <p:nvPr/>
        </p:nvSpPr>
        <p:spPr bwMode="auto">
          <a:xfrm>
            <a:off x="1173163" y="2484438"/>
            <a:ext cx="1947862" cy="1079500"/>
          </a:xfrm>
          <a:custGeom>
            <a:avLst/>
            <a:gdLst>
              <a:gd name="T0" fmla="*/ 2147483647 w 1227"/>
              <a:gd name="T1" fmla="*/ 2147483647 h 680"/>
              <a:gd name="T2" fmla="*/ 2147483647 w 1227"/>
              <a:gd name="T3" fmla="*/ 2147483647 h 680"/>
              <a:gd name="T4" fmla="*/ 2147483647 w 1227"/>
              <a:gd name="T5" fmla="*/ 2147483647 h 680"/>
              <a:gd name="T6" fmla="*/ 2147483647 w 1227"/>
              <a:gd name="T7" fmla="*/ 2147483647 h 680"/>
              <a:gd name="T8" fmla="*/ 2147483647 w 1227"/>
              <a:gd name="T9" fmla="*/ 2147483647 h 680"/>
              <a:gd name="T10" fmla="*/ 2147483647 w 1227"/>
              <a:gd name="T11" fmla="*/ 2147483647 h 680"/>
              <a:gd name="T12" fmla="*/ 2147483647 w 1227"/>
              <a:gd name="T13" fmla="*/ 2147483647 h 680"/>
              <a:gd name="T14" fmla="*/ 2147483647 w 1227"/>
              <a:gd name="T15" fmla="*/ 2147483647 h 680"/>
              <a:gd name="T16" fmla="*/ 2147483647 w 1227"/>
              <a:gd name="T17" fmla="*/ 2147483647 h 680"/>
              <a:gd name="T18" fmla="*/ 2147483647 w 1227"/>
              <a:gd name="T19" fmla="*/ 2147483647 h 680"/>
              <a:gd name="T20" fmla="*/ 2147483647 w 1227"/>
              <a:gd name="T21" fmla="*/ 2147483647 h 680"/>
              <a:gd name="T22" fmla="*/ 2147483647 w 1227"/>
              <a:gd name="T23" fmla="*/ 2147483647 h 680"/>
              <a:gd name="T24" fmla="*/ 2147483647 w 1227"/>
              <a:gd name="T25" fmla="*/ 2147483647 h 680"/>
              <a:gd name="T26" fmla="*/ 2147483647 w 1227"/>
              <a:gd name="T27" fmla="*/ 2147483647 h 6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7"/>
              <a:gd name="T43" fmla="*/ 0 h 680"/>
              <a:gd name="T44" fmla="*/ 1227 w 1227"/>
              <a:gd name="T45" fmla="*/ 680 h 6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7" h="680">
                <a:moveTo>
                  <a:pt x="622" y="273"/>
                </a:moveTo>
                <a:cubicBezTo>
                  <a:pt x="594" y="277"/>
                  <a:pt x="564" y="192"/>
                  <a:pt x="505" y="181"/>
                </a:cubicBezTo>
                <a:cubicBezTo>
                  <a:pt x="446" y="170"/>
                  <a:pt x="341" y="161"/>
                  <a:pt x="269" y="207"/>
                </a:cubicBezTo>
                <a:cubicBezTo>
                  <a:pt x="197" y="253"/>
                  <a:pt x="110" y="382"/>
                  <a:pt x="73" y="456"/>
                </a:cubicBezTo>
                <a:cubicBezTo>
                  <a:pt x="36" y="530"/>
                  <a:pt x="0" y="624"/>
                  <a:pt x="46" y="652"/>
                </a:cubicBezTo>
                <a:cubicBezTo>
                  <a:pt x="92" y="680"/>
                  <a:pt x="250" y="663"/>
                  <a:pt x="348" y="626"/>
                </a:cubicBezTo>
                <a:cubicBezTo>
                  <a:pt x="446" y="589"/>
                  <a:pt x="549" y="454"/>
                  <a:pt x="636" y="430"/>
                </a:cubicBezTo>
                <a:cubicBezTo>
                  <a:pt x="723" y="406"/>
                  <a:pt x="790" y="512"/>
                  <a:pt x="871" y="482"/>
                </a:cubicBezTo>
                <a:cubicBezTo>
                  <a:pt x="952" y="452"/>
                  <a:pt x="1063" y="315"/>
                  <a:pt x="1120" y="247"/>
                </a:cubicBezTo>
                <a:cubicBezTo>
                  <a:pt x="1177" y="179"/>
                  <a:pt x="1227" y="115"/>
                  <a:pt x="1212" y="76"/>
                </a:cubicBezTo>
                <a:cubicBezTo>
                  <a:pt x="1197" y="37"/>
                  <a:pt x="1098" y="20"/>
                  <a:pt x="1028" y="11"/>
                </a:cubicBezTo>
                <a:cubicBezTo>
                  <a:pt x="958" y="2"/>
                  <a:pt x="852" y="0"/>
                  <a:pt x="793" y="24"/>
                </a:cubicBezTo>
                <a:cubicBezTo>
                  <a:pt x="734" y="48"/>
                  <a:pt x="710" y="118"/>
                  <a:pt x="675" y="155"/>
                </a:cubicBezTo>
                <a:cubicBezTo>
                  <a:pt x="640" y="192"/>
                  <a:pt x="650" y="269"/>
                  <a:pt x="622" y="273"/>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82" name="Freeform 41"/>
          <p:cNvSpPr>
            <a:spLocks/>
          </p:cNvSpPr>
          <p:nvPr/>
        </p:nvSpPr>
        <p:spPr bwMode="auto">
          <a:xfrm>
            <a:off x="582613" y="1690688"/>
            <a:ext cx="3262312" cy="2203450"/>
          </a:xfrm>
          <a:custGeom>
            <a:avLst/>
            <a:gdLst>
              <a:gd name="T0" fmla="*/ 0 w 2055"/>
              <a:gd name="T1" fmla="*/ 2147483647 h 1388"/>
              <a:gd name="T2" fmla="*/ 2147483647 w 2055"/>
              <a:gd name="T3" fmla="*/ 2147483647 h 1388"/>
              <a:gd name="T4" fmla="*/ 2147483647 w 2055"/>
              <a:gd name="T5" fmla="*/ 2147483647 h 1388"/>
              <a:gd name="T6" fmla="*/ 2147483647 w 2055"/>
              <a:gd name="T7" fmla="*/ 2147483647 h 1388"/>
              <a:gd name="T8" fmla="*/ 2147483647 w 2055"/>
              <a:gd name="T9" fmla="*/ 0 h 1388"/>
              <a:gd name="T10" fmla="*/ 0 60000 65536"/>
              <a:gd name="T11" fmla="*/ 0 60000 65536"/>
              <a:gd name="T12" fmla="*/ 0 60000 65536"/>
              <a:gd name="T13" fmla="*/ 0 60000 65536"/>
              <a:gd name="T14" fmla="*/ 0 60000 65536"/>
              <a:gd name="T15" fmla="*/ 0 w 2055"/>
              <a:gd name="T16" fmla="*/ 0 h 1388"/>
              <a:gd name="T17" fmla="*/ 2055 w 2055"/>
              <a:gd name="T18" fmla="*/ 1388 h 1388"/>
            </a:gdLst>
            <a:ahLst/>
            <a:cxnLst>
              <a:cxn ang="T10">
                <a:pos x="T0" y="T1"/>
              </a:cxn>
              <a:cxn ang="T11">
                <a:pos x="T2" y="T3"/>
              </a:cxn>
              <a:cxn ang="T12">
                <a:pos x="T4" y="T5"/>
              </a:cxn>
              <a:cxn ang="T13">
                <a:pos x="T6" y="T7"/>
              </a:cxn>
              <a:cxn ang="T14">
                <a:pos x="T8" y="T9"/>
              </a:cxn>
            </a:cxnLst>
            <a:rect l="T15" t="T16" r="T17" b="T18"/>
            <a:pathLst>
              <a:path w="2055" h="1388">
                <a:moveTo>
                  <a:pt x="0" y="1388"/>
                </a:moveTo>
                <a:lnTo>
                  <a:pt x="772" y="877"/>
                </a:lnTo>
                <a:lnTo>
                  <a:pt x="1230" y="773"/>
                </a:lnTo>
                <a:lnTo>
                  <a:pt x="1780" y="511"/>
                </a:lnTo>
                <a:lnTo>
                  <a:pt x="2055" y="0"/>
                </a:lnTo>
              </a:path>
            </a:pathLst>
          </a:custGeom>
          <a:noFill/>
          <a:ln w="57150" cmpd="sng">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83" name="Freeform 42"/>
          <p:cNvSpPr>
            <a:spLocks/>
          </p:cNvSpPr>
          <p:nvPr/>
        </p:nvSpPr>
        <p:spPr bwMode="auto">
          <a:xfrm>
            <a:off x="3035300" y="1787525"/>
            <a:ext cx="546100" cy="712788"/>
          </a:xfrm>
          <a:custGeom>
            <a:avLst/>
            <a:gdLst>
              <a:gd name="T0" fmla="*/ 2147483647 w 211"/>
              <a:gd name="T1" fmla="*/ 2147483647 h 272"/>
              <a:gd name="T2" fmla="*/ 2147483647 w 211"/>
              <a:gd name="T3" fmla="*/ 2147483647 h 272"/>
              <a:gd name="T4" fmla="*/ 2147483647 w 211"/>
              <a:gd name="T5" fmla="*/ 2147483647 h 272"/>
              <a:gd name="T6" fmla="*/ 0 w 211"/>
              <a:gd name="T7" fmla="*/ 0 h 272"/>
              <a:gd name="T8" fmla="*/ 0 60000 65536"/>
              <a:gd name="T9" fmla="*/ 0 60000 65536"/>
              <a:gd name="T10" fmla="*/ 0 60000 65536"/>
              <a:gd name="T11" fmla="*/ 0 60000 65536"/>
              <a:gd name="T12" fmla="*/ 0 w 211"/>
              <a:gd name="T13" fmla="*/ 0 h 272"/>
              <a:gd name="T14" fmla="*/ 211 w 211"/>
              <a:gd name="T15" fmla="*/ 272 h 272"/>
            </a:gdLst>
            <a:ahLst/>
            <a:cxnLst>
              <a:cxn ang="T8">
                <a:pos x="T0" y="T1"/>
              </a:cxn>
              <a:cxn ang="T9">
                <a:pos x="T2" y="T3"/>
              </a:cxn>
              <a:cxn ang="T10">
                <a:pos x="T4" y="T5"/>
              </a:cxn>
              <a:cxn ang="T11">
                <a:pos x="T6" y="T7"/>
              </a:cxn>
            </a:cxnLst>
            <a:rect l="T12" t="T13" r="T14" b="T15"/>
            <a:pathLst>
              <a:path w="211" h="272">
                <a:moveTo>
                  <a:pt x="128" y="272"/>
                </a:moveTo>
                <a:cubicBezTo>
                  <a:pt x="169" y="167"/>
                  <a:pt x="211" y="63"/>
                  <a:pt x="196" y="40"/>
                </a:cubicBezTo>
                <a:cubicBezTo>
                  <a:pt x="181" y="17"/>
                  <a:pt x="69" y="143"/>
                  <a:pt x="36" y="136"/>
                </a:cubicBezTo>
                <a:cubicBezTo>
                  <a:pt x="3" y="129"/>
                  <a:pt x="1" y="64"/>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84" name="Freeform 44"/>
          <p:cNvSpPr>
            <a:spLocks/>
          </p:cNvSpPr>
          <p:nvPr/>
        </p:nvSpPr>
        <p:spPr bwMode="auto">
          <a:xfrm>
            <a:off x="1481138" y="2825750"/>
            <a:ext cx="619125" cy="579438"/>
          </a:xfrm>
          <a:custGeom>
            <a:avLst/>
            <a:gdLst>
              <a:gd name="T0" fmla="*/ 2147483647 w 390"/>
              <a:gd name="T1" fmla="*/ 2147483647 h 365"/>
              <a:gd name="T2" fmla="*/ 2147483647 w 390"/>
              <a:gd name="T3" fmla="*/ 2147483647 h 365"/>
              <a:gd name="T4" fmla="*/ 2147483647 w 390"/>
              <a:gd name="T5" fmla="*/ 2147483647 h 365"/>
              <a:gd name="T6" fmla="*/ 2147483647 w 390"/>
              <a:gd name="T7" fmla="*/ 2147483647 h 365"/>
              <a:gd name="T8" fmla="*/ 2147483647 w 390"/>
              <a:gd name="T9" fmla="*/ 2147483647 h 365"/>
              <a:gd name="T10" fmla="*/ 2147483647 w 390"/>
              <a:gd name="T11" fmla="*/ 2147483647 h 365"/>
              <a:gd name="T12" fmla="*/ 2147483647 w 390"/>
              <a:gd name="T13" fmla="*/ 2147483647 h 365"/>
              <a:gd name="T14" fmla="*/ 2147483647 w 390"/>
              <a:gd name="T15" fmla="*/ 2147483647 h 365"/>
              <a:gd name="T16" fmla="*/ 2147483647 w 390"/>
              <a:gd name="T17" fmla="*/ 2147483647 h 365"/>
              <a:gd name="T18" fmla="*/ 2147483647 w 390"/>
              <a:gd name="T19" fmla="*/ 2147483647 h 365"/>
              <a:gd name="T20" fmla="*/ 2147483647 w 390"/>
              <a:gd name="T21" fmla="*/ 2147483647 h 3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0"/>
              <a:gd name="T34" fmla="*/ 0 h 365"/>
              <a:gd name="T35" fmla="*/ 390 w 390"/>
              <a:gd name="T36" fmla="*/ 365 h 3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0" h="365">
                <a:moveTo>
                  <a:pt x="307" y="4"/>
                </a:moveTo>
                <a:cubicBezTo>
                  <a:pt x="283" y="0"/>
                  <a:pt x="247" y="1"/>
                  <a:pt x="203" y="12"/>
                </a:cubicBezTo>
                <a:cubicBezTo>
                  <a:pt x="159" y="23"/>
                  <a:pt x="76" y="32"/>
                  <a:pt x="43" y="68"/>
                </a:cubicBezTo>
                <a:cubicBezTo>
                  <a:pt x="10" y="104"/>
                  <a:pt x="6" y="183"/>
                  <a:pt x="3" y="228"/>
                </a:cubicBezTo>
                <a:cubicBezTo>
                  <a:pt x="0" y="273"/>
                  <a:pt x="2" y="320"/>
                  <a:pt x="27" y="340"/>
                </a:cubicBezTo>
                <a:cubicBezTo>
                  <a:pt x="52" y="360"/>
                  <a:pt x="107" y="365"/>
                  <a:pt x="155" y="348"/>
                </a:cubicBezTo>
                <a:cubicBezTo>
                  <a:pt x="203" y="331"/>
                  <a:pt x="278" y="263"/>
                  <a:pt x="315" y="236"/>
                </a:cubicBezTo>
                <a:cubicBezTo>
                  <a:pt x="352" y="209"/>
                  <a:pt x="368" y="212"/>
                  <a:pt x="379" y="188"/>
                </a:cubicBezTo>
                <a:cubicBezTo>
                  <a:pt x="390" y="164"/>
                  <a:pt x="384" y="117"/>
                  <a:pt x="379" y="92"/>
                </a:cubicBezTo>
                <a:cubicBezTo>
                  <a:pt x="374" y="67"/>
                  <a:pt x="359" y="49"/>
                  <a:pt x="347" y="36"/>
                </a:cubicBezTo>
                <a:cubicBezTo>
                  <a:pt x="335" y="23"/>
                  <a:pt x="331" y="8"/>
                  <a:pt x="307" y="4"/>
                </a:cubicBezTo>
                <a:close/>
              </a:path>
            </a:pathLst>
          </a:custGeom>
          <a:solidFill>
            <a:srgbClr val="006600">
              <a:alpha val="50195"/>
            </a:srgbClr>
          </a:solidFill>
          <a:ln w="9525">
            <a:solidFill>
              <a:schemeClr val="tx1"/>
            </a:solidFill>
            <a:round/>
            <a:headEnd/>
            <a:tailEnd/>
          </a:ln>
        </p:spPr>
        <p:txBody>
          <a:bodyPr/>
          <a:lstStyle/>
          <a:p>
            <a:endParaRPr lang="en-US" dirty="0"/>
          </a:p>
        </p:txBody>
      </p:sp>
      <p:sp>
        <p:nvSpPr>
          <p:cNvPr id="19485" name="Freeform 45"/>
          <p:cNvSpPr>
            <a:spLocks/>
          </p:cNvSpPr>
          <p:nvPr/>
        </p:nvSpPr>
        <p:spPr bwMode="auto">
          <a:xfrm>
            <a:off x="2266950" y="2559050"/>
            <a:ext cx="723900" cy="654050"/>
          </a:xfrm>
          <a:custGeom>
            <a:avLst/>
            <a:gdLst>
              <a:gd name="T0" fmla="*/ 2147483647 w 456"/>
              <a:gd name="T1" fmla="*/ 2147483647 h 412"/>
              <a:gd name="T2" fmla="*/ 2147483647 w 456"/>
              <a:gd name="T3" fmla="*/ 2147483647 h 412"/>
              <a:gd name="T4" fmla="*/ 2147483647 w 456"/>
              <a:gd name="T5" fmla="*/ 2147483647 h 412"/>
              <a:gd name="T6" fmla="*/ 2147483647 w 456"/>
              <a:gd name="T7" fmla="*/ 2147483647 h 412"/>
              <a:gd name="T8" fmla="*/ 2147483647 w 456"/>
              <a:gd name="T9" fmla="*/ 2147483647 h 412"/>
              <a:gd name="T10" fmla="*/ 2147483647 w 456"/>
              <a:gd name="T11" fmla="*/ 2147483647 h 412"/>
              <a:gd name="T12" fmla="*/ 2147483647 w 456"/>
              <a:gd name="T13" fmla="*/ 2147483647 h 412"/>
              <a:gd name="T14" fmla="*/ 2147483647 w 456"/>
              <a:gd name="T15" fmla="*/ 2147483647 h 412"/>
              <a:gd name="T16" fmla="*/ 2147483647 w 456"/>
              <a:gd name="T17" fmla="*/ 2147483647 h 412"/>
              <a:gd name="T18" fmla="*/ 2147483647 w 456"/>
              <a:gd name="T19" fmla="*/ 2147483647 h 412"/>
              <a:gd name="T20" fmla="*/ 2147483647 w 456"/>
              <a:gd name="T21" fmla="*/ 2147483647 h 412"/>
              <a:gd name="T22" fmla="*/ 2147483647 w 456"/>
              <a:gd name="T23" fmla="*/ 2147483647 h 4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6"/>
              <a:gd name="T37" fmla="*/ 0 h 412"/>
              <a:gd name="T38" fmla="*/ 456 w 456"/>
              <a:gd name="T39" fmla="*/ 412 h 4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6" h="412">
                <a:moveTo>
                  <a:pt x="220" y="20"/>
                </a:moveTo>
                <a:cubicBezTo>
                  <a:pt x="195" y="24"/>
                  <a:pt x="155" y="11"/>
                  <a:pt x="124" y="36"/>
                </a:cubicBezTo>
                <a:cubicBezTo>
                  <a:pt x="93" y="61"/>
                  <a:pt x="56" y="132"/>
                  <a:pt x="36" y="172"/>
                </a:cubicBezTo>
                <a:cubicBezTo>
                  <a:pt x="16" y="212"/>
                  <a:pt x="0" y="244"/>
                  <a:pt x="4" y="276"/>
                </a:cubicBezTo>
                <a:cubicBezTo>
                  <a:pt x="8" y="308"/>
                  <a:pt x="31" y="344"/>
                  <a:pt x="60" y="364"/>
                </a:cubicBezTo>
                <a:cubicBezTo>
                  <a:pt x="89" y="384"/>
                  <a:pt x="136" y="412"/>
                  <a:pt x="180" y="396"/>
                </a:cubicBezTo>
                <a:cubicBezTo>
                  <a:pt x="224" y="380"/>
                  <a:pt x="285" y="305"/>
                  <a:pt x="324" y="268"/>
                </a:cubicBezTo>
                <a:cubicBezTo>
                  <a:pt x="363" y="231"/>
                  <a:pt x="391" y="203"/>
                  <a:pt x="412" y="172"/>
                </a:cubicBezTo>
                <a:cubicBezTo>
                  <a:pt x="433" y="141"/>
                  <a:pt x="456" y="111"/>
                  <a:pt x="452" y="84"/>
                </a:cubicBezTo>
                <a:cubicBezTo>
                  <a:pt x="448" y="57"/>
                  <a:pt x="417" y="24"/>
                  <a:pt x="388" y="12"/>
                </a:cubicBezTo>
                <a:cubicBezTo>
                  <a:pt x="359" y="0"/>
                  <a:pt x="304" y="12"/>
                  <a:pt x="276" y="12"/>
                </a:cubicBezTo>
                <a:cubicBezTo>
                  <a:pt x="248" y="12"/>
                  <a:pt x="245" y="16"/>
                  <a:pt x="220" y="20"/>
                </a:cubicBezTo>
                <a:close/>
              </a:path>
            </a:pathLst>
          </a:custGeom>
          <a:solidFill>
            <a:srgbClr val="006600">
              <a:alpha val="50195"/>
            </a:srgbClr>
          </a:solidFill>
          <a:ln w="9525">
            <a:solidFill>
              <a:schemeClr val="tx1"/>
            </a:solidFill>
            <a:round/>
            <a:headEnd/>
            <a:tailEnd/>
          </a:ln>
        </p:spPr>
        <p:txBody>
          <a:bodyPr/>
          <a:lstStyle/>
          <a:p>
            <a:endParaRPr lang="en-US" dirty="0"/>
          </a:p>
        </p:txBody>
      </p:sp>
      <p:sp>
        <p:nvSpPr>
          <p:cNvPr id="19486" name="Line 46"/>
          <p:cNvSpPr>
            <a:spLocks noChangeShapeType="1"/>
          </p:cNvSpPr>
          <p:nvPr/>
        </p:nvSpPr>
        <p:spPr bwMode="auto">
          <a:xfrm>
            <a:off x="3698875" y="3186113"/>
            <a:ext cx="0" cy="498475"/>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19487" name="Text Box 56"/>
          <p:cNvSpPr txBox="1">
            <a:spLocks noChangeArrowheads="1"/>
          </p:cNvSpPr>
          <p:nvPr/>
        </p:nvSpPr>
        <p:spPr bwMode="auto">
          <a:xfrm>
            <a:off x="3910013" y="1535113"/>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19488" name="Text Box 78"/>
          <p:cNvSpPr txBox="1">
            <a:spLocks noChangeArrowheads="1"/>
          </p:cNvSpPr>
          <p:nvPr/>
        </p:nvSpPr>
        <p:spPr bwMode="auto">
          <a:xfrm>
            <a:off x="1436688" y="1416050"/>
            <a:ext cx="2159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latin typeface="Verdana" panose="020B0604030504040204" pitchFamily="34" charset="0"/>
              </a:rPr>
              <a:t>Synclinal Spill Point</a:t>
            </a:r>
          </a:p>
        </p:txBody>
      </p:sp>
      <p:sp>
        <p:nvSpPr>
          <p:cNvPr id="19489" name="Freeform 91"/>
          <p:cNvSpPr>
            <a:spLocks/>
          </p:cNvSpPr>
          <p:nvPr/>
        </p:nvSpPr>
        <p:spPr bwMode="auto">
          <a:xfrm>
            <a:off x="627063" y="1701800"/>
            <a:ext cx="3278187" cy="2417763"/>
          </a:xfrm>
          <a:custGeom>
            <a:avLst/>
            <a:gdLst>
              <a:gd name="T0" fmla="*/ 2147483647 w 2065"/>
              <a:gd name="T1" fmla="*/ 0 h 1523"/>
              <a:gd name="T2" fmla="*/ 2147483647 w 2065"/>
              <a:gd name="T3" fmla="*/ 2147483647 h 1523"/>
              <a:gd name="T4" fmla="*/ 2147483647 w 2065"/>
              <a:gd name="T5" fmla="*/ 2147483647 h 1523"/>
              <a:gd name="T6" fmla="*/ 2147483647 w 2065"/>
              <a:gd name="T7" fmla="*/ 2147483647 h 1523"/>
              <a:gd name="T8" fmla="*/ 2147483647 w 2065"/>
              <a:gd name="T9" fmla="*/ 2147483647 h 1523"/>
              <a:gd name="T10" fmla="*/ 2147483647 w 2065"/>
              <a:gd name="T11" fmla="*/ 2147483647 h 1523"/>
              <a:gd name="T12" fmla="*/ 2147483647 w 2065"/>
              <a:gd name="T13" fmla="*/ 2147483647 h 1523"/>
              <a:gd name="T14" fmla="*/ 2147483647 w 2065"/>
              <a:gd name="T15" fmla="*/ 2147483647 h 1523"/>
              <a:gd name="T16" fmla="*/ 2147483647 w 2065"/>
              <a:gd name="T17" fmla="*/ 2147483647 h 1523"/>
              <a:gd name="T18" fmla="*/ 2147483647 w 2065"/>
              <a:gd name="T19" fmla="*/ 2147483647 h 1523"/>
              <a:gd name="T20" fmla="*/ 2147483647 w 2065"/>
              <a:gd name="T21" fmla="*/ 2147483647 h 1523"/>
              <a:gd name="T22" fmla="*/ 2147483647 w 2065"/>
              <a:gd name="T23" fmla="*/ 2147483647 h 1523"/>
              <a:gd name="T24" fmla="*/ 2147483647 w 2065"/>
              <a:gd name="T25" fmla="*/ 2147483647 h 1523"/>
              <a:gd name="T26" fmla="*/ 2147483647 w 2065"/>
              <a:gd name="T27" fmla="*/ 2147483647 h 1523"/>
              <a:gd name="T28" fmla="*/ 2147483647 w 2065"/>
              <a:gd name="T29" fmla="*/ 2147483647 h 1523"/>
              <a:gd name="T30" fmla="*/ 2147483647 w 2065"/>
              <a:gd name="T31" fmla="*/ 2147483647 h 1523"/>
              <a:gd name="T32" fmla="*/ 2147483647 w 2065"/>
              <a:gd name="T33" fmla="*/ 2147483647 h 1523"/>
              <a:gd name="T34" fmla="*/ 2147483647 w 2065"/>
              <a:gd name="T35" fmla="*/ 2147483647 h 1523"/>
              <a:gd name="T36" fmla="*/ 2147483647 w 2065"/>
              <a:gd name="T37" fmla="*/ 2147483647 h 1523"/>
              <a:gd name="T38" fmla="*/ 2147483647 w 2065"/>
              <a:gd name="T39" fmla="*/ 2147483647 h 1523"/>
              <a:gd name="T40" fmla="*/ 2147483647 w 2065"/>
              <a:gd name="T41" fmla="*/ 2147483647 h 1523"/>
              <a:gd name="T42" fmla="*/ 2147483647 w 2065"/>
              <a:gd name="T43" fmla="*/ 2147483647 h 1523"/>
              <a:gd name="T44" fmla="*/ 2147483647 w 2065"/>
              <a:gd name="T45" fmla="*/ 2147483647 h 1523"/>
              <a:gd name="T46" fmla="*/ 2147483647 w 2065"/>
              <a:gd name="T47" fmla="*/ 2147483647 h 15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65"/>
              <a:gd name="T73" fmla="*/ 0 h 1523"/>
              <a:gd name="T74" fmla="*/ 2065 w 2065"/>
              <a:gd name="T75" fmla="*/ 1523 h 15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65" h="1523">
                <a:moveTo>
                  <a:pt x="1109" y="0"/>
                </a:moveTo>
                <a:cubicBezTo>
                  <a:pt x="1038" y="10"/>
                  <a:pt x="968" y="21"/>
                  <a:pt x="913" y="44"/>
                </a:cubicBezTo>
                <a:cubicBezTo>
                  <a:pt x="858" y="67"/>
                  <a:pt x="819" y="122"/>
                  <a:pt x="781" y="140"/>
                </a:cubicBezTo>
                <a:cubicBezTo>
                  <a:pt x="743" y="158"/>
                  <a:pt x="720" y="155"/>
                  <a:pt x="681" y="152"/>
                </a:cubicBezTo>
                <a:cubicBezTo>
                  <a:pt x="642" y="149"/>
                  <a:pt x="600" y="119"/>
                  <a:pt x="549" y="120"/>
                </a:cubicBezTo>
                <a:cubicBezTo>
                  <a:pt x="498" y="121"/>
                  <a:pt x="426" y="127"/>
                  <a:pt x="373" y="160"/>
                </a:cubicBezTo>
                <a:cubicBezTo>
                  <a:pt x="320" y="193"/>
                  <a:pt x="282" y="231"/>
                  <a:pt x="233" y="316"/>
                </a:cubicBezTo>
                <a:cubicBezTo>
                  <a:pt x="184" y="401"/>
                  <a:pt x="116" y="559"/>
                  <a:pt x="81" y="668"/>
                </a:cubicBezTo>
                <a:cubicBezTo>
                  <a:pt x="46" y="777"/>
                  <a:pt x="32" y="870"/>
                  <a:pt x="21" y="972"/>
                </a:cubicBezTo>
                <a:cubicBezTo>
                  <a:pt x="10" y="1074"/>
                  <a:pt x="0" y="1199"/>
                  <a:pt x="13" y="1280"/>
                </a:cubicBezTo>
                <a:cubicBezTo>
                  <a:pt x="26" y="1361"/>
                  <a:pt x="55" y="1423"/>
                  <a:pt x="97" y="1460"/>
                </a:cubicBezTo>
                <a:cubicBezTo>
                  <a:pt x="139" y="1497"/>
                  <a:pt x="196" y="1490"/>
                  <a:pt x="265" y="1500"/>
                </a:cubicBezTo>
                <a:cubicBezTo>
                  <a:pt x="334" y="1510"/>
                  <a:pt x="432" y="1517"/>
                  <a:pt x="509" y="1520"/>
                </a:cubicBezTo>
                <a:cubicBezTo>
                  <a:pt x="586" y="1523"/>
                  <a:pt x="656" y="1521"/>
                  <a:pt x="725" y="1516"/>
                </a:cubicBezTo>
                <a:cubicBezTo>
                  <a:pt x="794" y="1511"/>
                  <a:pt x="851" y="1500"/>
                  <a:pt x="925" y="1488"/>
                </a:cubicBezTo>
                <a:cubicBezTo>
                  <a:pt x="999" y="1476"/>
                  <a:pt x="1075" y="1469"/>
                  <a:pt x="1169" y="1444"/>
                </a:cubicBezTo>
                <a:cubicBezTo>
                  <a:pt x="1263" y="1419"/>
                  <a:pt x="1395" y="1369"/>
                  <a:pt x="1489" y="1336"/>
                </a:cubicBezTo>
                <a:cubicBezTo>
                  <a:pt x="1583" y="1303"/>
                  <a:pt x="1668" y="1275"/>
                  <a:pt x="1733" y="1248"/>
                </a:cubicBezTo>
                <a:cubicBezTo>
                  <a:pt x="1798" y="1221"/>
                  <a:pt x="1844" y="1203"/>
                  <a:pt x="1881" y="1172"/>
                </a:cubicBezTo>
                <a:cubicBezTo>
                  <a:pt x="1918" y="1141"/>
                  <a:pt x="1934" y="1103"/>
                  <a:pt x="1953" y="1060"/>
                </a:cubicBezTo>
                <a:cubicBezTo>
                  <a:pt x="1972" y="1017"/>
                  <a:pt x="1984" y="963"/>
                  <a:pt x="1993" y="912"/>
                </a:cubicBezTo>
                <a:cubicBezTo>
                  <a:pt x="2002" y="861"/>
                  <a:pt x="2000" y="793"/>
                  <a:pt x="2005" y="752"/>
                </a:cubicBezTo>
                <a:cubicBezTo>
                  <a:pt x="2010" y="711"/>
                  <a:pt x="2011" y="693"/>
                  <a:pt x="2021" y="664"/>
                </a:cubicBezTo>
                <a:cubicBezTo>
                  <a:pt x="2031" y="635"/>
                  <a:pt x="2048" y="607"/>
                  <a:pt x="2065" y="58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90" name="Freeform 92"/>
          <p:cNvSpPr>
            <a:spLocks/>
          </p:cNvSpPr>
          <p:nvPr/>
        </p:nvSpPr>
        <p:spPr bwMode="auto">
          <a:xfrm>
            <a:off x="744538" y="1768475"/>
            <a:ext cx="3141662" cy="2198688"/>
          </a:xfrm>
          <a:custGeom>
            <a:avLst/>
            <a:gdLst>
              <a:gd name="T0" fmla="*/ 2147483647 w 1979"/>
              <a:gd name="T1" fmla="*/ 0 h 1385"/>
              <a:gd name="T2" fmla="*/ 2147483647 w 1979"/>
              <a:gd name="T3" fmla="*/ 2147483647 h 1385"/>
              <a:gd name="T4" fmla="*/ 2147483647 w 1979"/>
              <a:gd name="T5" fmla="*/ 2147483647 h 1385"/>
              <a:gd name="T6" fmla="*/ 2147483647 w 1979"/>
              <a:gd name="T7" fmla="*/ 2147483647 h 1385"/>
              <a:gd name="T8" fmla="*/ 2147483647 w 1979"/>
              <a:gd name="T9" fmla="*/ 2147483647 h 1385"/>
              <a:gd name="T10" fmla="*/ 2147483647 w 1979"/>
              <a:gd name="T11" fmla="*/ 2147483647 h 1385"/>
              <a:gd name="T12" fmla="*/ 2147483647 w 1979"/>
              <a:gd name="T13" fmla="*/ 2147483647 h 1385"/>
              <a:gd name="T14" fmla="*/ 2147483647 w 1979"/>
              <a:gd name="T15" fmla="*/ 2147483647 h 1385"/>
              <a:gd name="T16" fmla="*/ 2147483647 w 1979"/>
              <a:gd name="T17" fmla="*/ 2147483647 h 1385"/>
              <a:gd name="T18" fmla="*/ 2147483647 w 1979"/>
              <a:gd name="T19" fmla="*/ 2147483647 h 1385"/>
              <a:gd name="T20" fmla="*/ 2147483647 w 1979"/>
              <a:gd name="T21" fmla="*/ 2147483647 h 1385"/>
              <a:gd name="T22" fmla="*/ 2147483647 w 1979"/>
              <a:gd name="T23" fmla="*/ 2147483647 h 1385"/>
              <a:gd name="T24" fmla="*/ 2147483647 w 1979"/>
              <a:gd name="T25" fmla="*/ 2147483647 h 1385"/>
              <a:gd name="T26" fmla="*/ 2147483647 w 1979"/>
              <a:gd name="T27" fmla="*/ 2147483647 h 1385"/>
              <a:gd name="T28" fmla="*/ 2147483647 w 1979"/>
              <a:gd name="T29" fmla="*/ 2147483647 h 1385"/>
              <a:gd name="T30" fmla="*/ 2147483647 w 1979"/>
              <a:gd name="T31" fmla="*/ 2147483647 h 1385"/>
              <a:gd name="T32" fmla="*/ 2147483647 w 1979"/>
              <a:gd name="T33" fmla="*/ 2147483647 h 1385"/>
              <a:gd name="T34" fmla="*/ 2147483647 w 1979"/>
              <a:gd name="T35" fmla="*/ 2147483647 h 1385"/>
              <a:gd name="T36" fmla="*/ 2147483647 w 1979"/>
              <a:gd name="T37" fmla="*/ 2147483647 h 1385"/>
              <a:gd name="T38" fmla="*/ 2147483647 w 1979"/>
              <a:gd name="T39" fmla="*/ 2147483647 h 1385"/>
              <a:gd name="T40" fmla="*/ 2147483647 w 1979"/>
              <a:gd name="T41" fmla="*/ 2147483647 h 1385"/>
              <a:gd name="T42" fmla="*/ 2147483647 w 1979"/>
              <a:gd name="T43" fmla="*/ 2147483647 h 1385"/>
              <a:gd name="T44" fmla="*/ 2147483647 w 1979"/>
              <a:gd name="T45" fmla="*/ 2147483647 h 1385"/>
              <a:gd name="T46" fmla="*/ 2147483647 w 1979"/>
              <a:gd name="T47" fmla="*/ 2147483647 h 138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79"/>
              <a:gd name="T73" fmla="*/ 0 h 1385"/>
              <a:gd name="T74" fmla="*/ 1979 w 1979"/>
              <a:gd name="T75" fmla="*/ 1385 h 138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79" h="1385">
                <a:moveTo>
                  <a:pt x="1816" y="0"/>
                </a:moveTo>
                <a:cubicBezTo>
                  <a:pt x="1760" y="108"/>
                  <a:pt x="1705" y="217"/>
                  <a:pt x="1662" y="268"/>
                </a:cubicBezTo>
                <a:cubicBezTo>
                  <a:pt x="1619" y="319"/>
                  <a:pt x="1613" y="318"/>
                  <a:pt x="1557" y="307"/>
                </a:cubicBezTo>
                <a:cubicBezTo>
                  <a:pt x="1501" y="296"/>
                  <a:pt x="1408" y="224"/>
                  <a:pt x="1326" y="201"/>
                </a:cubicBezTo>
                <a:cubicBezTo>
                  <a:pt x="1244" y="178"/>
                  <a:pt x="1128" y="173"/>
                  <a:pt x="1067" y="172"/>
                </a:cubicBezTo>
                <a:cubicBezTo>
                  <a:pt x="1006" y="171"/>
                  <a:pt x="1006" y="170"/>
                  <a:pt x="961" y="192"/>
                </a:cubicBezTo>
                <a:cubicBezTo>
                  <a:pt x="916" y="214"/>
                  <a:pt x="849" y="288"/>
                  <a:pt x="798" y="307"/>
                </a:cubicBezTo>
                <a:cubicBezTo>
                  <a:pt x="747" y="326"/>
                  <a:pt x="715" y="312"/>
                  <a:pt x="654" y="307"/>
                </a:cubicBezTo>
                <a:cubicBezTo>
                  <a:pt x="593" y="302"/>
                  <a:pt x="502" y="257"/>
                  <a:pt x="433" y="278"/>
                </a:cubicBezTo>
                <a:cubicBezTo>
                  <a:pt x="364" y="299"/>
                  <a:pt x="297" y="362"/>
                  <a:pt x="241" y="432"/>
                </a:cubicBezTo>
                <a:cubicBezTo>
                  <a:pt x="185" y="502"/>
                  <a:pt x="134" y="611"/>
                  <a:pt x="97" y="700"/>
                </a:cubicBezTo>
                <a:cubicBezTo>
                  <a:pt x="60" y="789"/>
                  <a:pt x="35" y="892"/>
                  <a:pt x="21" y="969"/>
                </a:cubicBezTo>
                <a:cubicBezTo>
                  <a:pt x="7" y="1046"/>
                  <a:pt x="0" y="1105"/>
                  <a:pt x="11" y="1161"/>
                </a:cubicBezTo>
                <a:cubicBezTo>
                  <a:pt x="22" y="1217"/>
                  <a:pt x="35" y="1271"/>
                  <a:pt x="88" y="1305"/>
                </a:cubicBezTo>
                <a:cubicBezTo>
                  <a:pt x="141" y="1339"/>
                  <a:pt x="231" y="1353"/>
                  <a:pt x="328" y="1363"/>
                </a:cubicBezTo>
                <a:cubicBezTo>
                  <a:pt x="425" y="1373"/>
                  <a:pt x="561" y="1385"/>
                  <a:pt x="673" y="1363"/>
                </a:cubicBezTo>
                <a:cubicBezTo>
                  <a:pt x="785" y="1341"/>
                  <a:pt x="899" y="1265"/>
                  <a:pt x="1000" y="1228"/>
                </a:cubicBezTo>
                <a:cubicBezTo>
                  <a:pt x="1101" y="1191"/>
                  <a:pt x="1184" y="1171"/>
                  <a:pt x="1278" y="1142"/>
                </a:cubicBezTo>
                <a:cubicBezTo>
                  <a:pt x="1372" y="1113"/>
                  <a:pt x="1492" y="1096"/>
                  <a:pt x="1566" y="1056"/>
                </a:cubicBezTo>
                <a:cubicBezTo>
                  <a:pt x="1640" y="1016"/>
                  <a:pt x="1683" y="958"/>
                  <a:pt x="1720" y="902"/>
                </a:cubicBezTo>
                <a:cubicBezTo>
                  <a:pt x="1757" y="846"/>
                  <a:pt x="1770" y="786"/>
                  <a:pt x="1787" y="720"/>
                </a:cubicBezTo>
                <a:cubicBezTo>
                  <a:pt x="1804" y="654"/>
                  <a:pt x="1811" y="580"/>
                  <a:pt x="1825" y="508"/>
                </a:cubicBezTo>
                <a:cubicBezTo>
                  <a:pt x="1839" y="436"/>
                  <a:pt x="1847" y="363"/>
                  <a:pt x="1873" y="288"/>
                </a:cubicBezTo>
                <a:cubicBezTo>
                  <a:pt x="1899" y="213"/>
                  <a:pt x="1939" y="135"/>
                  <a:pt x="1979" y="5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Tree>
    <p:extLst>
      <p:ext uri="{BB962C8B-B14F-4D97-AF65-F5344CB8AC3E}">
        <p14:creationId xmlns:p14="http://schemas.microsoft.com/office/powerpoint/2010/main" val="38069089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4"/>
          <p:cNvSpPr>
            <a:spLocks noGrp="1" noChangeArrowheads="1"/>
          </p:cNvSpPr>
          <p:nvPr>
            <p:ph type="title"/>
          </p:nvPr>
        </p:nvSpPr>
        <p:spPr/>
        <p:txBody>
          <a:bodyPr/>
          <a:lstStyle/>
          <a:p>
            <a:r>
              <a:rPr lang="en-US" altLang="en-US" dirty="0" smtClean="0"/>
              <a:t>Structural Traps – Roll-Over Anticline</a:t>
            </a:r>
          </a:p>
        </p:txBody>
      </p:sp>
      <p:sp>
        <p:nvSpPr>
          <p:cNvPr id="20484" name="Rectangle 34"/>
          <p:cNvSpPr>
            <a:spLocks noChangeArrowheads="1"/>
          </p:cNvSpPr>
          <p:nvPr/>
        </p:nvSpPr>
        <p:spPr bwMode="auto">
          <a:xfrm>
            <a:off x="596900" y="1576113"/>
            <a:ext cx="3325813" cy="1757363"/>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0485" name="Freeform 36" descr="80%"/>
          <p:cNvSpPr>
            <a:spLocks/>
          </p:cNvSpPr>
          <p:nvPr/>
        </p:nvSpPr>
        <p:spPr bwMode="auto">
          <a:xfrm>
            <a:off x="3271838" y="2206351"/>
            <a:ext cx="623887" cy="447675"/>
          </a:xfrm>
          <a:custGeom>
            <a:avLst/>
            <a:gdLst>
              <a:gd name="T0" fmla="*/ 2147483647 w 393"/>
              <a:gd name="T1" fmla="*/ 2147483647 h 288"/>
              <a:gd name="T2" fmla="*/ 2147483647 w 393"/>
              <a:gd name="T3" fmla="*/ 0 h 288"/>
              <a:gd name="T4" fmla="*/ 2147483647 w 393"/>
              <a:gd name="T5" fmla="*/ 2147483647 h 288"/>
              <a:gd name="T6" fmla="*/ 0 w 393"/>
              <a:gd name="T7" fmla="*/ 2147483647 h 288"/>
              <a:gd name="T8" fmla="*/ 0 60000 65536"/>
              <a:gd name="T9" fmla="*/ 0 60000 65536"/>
              <a:gd name="T10" fmla="*/ 0 60000 65536"/>
              <a:gd name="T11" fmla="*/ 0 60000 65536"/>
              <a:gd name="T12" fmla="*/ 0 w 393"/>
              <a:gd name="T13" fmla="*/ 0 h 288"/>
              <a:gd name="T14" fmla="*/ 393 w 393"/>
              <a:gd name="T15" fmla="*/ 288 h 288"/>
            </a:gdLst>
            <a:ahLst/>
            <a:cxnLst>
              <a:cxn ang="T8">
                <a:pos x="T0" y="T1"/>
              </a:cxn>
              <a:cxn ang="T9">
                <a:pos x="T2" y="T3"/>
              </a:cxn>
              <a:cxn ang="T10">
                <a:pos x="T4" y="T5"/>
              </a:cxn>
              <a:cxn ang="T11">
                <a:pos x="T6" y="T7"/>
              </a:cxn>
            </a:cxnLst>
            <a:rect l="T12" t="T13" r="T14" b="T15"/>
            <a:pathLst>
              <a:path w="393" h="288">
                <a:moveTo>
                  <a:pt x="105" y="66"/>
                </a:moveTo>
                <a:lnTo>
                  <a:pt x="393" y="0"/>
                </a:lnTo>
                <a:lnTo>
                  <a:pt x="393" y="197"/>
                </a:lnTo>
                <a:lnTo>
                  <a:pt x="0" y="288"/>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20486" name="Freeform 37" descr="80%"/>
          <p:cNvSpPr>
            <a:spLocks/>
          </p:cNvSpPr>
          <p:nvPr/>
        </p:nvSpPr>
        <p:spPr bwMode="auto">
          <a:xfrm>
            <a:off x="611188" y="2268263"/>
            <a:ext cx="2598737" cy="1054100"/>
          </a:xfrm>
          <a:custGeom>
            <a:avLst/>
            <a:gdLst>
              <a:gd name="T0" fmla="*/ 2147483647 w 1637"/>
              <a:gd name="T1" fmla="*/ 2147483647 h 680"/>
              <a:gd name="T2" fmla="*/ 2147483647 w 1637"/>
              <a:gd name="T3" fmla="*/ 2147483647 h 680"/>
              <a:gd name="T4" fmla="*/ 2147483647 w 1637"/>
              <a:gd name="T5" fmla="*/ 0 h 680"/>
              <a:gd name="T6" fmla="*/ 2147483647 w 1637"/>
              <a:gd name="T7" fmla="*/ 0 h 680"/>
              <a:gd name="T8" fmla="*/ 2147483647 w 1637"/>
              <a:gd name="T9" fmla="*/ 2147483647 h 680"/>
              <a:gd name="T10" fmla="*/ 2147483647 w 1637"/>
              <a:gd name="T11" fmla="*/ 2147483647 h 680"/>
              <a:gd name="T12" fmla="*/ 2147483647 w 1637"/>
              <a:gd name="T13" fmla="*/ 2147483647 h 680"/>
              <a:gd name="T14" fmla="*/ 0 w 1637"/>
              <a:gd name="T15" fmla="*/ 2147483647 h 680"/>
              <a:gd name="T16" fmla="*/ 0 w 1637"/>
              <a:gd name="T17" fmla="*/ 2147483647 h 680"/>
              <a:gd name="T18" fmla="*/ 2147483647 w 1637"/>
              <a:gd name="T19" fmla="*/ 2147483647 h 680"/>
              <a:gd name="T20" fmla="*/ 2147483647 w 1637"/>
              <a:gd name="T21" fmla="*/ 2147483647 h 680"/>
              <a:gd name="T22" fmla="*/ 2147483647 w 1637"/>
              <a:gd name="T23" fmla="*/ 2147483647 h 680"/>
              <a:gd name="T24" fmla="*/ 2147483647 w 1637"/>
              <a:gd name="T25" fmla="*/ 2147483647 h 680"/>
              <a:gd name="T26" fmla="*/ 2147483647 w 1637"/>
              <a:gd name="T27" fmla="*/ 2147483647 h 680"/>
              <a:gd name="T28" fmla="*/ 2147483647 w 1637"/>
              <a:gd name="T29" fmla="*/ 2147483647 h 6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37"/>
              <a:gd name="T46" fmla="*/ 0 h 680"/>
              <a:gd name="T47" fmla="*/ 1637 w 1637"/>
              <a:gd name="T48" fmla="*/ 680 h 6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37" h="680">
                <a:moveTo>
                  <a:pt x="1637" y="275"/>
                </a:moveTo>
                <a:lnTo>
                  <a:pt x="1480" y="131"/>
                </a:lnTo>
                <a:lnTo>
                  <a:pt x="1257" y="0"/>
                </a:lnTo>
                <a:lnTo>
                  <a:pt x="1074" y="0"/>
                </a:lnTo>
                <a:lnTo>
                  <a:pt x="786" y="39"/>
                </a:lnTo>
                <a:lnTo>
                  <a:pt x="602" y="170"/>
                </a:lnTo>
                <a:lnTo>
                  <a:pt x="328" y="340"/>
                </a:lnTo>
                <a:lnTo>
                  <a:pt x="0" y="497"/>
                </a:lnTo>
                <a:lnTo>
                  <a:pt x="0" y="680"/>
                </a:lnTo>
                <a:lnTo>
                  <a:pt x="170" y="680"/>
                </a:lnTo>
                <a:lnTo>
                  <a:pt x="498" y="563"/>
                </a:lnTo>
                <a:lnTo>
                  <a:pt x="890" y="314"/>
                </a:lnTo>
                <a:lnTo>
                  <a:pt x="1165" y="248"/>
                </a:lnTo>
                <a:lnTo>
                  <a:pt x="1309" y="288"/>
                </a:lnTo>
                <a:lnTo>
                  <a:pt x="1466" y="432"/>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20487" name="Freeform 38"/>
          <p:cNvSpPr>
            <a:spLocks/>
          </p:cNvSpPr>
          <p:nvPr/>
        </p:nvSpPr>
        <p:spPr bwMode="auto">
          <a:xfrm>
            <a:off x="1273175" y="2263501"/>
            <a:ext cx="1917700" cy="439737"/>
          </a:xfrm>
          <a:custGeom>
            <a:avLst/>
            <a:gdLst>
              <a:gd name="T0" fmla="*/ 2147483647 w 1208"/>
              <a:gd name="T1" fmla="*/ 2147483647 h 284"/>
              <a:gd name="T2" fmla="*/ 2147483647 w 1208"/>
              <a:gd name="T3" fmla="*/ 2147483647 h 284"/>
              <a:gd name="T4" fmla="*/ 2147483647 w 1208"/>
              <a:gd name="T5" fmla="*/ 2147483647 h 284"/>
              <a:gd name="T6" fmla="*/ 2147483647 w 1208"/>
              <a:gd name="T7" fmla="*/ 2147483647 h 284"/>
              <a:gd name="T8" fmla="*/ 2147483647 w 1208"/>
              <a:gd name="T9" fmla="*/ 2147483647 h 284"/>
              <a:gd name="T10" fmla="*/ 0 w 1208"/>
              <a:gd name="T11" fmla="*/ 2147483647 h 284"/>
              <a:gd name="T12" fmla="*/ 2147483647 w 1208"/>
              <a:gd name="T13" fmla="*/ 2147483647 h 284"/>
              <a:gd name="T14" fmla="*/ 2147483647 w 1208"/>
              <a:gd name="T15" fmla="*/ 2147483647 h 284"/>
              <a:gd name="T16" fmla="*/ 2147483647 w 1208"/>
              <a:gd name="T17" fmla="*/ 2147483647 h 284"/>
              <a:gd name="T18" fmla="*/ 2147483647 w 1208"/>
              <a:gd name="T19" fmla="*/ 2147483647 h 284"/>
              <a:gd name="T20" fmla="*/ 2147483647 w 1208"/>
              <a:gd name="T21" fmla="*/ 0 h 284"/>
              <a:gd name="T22" fmla="*/ 2147483647 w 1208"/>
              <a:gd name="T23" fmla="*/ 0 h 284"/>
              <a:gd name="T24" fmla="*/ 2147483647 w 1208"/>
              <a:gd name="T25" fmla="*/ 2147483647 h 284"/>
              <a:gd name="T26" fmla="*/ 2147483647 w 1208"/>
              <a:gd name="T27" fmla="*/ 2147483647 h 284"/>
              <a:gd name="T28" fmla="*/ 2147483647 w 1208"/>
              <a:gd name="T29" fmla="*/ 2147483647 h 2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8"/>
              <a:gd name="T46" fmla="*/ 0 h 284"/>
              <a:gd name="T47" fmla="*/ 1208 w 1208"/>
              <a:gd name="T48" fmla="*/ 284 h 2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8" h="284">
                <a:moveTo>
                  <a:pt x="1208" y="272"/>
                </a:moveTo>
                <a:lnTo>
                  <a:pt x="860" y="276"/>
                </a:lnTo>
                <a:lnTo>
                  <a:pt x="815" y="264"/>
                </a:lnTo>
                <a:lnTo>
                  <a:pt x="756" y="248"/>
                </a:lnTo>
                <a:lnTo>
                  <a:pt x="621" y="284"/>
                </a:lnTo>
                <a:lnTo>
                  <a:pt x="0" y="284"/>
                </a:lnTo>
                <a:lnTo>
                  <a:pt x="160" y="196"/>
                </a:lnTo>
                <a:lnTo>
                  <a:pt x="316" y="80"/>
                </a:lnTo>
                <a:lnTo>
                  <a:pt x="388" y="32"/>
                </a:lnTo>
                <a:lnTo>
                  <a:pt x="544" y="12"/>
                </a:lnTo>
                <a:lnTo>
                  <a:pt x="736" y="0"/>
                </a:lnTo>
                <a:lnTo>
                  <a:pt x="848" y="0"/>
                </a:lnTo>
                <a:lnTo>
                  <a:pt x="988" y="88"/>
                </a:lnTo>
                <a:lnTo>
                  <a:pt x="1092" y="156"/>
                </a:lnTo>
                <a:lnTo>
                  <a:pt x="1208" y="272"/>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0488" name="Freeform 35"/>
          <p:cNvSpPr>
            <a:spLocks/>
          </p:cNvSpPr>
          <p:nvPr/>
        </p:nvSpPr>
        <p:spPr bwMode="auto">
          <a:xfrm>
            <a:off x="2439988" y="1942826"/>
            <a:ext cx="1101725" cy="1319212"/>
          </a:xfrm>
          <a:custGeom>
            <a:avLst/>
            <a:gdLst>
              <a:gd name="T0" fmla="*/ 2147483647 w 694"/>
              <a:gd name="T1" fmla="*/ 0 h 851"/>
              <a:gd name="T2" fmla="*/ 2147483647 w 694"/>
              <a:gd name="T3" fmla="*/ 2147483647 h 851"/>
              <a:gd name="T4" fmla="*/ 2147483647 w 694"/>
              <a:gd name="T5" fmla="*/ 2147483647 h 851"/>
              <a:gd name="T6" fmla="*/ 0 w 694"/>
              <a:gd name="T7" fmla="*/ 2147483647 h 851"/>
              <a:gd name="T8" fmla="*/ 0 60000 65536"/>
              <a:gd name="T9" fmla="*/ 0 60000 65536"/>
              <a:gd name="T10" fmla="*/ 0 60000 65536"/>
              <a:gd name="T11" fmla="*/ 0 60000 65536"/>
              <a:gd name="T12" fmla="*/ 0 w 694"/>
              <a:gd name="T13" fmla="*/ 0 h 851"/>
              <a:gd name="T14" fmla="*/ 694 w 694"/>
              <a:gd name="T15" fmla="*/ 851 h 851"/>
            </a:gdLst>
            <a:ahLst/>
            <a:cxnLst>
              <a:cxn ang="T8">
                <a:pos x="T0" y="T1"/>
              </a:cxn>
              <a:cxn ang="T9">
                <a:pos x="T2" y="T3"/>
              </a:cxn>
              <a:cxn ang="T10">
                <a:pos x="T4" y="T5"/>
              </a:cxn>
              <a:cxn ang="T11">
                <a:pos x="T6" y="T7"/>
              </a:cxn>
            </a:cxnLst>
            <a:rect l="T12" t="T13" r="T14" b="T15"/>
            <a:pathLst>
              <a:path w="694" h="851">
                <a:moveTo>
                  <a:pt x="694" y="0"/>
                </a:moveTo>
                <a:cubicBezTo>
                  <a:pt x="663" y="127"/>
                  <a:pt x="633" y="254"/>
                  <a:pt x="576" y="354"/>
                </a:cubicBezTo>
                <a:cubicBezTo>
                  <a:pt x="519" y="454"/>
                  <a:pt x="450" y="519"/>
                  <a:pt x="354" y="602"/>
                </a:cubicBezTo>
                <a:cubicBezTo>
                  <a:pt x="258" y="685"/>
                  <a:pt x="129" y="768"/>
                  <a:pt x="0" y="851"/>
                </a:cubicBez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489" name="Line 39"/>
          <p:cNvSpPr>
            <a:spLocks noChangeShapeType="1"/>
          </p:cNvSpPr>
          <p:nvPr/>
        </p:nvSpPr>
        <p:spPr bwMode="auto">
          <a:xfrm>
            <a:off x="1279525" y="2703238"/>
            <a:ext cx="939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490" name="Line 40"/>
          <p:cNvSpPr>
            <a:spLocks noChangeShapeType="1"/>
          </p:cNvSpPr>
          <p:nvPr/>
        </p:nvSpPr>
        <p:spPr bwMode="auto">
          <a:xfrm>
            <a:off x="2638425" y="2690538"/>
            <a:ext cx="5270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491" name="Text Box 41"/>
          <p:cNvSpPr txBox="1">
            <a:spLocks noChangeArrowheads="1"/>
          </p:cNvSpPr>
          <p:nvPr/>
        </p:nvSpPr>
        <p:spPr bwMode="auto">
          <a:xfrm>
            <a:off x="1721027" y="1628501"/>
            <a:ext cx="17363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t>Leak at Fault</a:t>
            </a:r>
          </a:p>
          <a:p>
            <a:pPr algn="ctr" eaLnBrk="1" hangingPunct="1"/>
            <a:r>
              <a:rPr lang="en-US" altLang="en-US" sz="1400" b="1" dirty="0"/>
              <a:t>Controls HC Level</a:t>
            </a:r>
          </a:p>
        </p:txBody>
      </p:sp>
      <p:sp>
        <p:nvSpPr>
          <p:cNvPr id="20492" name="Freeform 42"/>
          <p:cNvSpPr>
            <a:spLocks/>
          </p:cNvSpPr>
          <p:nvPr/>
        </p:nvSpPr>
        <p:spPr bwMode="auto">
          <a:xfrm>
            <a:off x="2898775" y="2052363"/>
            <a:ext cx="442913" cy="576263"/>
          </a:xfrm>
          <a:custGeom>
            <a:avLst/>
            <a:gdLst>
              <a:gd name="T0" fmla="*/ 2147483647 w 211"/>
              <a:gd name="T1" fmla="*/ 2147483647 h 272"/>
              <a:gd name="T2" fmla="*/ 2147483647 w 211"/>
              <a:gd name="T3" fmla="*/ 2147483647 h 272"/>
              <a:gd name="T4" fmla="*/ 2147483647 w 211"/>
              <a:gd name="T5" fmla="*/ 2147483647 h 272"/>
              <a:gd name="T6" fmla="*/ 0 w 211"/>
              <a:gd name="T7" fmla="*/ 0 h 272"/>
              <a:gd name="T8" fmla="*/ 0 60000 65536"/>
              <a:gd name="T9" fmla="*/ 0 60000 65536"/>
              <a:gd name="T10" fmla="*/ 0 60000 65536"/>
              <a:gd name="T11" fmla="*/ 0 60000 65536"/>
              <a:gd name="T12" fmla="*/ 0 w 211"/>
              <a:gd name="T13" fmla="*/ 0 h 272"/>
              <a:gd name="T14" fmla="*/ 211 w 211"/>
              <a:gd name="T15" fmla="*/ 272 h 272"/>
            </a:gdLst>
            <a:ahLst/>
            <a:cxnLst>
              <a:cxn ang="T8">
                <a:pos x="T0" y="T1"/>
              </a:cxn>
              <a:cxn ang="T9">
                <a:pos x="T2" y="T3"/>
              </a:cxn>
              <a:cxn ang="T10">
                <a:pos x="T4" y="T5"/>
              </a:cxn>
              <a:cxn ang="T11">
                <a:pos x="T6" y="T7"/>
              </a:cxn>
            </a:cxnLst>
            <a:rect l="T12" t="T13" r="T14" b="T15"/>
            <a:pathLst>
              <a:path w="211" h="272">
                <a:moveTo>
                  <a:pt x="128" y="272"/>
                </a:moveTo>
                <a:cubicBezTo>
                  <a:pt x="169" y="167"/>
                  <a:pt x="211" y="63"/>
                  <a:pt x="196" y="40"/>
                </a:cubicBezTo>
                <a:cubicBezTo>
                  <a:pt x="181" y="17"/>
                  <a:pt x="69" y="143"/>
                  <a:pt x="36" y="136"/>
                </a:cubicBezTo>
                <a:cubicBezTo>
                  <a:pt x="3" y="129"/>
                  <a:pt x="1" y="64"/>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grpSp>
        <p:nvGrpSpPr>
          <p:cNvPr id="20493" name="Group 56"/>
          <p:cNvGrpSpPr>
            <a:grpSpLocks/>
          </p:cNvGrpSpPr>
          <p:nvPr/>
        </p:nvGrpSpPr>
        <p:grpSpPr bwMode="auto">
          <a:xfrm>
            <a:off x="5183188" y="1576113"/>
            <a:ext cx="3367087" cy="1757363"/>
            <a:chOff x="3242" y="2817"/>
            <a:chExt cx="2121" cy="1134"/>
          </a:xfrm>
        </p:grpSpPr>
        <p:sp>
          <p:nvSpPr>
            <p:cNvPr id="20536" name="Rectangle 43"/>
            <p:cNvSpPr>
              <a:spLocks noChangeArrowheads="1"/>
            </p:cNvSpPr>
            <p:nvPr/>
          </p:nvSpPr>
          <p:spPr bwMode="auto">
            <a:xfrm>
              <a:off x="3268" y="2817"/>
              <a:ext cx="2095" cy="1134"/>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0537" name="Freeform 44" descr="80%"/>
            <p:cNvSpPr>
              <a:spLocks/>
            </p:cNvSpPr>
            <p:nvPr/>
          </p:nvSpPr>
          <p:spPr bwMode="auto">
            <a:xfrm>
              <a:off x="4953" y="3224"/>
              <a:ext cx="393" cy="288"/>
            </a:xfrm>
            <a:custGeom>
              <a:avLst/>
              <a:gdLst>
                <a:gd name="T0" fmla="*/ 105 w 393"/>
                <a:gd name="T1" fmla="*/ 66 h 288"/>
                <a:gd name="T2" fmla="*/ 393 w 393"/>
                <a:gd name="T3" fmla="*/ 0 h 288"/>
                <a:gd name="T4" fmla="*/ 393 w 393"/>
                <a:gd name="T5" fmla="*/ 197 h 288"/>
                <a:gd name="T6" fmla="*/ 0 w 393"/>
                <a:gd name="T7" fmla="*/ 288 h 288"/>
                <a:gd name="T8" fmla="*/ 0 60000 65536"/>
                <a:gd name="T9" fmla="*/ 0 60000 65536"/>
                <a:gd name="T10" fmla="*/ 0 60000 65536"/>
                <a:gd name="T11" fmla="*/ 0 60000 65536"/>
                <a:gd name="T12" fmla="*/ 0 w 393"/>
                <a:gd name="T13" fmla="*/ 0 h 288"/>
                <a:gd name="T14" fmla="*/ 393 w 393"/>
                <a:gd name="T15" fmla="*/ 288 h 288"/>
              </a:gdLst>
              <a:ahLst/>
              <a:cxnLst>
                <a:cxn ang="T8">
                  <a:pos x="T0" y="T1"/>
                </a:cxn>
                <a:cxn ang="T9">
                  <a:pos x="T2" y="T3"/>
                </a:cxn>
                <a:cxn ang="T10">
                  <a:pos x="T4" y="T5"/>
                </a:cxn>
                <a:cxn ang="T11">
                  <a:pos x="T6" y="T7"/>
                </a:cxn>
              </a:cxnLst>
              <a:rect l="T12" t="T13" r="T14" b="T15"/>
              <a:pathLst>
                <a:path w="393" h="288">
                  <a:moveTo>
                    <a:pt x="105" y="66"/>
                  </a:moveTo>
                  <a:lnTo>
                    <a:pt x="393" y="0"/>
                  </a:lnTo>
                  <a:lnTo>
                    <a:pt x="393" y="197"/>
                  </a:lnTo>
                  <a:lnTo>
                    <a:pt x="0" y="288"/>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20538" name="Freeform 45" descr="80%"/>
            <p:cNvSpPr>
              <a:spLocks/>
            </p:cNvSpPr>
            <p:nvPr/>
          </p:nvSpPr>
          <p:spPr bwMode="auto">
            <a:xfrm>
              <a:off x="3277" y="3264"/>
              <a:ext cx="1637" cy="680"/>
            </a:xfrm>
            <a:custGeom>
              <a:avLst/>
              <a:gdLst>
                <a:gd name="T0" fmla="*/ 1637 w 1637"/>
                <a:gd name="T1" fmla="*/ 275 h 680"/>
                <a:gd name="T2" fmla="*/ 1480 w 1637"/>
                <a:gd name="T3" fmla="*/ 131 h 680"/>
                <a:gd name="T4" fmla="*/ 1257 w 1637"/>
                <a:gd name="T5" fmla="*/ 0 h 680"/>
                <a:gd name="T6" fmla="*/ 1074 w 1637"/>
                <a:gd name="T7" fmla="*/ 0 h 680"/>
                <a:gd name="T8" fmla="*/ 786 w 1637"/>
                <a:gd name="T9" fmla="*/ 39 h 680"/>
                <a:gd name="T10" fmla="*/ 602 w 1637"/>
                <a:gd name="T11" fmla="*/ 170 h 680"/>
                <a:gd name="T12" fmla="*/ 328 w 1637"/>
                <a:gd name="T13" fmla="*/ 340 h 680"/>
                <a:gd name="T14" fmla="*/ 0 w 1637"/>
                <a:gd name="T15" fmla="*/ 497 h 680"/>
                <a:gd name="T16" fmla="*/ 0 w 1637"/>
                <a:gd name="T17" fmla="*/ 680 h 680"/>
                <a:gd name="T18" fmla="*/ 170 w 1637"/>
                <a:gd name="T19" fmla="*/ 680 h 680"/>
                <a:gd name="T20" fmla="*/ 498 w 1637"/>
                <a:gd name="T21" fmla="*/ 563 h 680"/>
                <a:gd name="T22" fmla="*/ 890 w 1637"/>
                <a:gd name="T23" fmla="*/ 314 h 680"/>
                <a:gd name="T24" fmla="*/ 1165 w 1637"/>
                <a:gd name="T25" fmla="*/ 248 h 680"/>
                <a:gd name="T26" fmla="*/ 1309 w 1637"/>
                <a:gd name="T27" fmla="*/ 288 h 680"/>
                <a:gd name="T28" fmla="*/ 1466 w 1637"/>
                <a:gd name="T29" fmla="*/ 432 h 6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37"/>
                <a:gd name="T46" fmla="*/ 0 h 680"/>
                <a:gd name="T47" fmla="*/ 1637 w 1637"/>
                <a:gd name="T48" fmla="*/ 680 h 6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37" h="680">
                  <a:moveTo>
                    <a:pt x="1637" y="275"/>
                  </a:moveTo>
                  <a:lnTo>
                    <a:pt x="1480" y="131"/>
                  </a:lnTo>
                  <a:lnTo>
                    <a:pt x="1257" y="0"/>
                  </a:lnTo>
                  <a:lnTo>
                    <a:pt x="1074" y="0"/>
                  </a:lnTo>
                  <a:lnTo>
                    <a:pt x="786" y="39"/>
                  </a:lnTo>
                  <a:lnTo>
                    <a:pt x="602" y="170"/>
                  </a:lnTo>
                  <a:lnTo>
                    <a:pt x="328" y="340"/>
                  </a:lnTo>
                  <a:lnTo>
                    <a:pt x="0" y="497"/>
                  </a:lnTo>
                  <a:lnTo>
                    <a:pt x="0" y="680"/>
                  </a:lnTo>
                  <a:lnTo>
                    <a:pt x="170" y="680"/>
                  </a:lnTo>
                  <a:lnTo>
                    <a:pt x="498" y="563"/>
                  </a:lnTo>
                  <a:lnTo>
                    <a:pt x="890" y="314"/>
                  </a:lnTo>
                  <a:lnTo>
                    <a:pt x="1165" y="248"/>
                  </a:lnTo>
                  <a:lnTo>
                    <a:pt x="1309" y="288"/>
                  </a:lnTo>
                  <a:lnTo>
                    <a:pt x="1466" y="432"/>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20539" name="Line 48"/>
            <p:cNvSpPr>
              <a:spLocks noChangeShapeType="1"/>
            </p:cNvSpPr>
            <p:nvPr/>
          </p:nvSpPr>
          <p:spPr bwMode="auto">
            <a:xfrm>
              <a:off x="3308" y="3753"/>
              <a:ext cx="59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540" name="Text Box 50"/>
            <p:cNvSpPr txBox="1">
              <a:spLocks noChangeArrowheads="1"/>
            </p:cNvSpPr>
            <p:nvPr/>
          </p:nvSpPr>
          <p:spPr bwMode="auto">
            <a:xfrm>
              <a:off x="3276" y="2935"/>
              <a:ext cx="1212"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t>Synclinal Leak Point</a:t>
              </a:r>
            </a:p>
            <a:p>
              <a:pPr algn="ctr" eaLnBrk="1" hangingPunct="1"/>
              <a:r>
                <a:rPr lang="en-US" altLang="en-US" sz="1400" b="1" dirty="0"/>
                <a:t>Controls HC Level</a:t>
              </a:r>
            </a:p>
          </p:txBody>
        </p:sp>
        <p:sp>
          <p:nvSpPr>
            <p:cNvPr id="20541" name="Freeform 51"/>
            <p:cNvSpPr>
              <a:spLocks/>
            </p:cNvSpPr>
            <p:nvPr/>
          </p:nvSpPr>
          <p:spPr bwMode="auto">
            <a:xfrm flipH="1">
              <a:off x="3242" y="3252"/>
              <a:ext cx="239" cy="472"/>
            </a:xfrm>
            <a:custGeom>
              <a:avLst/>
              <a:gdLst>
                <a:gd name="T0" fmla="*/ 271 w 211"/>
                <a:gd name="T1" fmla="*/ 7425 h 272"/>
                <a:gd name="T2" fmla="*/ 413 w 211"/>
                <a:gd name="T3" fmla="*/ 1086 h 272"/>
                <a:gd name="T4" fmla="*/ 76 w 211"/>
                <a:gd name="T5" fmla="*/ 3715 h 272"/>
                <a:gd name="T6" fmla="*/ 0 w 211"/>
                <a:gd name="T7" fmla="*/ 0 h 272"/>
                <a:gd name="T8" fmla="*/ 0 60000 65536"/>
                <a:gd name="T9" fmla="*/ 0 60000 65536"/>
                <a:gd name="T10" fmla="*/ 0 60000 65536"/>
                <a:gd name="T11" fmla="*/ 0 60000 65536"/>
                <a:gd name="T12" fmla="*/ 0 w 211"/>
                <a:gd name="T13" fmla="*/ 0 h 272"/>
                <a:gd name="T14" fmla="*/ 211 w 211"/>
                <a:gd name="T15" fmla="*/ 272 h 272"/>
              </a:gdLst>
              <a:ahLst/>
              <a:cxnLst>
                <a:cxn ang="T8">
                  <a:pos x="T0" y="T1"/>
                </a:cxn>
                <a:cxn ang="T9">
                  <a:pos x="T2" y="T3"/>
                </a:cxn>
                <a:cxn ang="T10">
                  <a:pos x="T4" y="T5"/>
                </a:cxn>
                <a:cxn ang="T11">
                  <a:pos x="T6" y="T7"/>
                </a:cxn>
              </a:cxnLst>
              <a:rect l="T12" t="T13" r="T14" b="T15"/>
              <a:pathLst>
                <a:path w="211" h="272">
                  <a:moveTo>
                    <a:pt x="128" y="272"/>
                  </a:moveTo>
                  <a:cubicBezTo>
                    <a:pt x="169" y="167"/>
                    <a:pt x="211" y="63"/>
                    <a:pt x="196" y="40"/>
                  </a:cubicBezTo>
                  <a:cubicBezTo>
                    <a:pt x="181" y="17"/>
                    <a:pt x="69" y="143"/>
                    <a:pt x="36" y="136"/>
                  </a:cubicBezTo>
                  <a:cubicBezTo>
                    <a:pt x="3" y="129"/>
                    <a:pt x="1" y="64"/>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42" name="Freeform 53"/>
            <p:cNvSpPr>
              <a:spLocks/>
            </p:cNvSpPr>
            <p:nvPr/>
          </p:nvSpPr>
          <p:spPr bwMode="auto">
            <a:xfrm>
              <a:off x="3320" y="3264"/>
              <a:ext cx="1588" cy="484"/>
            </a:xfrm>
            <a:custGeom>
              <a:avLst/>
              <a:gdLst>
                <a:gd name="T0" fmla="*/ 588 w 1588"/>
                <a:gd name="T1" fmla="*/ 484 h 484"/>
                <a:gd name="T2" fmla="*/ 0 w 1588"/>
                <a:gd name="T3" fmla="*/ 484 h 484"/>
                <a:gd name="T4" fmla="*/ 220 w 1588"/>
                <a:gd name="T5" fmla="*/ 368 h 484"/>
                <a:gd name="T6" fmla="*/ 444 w 1588"/>
                <a:gd name="T7" fmla="*/ 236 h 484"/>
                <a:gd name="T8" fmla="*/ 596 w 1588"/>
                <a:gd name="T9" fmla="*/ 148 h 484"/>
                <a:gd name="T10" fmla="*/ 744 w 1588"/>
                <a:gd name="T11" fmla="*/ 32 h 484"/>
                <a:gd name="T12" fmla="*/ 960 w 1588"/>
                <a:gd name="T13" fmla="*/ 4 h 484"/>
                <a:gd name="T14" fmla="*/ 1128 w 1588"/>
                <a:gd name="T15" fmla="*/ 0 h 484"/>
                <a:gd name="T16" fmla="*/ 1216 w 1588"/>
                <a:gd name="T17" fmla="*/ 0 h 484"/>
                <a:gd name="T18" fmla="*/ 1340 w 1588"/>
                <a:gd name="T19" fmla="*/ 76 h 484"/>
                <a:gd name="T20" fmla="*/ 1428 w 1588"/>
                <a:gd name="T21" fmla="*/ 128 h 484"/>
                <a:gd name="T22" fmla="*/ 1508 w 1588"/>
                <a:gd name="T23" fmla="*/ 196 h 484"/>
                <a:gd name="T24" fmla="*/ 1588 w 1588"/>
                <a:gd name="T25" fmla="*/ 268 h 484"/>
                <a:gd name="T26" fmla="*/ 1408 w 1588"/>
                <a:gd name="T27" fmla="*/ 420 h 484"/>
                <a:gd name="T28" fmla="*/ 1368 w 1588"/>
                <a:gd name="T29" fmla="*/ 384 h 484"/>
                <a:gd name="T30" fmla="*/ 1284 w 1588"/>
                <a:gd name="T31" fmla="*/ 308 h 484"/>
                <a:gd name="T32" fmla="*/ 1260 w 1588"/>
                <a:gd name="T33" fmla="*/ 284 h 484"/>
                <a:gd name="T34" fmla="*/ 1116 w 1588"/>
                <a:gd name="T35" fmla="*/ 248 h 484"/>
                <a:gd name="T36" fmla="*/ 1012 w 1588"/>
                <a:gd name="T37" fmla="*/ 276 h 484"/>
                <a:gd name="T38" fmla="*/ 844 w 1588"/>
                <a:gd name="T39" fmla="*/ 308 h 484"/>
                <a:gd name="T40" fmla="*/ 736 w 1588"/>
                <a:gd name="T41" fmla="*/ 376 h 484"/>
                <a:gd name="T42" fmla="*/ 628 w 1588"/>
                <a:gd name="T43" fmla="*/ 444 h 484"/>
                <a:gd name="T44" fmla="*/ 588 w 1588"/>
                <a:gd name="T45" fmla="*/ 484 h 4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88"/>
                <a:gd name="T70" fmla="*/ 0 h 484"/>
                <a:gd name="T71" fmla="*/ 1588 w 1588"/>
                <a:gd name="T72" fmla="*/ 484 h 48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88" h="484">
                  <a:moveTo>
                    <a:pt x="588" y="484"/>
                  </a:moveTo>
                  <a:lnTo>
                    <a:pt x="0" y="484"/>
                  </a:lnTo>
                  <a:lnTo>
                    <a:pt x="220" y="368"/>
                  </a:lnTo>
                  <a:lnTo>
                    <a:pt x="444" y="236"/>
                  </a:lnTo>
                  <a:lnTo>
                    <a:pt x="596" y="148"/>
                  </a:lnTo>
                  <a:lnTo>
                    <a:pt x="744" y="32"/>
                  </a:lnTo>
                  <a:lnTo>
                    <a:pt x="960" y="4"/>
                  </a:lnTo>
                  <a:lnTo>
                    <a:pt x="1128" y="0"/>
                  </a:lnTo>
                  <a:lnTo>
                    <a:pt x="1216" y="0"/>
                  </a:lnTo>
                  <a:lnTo>
                    <a:pt x="1340" y="76"/>
                  </a:lnTo>
                  <a:lnTo>
                    <a:pt x="1428" y="128"/>
                  </a:lnTo>
                  <a:lnTo>
                    <a:pt x="1508" y="196"/>
                  </a:lnTo>
                  <a:lnTo>
                    <a:pt x="1588" y="268"/>
                  </a:lnTo>
                  <a:lnTo>
                    <a:pt x="1408" y="420"/>
                  </a:lnTo>
                  <a:lnTo>
                    <a:pt x="1368" y="384"/>
                  </a:lnTo>
                  <a:lnTo>
                    <a:pt x="1284" y="308"/>
                  </a:lnTo>
                  <a:lnTo>
                    <a:pt x="1260" y="284"/>
                  </a:lnTo>
                  <a:lnTo>
                    <a:pt x="1116" y="248"/>
                  </a:lnTo>
                  <a:lnTo>
                    <a:pt x="1012" y="276"/>
                  </a:lnTo>
                  <a:lnTo>
                    <a:pt x="844" y="308"/>
                  </a:lnTo>
                  <a:lnTo>
                    <a:pt x="736" y="376"/>
                  </a:lnTo>
                  <a:lnTo>
                    <a:pt x="628" y="444"/>
                  </a:lnTo>
                  <a:lnTo>
                    <a:pt x="588" y="484"/>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0543" name="Freeform 47"/>
            <p:cNvSpPr>
              <a:spLocks/>
            </p:cNvSpPr>
            <p:nvPr/>
          </p:nvSpPr>
          <p:spPr bwMode="auto">
            <a:xfrm>
              <a:off x="4429" y="3054"/>
              <a:ext cx="694" cy="851"/>
            </a:xfrm>
            <a:custGeom>
              <a:avLst/>
              <a:gdLst>
                <a:gd name="T0" fmla="*/ 694 w 694"/>
                <a:gd name="T1" fmla="*/ 0 h 851"/>
                <a:gd name="T2" fmla="*/ 576 w 694"/>
                <a:gd name="T3" fmla="*/ 354 h 851"/>
                <a:gd name="T4" fmla="*/ 354 w 694"/>
                <a:gd name="T5" fmla="*/ 602 h 851"/>
                <a:gd name="T6" fmla="*/ 0 w 694"/>
                <a:gd name="T7" fmla="*/ 851 h 851"/>
                <a:gd name="T8" fmla="*/ 0 60000 65536"/>
                <a:gd name="T9" fmla="*/ 0 60000 65536"/>
                <a:gd name="T10" fmla="*/ 0 60000 65536"/>
                <a:gd name="T11" fmla="*/ 0 60000 65536"/>
                <a:gd name="T12" fmla="*/ 0 w 694"/>
                <a:gd name="T13" fmla="*/ 0 h 851"/>
                <a:gd name="T14" fmla="*/ 694 w 694"/>
                <a:gd name="T15" fmla="*/ 851 h 851"/>
              </a:gdLst>
              <a:ahLst/>
              <a:cxnLst>
                <a:cxn ang="T8">
                  <a:pos x="T0" y="T1"/>
                </a:cxn>
                <a:cxn ang="T9">
                  <a:pos x="T2" y="T3"/>
                </a:cxn>
                <a:cxn ang="T10">
                  <a:pos x="T4" y="T5"/>
                </a:cxn>
                <a:cxn ang="T11">
                  <a:pos x="T6" y="T7"/>
                </a:cxn>
              </a:cxnLst>
              <a:rect l="T12" t="T13" r="T14" b="T15"/>
              <a:pathLst>
                <a:path w="694" h="851">
                  <a:moveTo>
                    <a:pt x="694" y="0"/>
                  </a:moveTo>
                  <a:cubicBezTo>
                    <a:pt x="663" y="127"/>
                    <a:pt x="633" y="254"/>
                    <a:pt x="576" y="354"/>
                  </a:cubicBezTo>
                  <a:cubicBezTo>
                    <a:pt x="519" y="454"/>
                    <a:pt x="450" y="519"/>
                    <a:pt x="354" y="602"/>
                  </a:cubicBezTo>
                  <a:cubicBezTo>
                    <a:pt x="258" y="685"/>
                    <a:pt x="129" y="768"/>
                    <a:pt x="0" y="851"/>
                  </a:cubicBez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sp>
        <p:nvSpPr>
          <p:cNvPr id="20494" name="Text Box 59"/>
          <p:cNvSpPr txBox="1">
            <a:spLocks noChangeArrowheads="1"/>
          </p:cNvSpPr>
          <p:nvPr/>
        </p:nvSpPr>
        <p:spPr bwMode="auto">
          <a:xfrm>
            <a:off x="457200" y="1042713"/>
            <a:ext cx="36020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dirty="0">
                <a:latin typeface="Tahoma" panose="020B0604030504040204" pitchFamily="34" charset="0"/>
              </a:rPr>
              <a:t>Faulted Anticline – Fault Leaks</a:t>
            </a:r>
          </a:p>
        </p:txBody>
      </p:sp>
      <p:sp>
        <p:nvSpPr>
          <p:cNvPr id="20495" name="Text Box 60"/>
          <p:cNvSpPr txBox="1">
            <a:spLocks noChangeArrowheads="1"/>
          </p:cNvSpPr>
          <p:nvPr/>
        </p:nvSpPr>
        <p:spPr bwMode="auto">
          <a:xfrm>
            <a:off x="5065713" y="1042713"/>
            <a:ext cx="36020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dirty="0">
                <a:latin typeface="Tahoma" panose="020B0604030504040204" pitchFamily="34" charset="0"/>
              </a:rPr>
              <a:t>Faulted Anticline – Fault Seals</a:t>
            </a:r>
          </a:p>
        </p:txBody>
      </p:sp>
      <p:grpSp>
        <p:nvGrpSpPr>
          <p:cNvPr id="20496" name="Group 63"/>
          <p:cNvGrpSpPr>
            <a:grpSpLocks/>
          </p:cNvGrpSpPr>
          <p:nvPr/>
        </p:nvGrpSpPr>
        <p:grpSpPr bwMode="auto">
          <a:xfrm>
            <a:off x="592138" y="3657326"/>
            <a:ext cx="7985125" cy="2400300"/>
            <a:chOff x="373" y="922"/>
            <a:chExt cx="5030" cy="1548"/>
          </a:xfrm>
        </p:grpSpPr>
        <p:grpSp>
          <p:nvGrpSpPr>
            <p:cNvPr id="20504" name="Group 57"/>
            <p:cNvGrpSpPr>
              <a:grpSpLocks/>
            </p:cNvGrpSpPr>
            <p:nvPr/>
          </p:nvGrpSpPr>
          <p:grpSpPr bwMode="auto">
            <a:xfrm>
              <a:off x="373" y="922"/>
              <a:ext cx="2101" cy="1548"/>
              <a:chOff x="465" y="818"/>
              <a:chExt cx="2101" cy="1548"/>
            </a:xfrm>
          </p:grpSpPr>
          <p:sp>
            <p:nvSpPr>
              <p:cNvPr id="20522" name="Rectangle 5"/>
              <p:cNvSpPr>
                <a:spLocks noChangeArrowheads="1"/>
              </p:cNvSpPr>
              <p:nvPr/>
            </p:nvSpPr>
            <p:spPr bwMode="auto">
              <a:xfrm>
                <a:off x="471" y="818"/>
                <a:ext cx="2095" cy="1540"/>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0523" name="Freeform 8"/>
              <p:cNvSpPr>
                <a:spLocks/>
              </p:cNvSpPr>
              <p:nvPr/>
            </p:nvSpPr>
            <p:spPr bwMode="auto">
              <a:xfrm>
                <a:off x="707" y="1420"/>
                <a:ext cx="1846" cy="903"/>
              </a:xfrm>
              <a:custGeom>
                <a:avLst/>
                <a:gdLst>
                  <a:gd name="T0" fmla="*/ 0 w 1846"/>
                  <a:gd name="T1" fmla="*/ 903 h 903"/>
                  <a:gd name="T2" fmla="*/ 510 w 1846"/>
                  <a:gd name="T3" fmla="*/ 720 h 903"/>
                  <a:gd name="T4" fmla="*/ 1126 w 1846"/>
                  <a:gd name="T5" fmla="*/ 536 h 903"/>
                  <a:gd name="T6" fmla="*/ 1505 w 1846"/>
                  <a:gd name="T7" fmla="*/ 275 h 903"/>
                  <a:gd name="T8" fmla="*/ 1846 w 1846"/>
                  <a:gd name="T9" fmla="*/ 0 h 903"/>
                  <a:gd name="T10" fmla="*/ 0 60000 65536"/>
                  <a:gd name="T11" fmla="*/ 0 60000 65536"/>
                  <a:gd name="T12" fmla="*/ 0 60000 65536"/>
                  <a:gd name="T13" fmla="*/ 0 60000 65536"/>
                  <a:gd name="T14" fmla="*/ 0 60000 65536"/>
                  <a:gd name="T15" fmla="*/ 0 w 1846"/>
                  <a:gd name="T16" fmla="*/ 0 h 903"/>
                  <a:gd name="T17" fmla="*/ 1846 w 1846"/>
                  <a:gd name="T18" fmla="*/ 903 h 903"/>
                </a:gdLst>
                <a:ahLst/>
                <a:cxnLst>
                  <a:cxn ang="T10">
                    <a:pos x="T0" y="T1"/>
                  </a:cxn>
                  <a:cxn ang="T11">
                    <a:pos x="T2" y="T3"/>
                  </a:cxn>
                  <a:cxn ang="T12">
                    <a:pos x="T4" y="T5"/>
                  </a:cxn>
                  <a:cxn ang="T13">
                    <a:pos x="T6" y="T7"/>
                  </a:cxn>
                  <a:cxn ang="T14">
                    <a:pos x="T8" y="T9"/>
                  </a:cxn>
                </a:cxnLst>
                <a:rect l="T15" t="T16" r="T17" b="T18"/>
                <a:pathLst>
                  <a:path w="1846" h="903">
                    <a:moveTo>
                      <a:pt x="0" y="903"/>
                    </a:moveTo>
                    <a:cubicBezTo>
                      <a:pt x="161" y="842"/>
                      <a:pt x="322" y="781"/>
                      <a:pt x="510" y="720"/>
                    </a:cubicBezTo>
                    <a:cubicBezTo>
                      <a:pt x="698" y="659"/>
                      <a:pt x="960" y="610"/>
                      <a:pt x="1126" y="536"/>
                    </a:cubicBezTo>
                    <a:cubicBezTo>
                      <a:pt x="1292" y="462"/>
                      <a:pt x="1385" y="364"/>
                      <a:pt x="1505" y="275"/>
                    </a:cubicBezTo>
                    <a:cubicBezTo>
                      <a:pt x="1625" y="186"/>
                      <a:pt x="1735" y="93"/>
                      <a:pt x="1846" y="0"/>
                    </a:cubicBez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24" name="Freeform 9"/>
              <p:cNvSpPr>
                <a:spLocks/>
              </p:cNvSpPr>
              <p:nvPr/>
            </p:nvSpPr>
            <p:spPr bwMode="auto">
              <a:xfrm>
                <a:off x="471" y="1014"/>
                <a:ext cx="2069" cy="1100"/>
              </a:xfrm>
              <a:custGeom>
                <a:avLst/>
                <a:gdLst>
                  <a:gd name="T0" fmla="*/ 2069 w 2069"/>
                  <a:gd name="T1" fmla="*/ 0 h 1100"/>
                  <a:gd name="T2" fmla="*/ 1898 w 2069"/>
                  <a:gd name="T3" fmla="*/ 380 h 1100"/>
                  <a:gd name="T4" fmla="*/ 1715 w 2069"/>
                  <a:gd name="T5" fmla="*/ 419 h 1100"/>
                  <a:gd name="T6" fmla="*/ 1480 w 2069"/>
                  <a:gd name="T7" fmla="*/ 275 h 1100"/>
                  <a:gd name="T8" fmla="*/ 1192 w 2069"/>
                  <a:gd name="T9" fmla="*/ 131 h 1100"/>
                  <a:gd name="T10" fmla="*/ 812 w 2069"/>
                  <a:gd name="T11" fmla="*/ 105 h 1100"/>
                  <a:gd name="T12" fmla="*/ 380 w 2069"/>
                  <a:gd name="T13" fmla="*/ 222 h 1100"/>
                  <a:gd name="T14" fmla="*/ 184 w 2069"/>
                  <a:gd name="T15" fmla="*/ 471 h 1100"/>
                  <a:gd name="T16" fmla="*/ 236 w 2069"/>
                  <a:gd name="T17" fmla="*/ 707 h 1100"/>
                  <a:gd name="T18" fmla="*/ 380 w 2069"/>
                  <a:gd name="T19" fmla="*/ 864 h 1100"/>
                  <a:gd name="T20" fmla="*/ 746 w 2069"/>
                  <a:gd name="T21" fmla="*/ 969 h 1100"/>
                  <a:gd name="T22" fmla="*/ 563 w 2069"/>
                  <a:gd name="T23" fmla="*/ 1060 h 1100"/>
                  <a:gd name="T24" fmla="*/ 0 w 2069"/>
                  <a:gd name="T25" fmla="*/ 1100 h 1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69"/>
                  <a:gd name="T40" fmla="*/ 0 h 1100"/>
                  <a:gd name="T41" fmla="*/ 2069 w 2069"/>
                  <a:gd name="T42" fmla="*/ 1100 h 11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69" h="1100">
                    <a:moveTo>
                      <a:pt x="2069" y="0"/>
                    </a:moveTo>
                    <a:cubicBezTo>
                      <a:pt x="2013" y="155"/>
                      <a:pt x="1957" y="310"/>
                      <a:pt x="1898" y="380"/>
                    </a:cubicBezTo>
                    <a:cubicBezTo>
                      <a:pt x="1839" y="450"/>
                      <a:pt x="1785" y="436"/>
                      <a:pt x="1715" y="419"/>
                    </a:cubicBezTo>
                    <a:cubicBezTo>
                      <a:pt x="1645" y="402"/>
                      <a:pt x="1567" y="323"/>
                      <a:pt x="1480" y="275"/>
                    </a:cubicBezTo>
                    <a:cubicBezTo>
                      <a:pt x="1393" y="227"/>
                      <a:pt x="1303" y="159"/>
                      <a:pt x="1192" y="131"/>
                    </a:cubicBezTo>
                    <a:cubicBezTo>
                      <a:pt x="1081" y="103"/>
                      <a:pt x="947" y="90"/>
                      <a:pt x="812" y="105"/>
                    </a:cubicBezTo>
                    <a:cubicBezTo>
                      <a:pt x="677" y="120"/>
                      <a:pt x="485" y="161"/>
                      <a:pt x="380" y="222"/>
                    </a:cubicBezTo>
                    <a:cubicBezTo>
                      <a:pt x="275" y="283"/>
                      <a:pt x="208" y="390"/>
                      <a:pt x="184" y="471"/>
                    </a:cubicBezTo>
                    <a:cubicBezTo>
                      <a:pt x="160" y="552"/>
                      <a:pt x="203" y="642"/>
                      <a:pt x="236" y="707"/>
                    </a:cubicBezTo>
                    <a:cubicBezTo>
                      <a:pt x="269" y="772"/>
                      <a:pt x="295" y="820"/>
                      <a:pt x="380" y="864"/>
                    </a:cubicBezTo>
                    <a:cubicBezTo>
                      <a:pt x="465" y="908"/>
                      <a:pt x="716" y="936"/>
                      <a:pt x="746" y="969"/>
                    </a:cubicBezTo>
                    <a:cubicBezTo>
                      <a:pt x="776" y="1002"/>
                      <a:pt x="687" y="1038"/>
                      <a:pt x="563" y="1060"/>
                    </a:cubicBezTo>
                    <a:cubicBezTo>
                      <a:pt x="439" y="1082"/>
                      <a:pt x="219" y="1091"/>
                      <a:pt x="0" y="110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25" name="Freeform 10"/>
              <p:cNvSpPr>
                <a:spLocks/>
              </p:cNvSpPr>
              <p:nvPr/>
            </p:nvSpPr>
            <p:spPr bwMode="auto">
              <a:xfrm>
                <a:off x="836" y="1256"/>
                <a:ext cx="1263" cy="676"/>
              </a:xfrm>
              <a:custGeom>
                <a:avLst/>
                <a:gdLst>
                  <a:gd name="T0" fmla="*/ 1193 w 1263"/>
                  <a:gd name="T1" fmla="*/ 556 h 676"/>
                  <a:gd name="T2" fmla="*/ 1259 w 1263"/>
                  <a:gd name="T3" fmla="*/ 360 h 676"/>
                  <a:gd name="T4" fmla="*/ 1167 w 1263"/>
                  <a:gd name="T5" fmla="*/ 242 h 676"/>
                  <a:gd name="T6" fmla="*/ 866 w 1263"/>
                  <a:gd name="T7" fmla="*/ 33 h 676"/>
                  <a:gd name="T8" fmla="*/ 565 w 1263"/>
                  <a:gd name="T9" fmla="*/ 46 h 676"/>
                  <a:gd name="T10" fmla="*/ 277 w 1263"/>
                  <a:gd name="T11" fmla="*/ 72 h 676"/>
                  <a:gd name="T12" fmla="*/ 120 w 1263"/>
                  <a:gd name="T13" fmla="*/ 177 h 676"/>
                  <a:gd name="T14" fmla="*/ 15 w 1263"/>
                  <a:gd name="T15" fmla="*/ 360 h 676"/>
                  <a:gd name="T16" fmla="*/ 211 w 1263"/>
                  <a:gd name="T17" fmla="*/ 556 h 676"/>
                  <a:gd name="T18" fmla="*/ 499 w 1263"/>
                  <a:gd name="T19" fmla="*/ 635 h 676"/>
                  <a:gd name="T20" fmla="*/ 735 w 1263"/>
                  <a:gd name="T21" fmla="*/ 674 h 676"/>
                  <a:gd name="T22" fmla="*/ 1010 w 1263"/>
                  <a:gd name="T23" fmla="*/ 648 h 6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3"/>
                  <a:gd name="T37" fmla="*/ 0 h 676"/>
                  <a:gd name="T38" fmla="*/ 1263 w 1263"/>
                  <a:gd name="T39" fmla="*/ 676 h 6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3" h="676">
                    <a:moveTo>
                      <a:pt x="1193" y="556"/>
                    </a:moveTo>
                    <a:cubicBezTo>
                      <a:pt x="1228" y="484"/>
                      <a:pt x="1263" y="412"/>
                      <a:pt x="1259" y="360"/>
                    </a:cubicBezTo>
                    <a:cubicBezTo>
                      <a:pt x="1255" y="308"/>
                      <a:pt x="1232" y="296"/>
                      <a:pt x="1167" y="242"/>
                    </a:cubicBezTo>
                    <a:cubicBezTo>
                      <a:pt x="1102" y="188"/>
                      <a:pt x="966" y="66"/>
                      <a:pt x="866" y="33"/>
                    </a:cubicBezTo>
                    <a:cubicBezTo>
                      <a:pt x="766" y="0"/>
                      <a:pt x="663" y="40"/>
                      <a:pt x="565" y="46"/>
                    </a:cubicBezTo>
                    <a:cubicBezTo>
                      <a:pt x="467" y="52"/>
                      <a:pt x="351" y="50"/>
                      <a:pt x="277" y="72"/>
                    </a:cubicBezTo>
                    <a:cubicBezTo>
                      <a:pt x="203" y="94"/>
                      <a:pt x="164" y="129"/>
                      <a:pt x="120" y="177"/>
                    </a:cubicBezTo>
                    <a:cubicBezTo>
                      <a:pt x="76" y="225"/>
                      <a:pt x="0" y="297"/>
                      <a:pt x="15" y="360"/>
                    </a:cubicBezTo>
                    <a:cubicBezTo>
                      <a:pt x="30" y="423"/>
                      <a:pt x="130" y="510"/>
                      <a:pt x="211" y="556"/>
                    </a:cubicBezTo>
                    <a:cubicBezTo>
                      <a:pt x="292" y="602"/>
                      <a:pt x="412" y="615"/>
                      <a:pt x="499" y="635"/>
                    </a:cubicBezTo>
                    <a:cubicBezTo>
                      <a:pt x="586" y="655"/>
                      <a:pt x="650" y="672"/>
                      <a:pt x="735" y="674"/>
                    </a:cubicBezTo>
                    <a:cubicBezTo>
                      <a:pt x="820" y="676"/>
                      <a:pt x="915" y="662"/>
                      <a:pt x="1010" y="64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26" name="Freeform 11"/>
              <p:cNvSpPr>
                <a:spLocks/>
              </p:cNvSpPr>
              <p:nvPr/>
            </p:nvSpPr>
            <p:spPr bwMode="auto">
              <a:xfrm>
                <a:off x="465" y="883"/>
                <a:ext cx="1957" cy="537"/>
              </a:xfrm>
              <a:custGeom>
                <a:avLst/>
                <a:gdLst>
                  <a:gd name="T0" fmla="*/ 1957 w 1957"/>
                  <a:gd name="T1" fmla="*/ 0 h 537"/>
                  <a:gd name="T2" fmla="*/ 1878 w 1957"/>
                  <a:gd name="T3" fmla="*/ 52 h 537"/>
                  <a:gd name="T4" fmla="*/ 1721 w 1957"/>
                  <a:gd name="T5" fmla="*/ 249 h 537"/>
                  <a:gd name="T6" fmla="*/ 1459 w 1957"/>
                  <a:gd name="T7" fmla="*/ 131 h 537"/>
                  <a:gd name="T8" fmla="*/ 1080 w 1957"/>
                  <a:gd name="T9" fmla="*/ 26 h 537"/>
                  <a:gd name="T10" fmla="*/ 766 w 1957"/>
                  <a:gd name="T11" fmla="*/ 26 h 537"/>
                  <a:gd name="T12" fmla="*/ 281 w 1957"/>
                  <a:gd name="T13" fmla="*/ 183 h 537"/>
                  <a:gd name="T14" fmla="*/ 46 w 1957"/>
                  <a:gd name="T15" fmla="*/ 353 h 537"/>
                  <a:gd name="T16" fmla="*/ 6 w 1957"/>
                  <a:gd name="T17" fmla="*/ 537 h 5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57"/>
                  <a:gd name="T28" fmla="*/ 0 h 537"/>
                  <a:gd name="T29" fmla="*/ 1957 w 1957"/>
                  <a:gd name="T30" fmla="*/ 537 h 5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57" h="537">
                    <a:moveTo>
                      <a:pt x="1957" y="0"/>
                    </a:moveTo>
                    <a:cubicBezTo>
                      <a:pt x="1937" y="5"/>
                      <a:pt x="1917" y="10"/>
                      <a:pt x="1878" y="52"/>
                    </a:cubicBezTo>
                    <a:cubicBezTo>
                      <a:pt x="1839" y="94"/>
                      <a:pt x="1791" y="236"/>
                      <a:pt x="1721" y="249"/>
                    </a:cubicBezTo>
                    <a:cubicBezTo>
                      <a:pt x="1651" y="262"/>
                      <a:pt x="1566" y="168"/>
                      <a:pt x="1459" y="131"/>
                    </a:cubicBezTo>
                    <a:cubicBezTo>
                      <a:pt x="1352" y="94"/>
                      <a:pt x="1195" y="43"/>
                      <a:pt x="1080" y="26"/>
                    </a:cubicBezTo>
                    <a:cubicBezTo>
                      <a:pt x="965" y="9"/>
                      <a:pt x="899" y="0"/>
                      <a:pt x="766" y="26"/>
                    </a:cubicBezTo>
                    <a:cubicBezTo>
                      <a:pt x="633" y="52"/>
                      <a:pt x="401" y="129"/>
                      <a:pt x="281" y="183"/>
                    </a:cubicBezTo>
                    <a:cubicBezTo>
                      <a:pt x="161" y="237"/>
                      <a:pt x="92" y="294"/>
                      <a:pt x="46" y="353"/>
                    </a:cubicBezTo>
                    <a:cubicBezTo>
                      <a:pt x="0" y="412"/>
                      <a:pt x="3" y="474"/>
                      <a:pt x="6" y="53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27" name="Freeform 12"/>
              <p:cNvSpPr>
                <a:spLocks/>
              </p:cNvSpPr>
              <p:nvPr/>
            </p:nvSpPr>
            <p:spPr bwMode="auto">
              <a:xfrm>
                <a:off x="471" y="1603"/>
                <a:ext cx="188" cy="353"/>
              </a:xfrm>
              <a:custGeom>
                <a:avLst/>
                <a:gdLst>
                  <a:gd name="T0" fmla="*/ 0 w 188"/>
                  <a:gd name="T1" fmla="*/ 0 h 353"/>
                  <a:gd name="T2" fmla="*/ 79 w 188"/>
                  <a:gd name="T3" fmla="*/ 170 h 353"/>
                  <a:gd name="T4" fmla="*/ 184 w 188"/>
                  <a:gd name="T5" fmla="*/ 314 h 353"/>
                  <a:gd name="T6" fmla="*/ 53 w 188"/>
                  <a:gd name="T7" fmla="*/ 353 h 353"/>
                  <a:gd name="T8" fmla="*/ 0 60000 65536"/>
                  <a:gd name="T9" fmla="*/ 0 60000 65536"/>
                  <a:gd name="T10" fmla="*/ 0 60000 65536"/>
                  <a:gd name="T11" fmla="*/ 0 60000 65536"/>
                  <a:gd name="T12" fmla="*/ 0 w 188"/>
                  <a:gd name="T13" fmla="*/ 0 h 353"/>
                  <a:gd name="T14" fmla="*/ 188 w 188"/>
                  <a:gd name="T15" fmla="*/ 353 h 353"/>
                </a:gdLst>
                <a:ahLst/>
                <a:cxnLst>
                  <a:cxn ang="T8">
                    <a:pos x="T0" y="T1"/>
                  </a:cxn>
                  <a:cxn ang="T9">
                    <a:pos x="T2" y="T3"/>
                  </a:cxn>
                  <a:cxn ang="T10">
                    <a:pos x="T4" y="T5"/>
                  </a:cxn>
                  <a:cxn ang="T11">
                    <a:pos x="T6" y="T7"/>
                  </a:cxn>
                </a:cxnLst>
                <a:rect l="T12" t="T13" r="T14" b="T15"/>
                <a:pathLst>
                  <a:path w="188" h="353">
                    <a:moveTo>
                      <a:pt x="0" y="0"/>
                    </a:moveTo>
                    <a:cubicBezTo>
                      <a:pt x="24" y="59"/>
                      <a:pt x="48" y="118"/>
                      <a:pt x="79" y="170"/>
                    </a:cubicBezTo>
                    <a:cubicBezTo>
                      <a:pt x="110" y="222"/>
                      <a:pt x="188" y="284"/>
                      <a:pt x="184" y="314"/>
                    </a:cubicBezTo>
                    <a:cubicBezTo>
                      <a:pt x="180" y="344"/>
                      <a:pt x="86" y="344"/>
                      <a:pt x="53" y="35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28" name="Freeform 13"/>
              <p:cNvSpPr>
                <a:spLocks/>
              </p:cNvSpPr>
              <p:nvPr/>
            </p:nvSpPr>
            <p:spPr bwMode="auto">
              <a:xfrm>
                <a:off x="1270" y="1616"/>
                <a:ext cx="1283" cy="720"/>
              </a:xfrm>
              <a:custGeom>
                <a:avLst/>
                <a:gdLst>
                  <a:gd name="T0" fmla="*/ 1283 w 1283"/>
                  <a:gd name="T1" fmla="*/ 0 h 720"/>
                  <a:gd name="T2" fmla="*/ 1008 w 1283"/>
                  <a:gd name="T3" fmla="*/ 262 h 720"/>
                  <a:gd name="T4" fmla="*/ 589 w 1283"/>
                  <a:gd name="T5" fmla="*/ 524 h 720"/>
                  <a:gd name="T6" fmla="*/ 235 w 1283"/>
                  <a:gd name="T7" fmla="*/ 628 h 720"/>
                  <a:gd name="T8" fmla="*/ 0 w 1283"/>
                  <a:gd name="T9" fmla="*/ 720 h 720"/>
                  <a:gd name="T10" fmla="*/ 0 60000 65536"/>
                  <a:gd name="T11" fmla="*/ 0 60000 65536"/>
                  <a:gd name="T12" fmla="*/ 0 60000 65536"/>
                  <a:gd name="T13" fmla="*/ 0 60000 65536"/>
                  <a:gd name="T14" fmla="*/ 0 60000 65536"/>
                  <a:gd name="T15" fmla="*/ 0 w 1283"/>
                  <a:gd name="T16" fmla="*/ 0 h 720"/>
                  <a:gd name="T17" fmla="*/ 1283 w 1283"/>
                  <a:gd name="T18" fmla="*/ 720 h 720"/>
                </a:gdLst>
                <a:ahLst/>
                <a:cxnLst>
                  <a:cxn ang="T10">
                    <a:pos x="T0" y="T1"/>
                  </a:cxn>
                  <a:cxn ang="T11">
                    <a:pos x="T2" y="T3"/>
                  </a:cxn>
                  <a:cxn ang="T12">
                    <a:pos x="T4" y="T5"/>
                  </a:cxn>
                  <a:cxn ang="T13">
                    <a:pos x="T6" y="T7"/>
                  </a:cxn>
                  <a:cxn ang="T14">
                    <a:pos x="T8" y="T9"/>
                  </a:cxn>
                </a:cxnLst>
                <a:rect l="T15" t="T16" r="T17" b="T18"/>
                <a:pathLst>
                  <a:path w="1283" h="720">
                    <a:moveTo>
                      <a:pt x="1283" y="0"/>
                    </a:moveTo>
                    <a:cubicBezTo>
                      <a:pt x="1203" y="87"/>
                      <a:pt x="1124" y="175"/>
                      <a:pt x="1008" y="262"/>
                    </a:cubicBezTo>
                    <a:cubicBezTo>
                      <a:pt x="892" y="349"/>
                      <a:pt x="718" y="463"/>
                      <a:pt x="589" y="524"/>
                    </a:cubicBezTo>
                    <a:cubicBezTo>
                      <a:pt x="460" y="585"/>
                      <a:pt x="333" y="595"/>
                      <a:pt x="235" y="628"/>
                    </a:cubicBezTo>
                    <a:cubicBezTo>
                      <a:pt x="137" y="661"/>
                      <a:pt x="68" y="690"/>
                      <a:pt x="0" y="72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29" name="Freeform 14"/>
              <p:cNvSpPr>
                <a:spLocks/>
              </p:cNvSpPr>
              <p:nvPr/>
            </p:nvSpPr>
            <p:spPr bwMode="auto">
              <a:xfrm>
                <a:off x="1784" y="1894"/>
                <a:ext cx="747" cy="472"/>
              </a:xfrm>
              <a:custGeom>
                <a:avLst/>
                <a:gdLst>
                  <a:gd name="T0" fmla="*/ 50 w 1283"/>
                  <a:gd name="T1" fmla="*/ 0 h 720"/>
                  <a:gd name="T2" fmla="*/ 40 w 1283"/>
                  <a:gd name="T3" fmla="*/ 21 h 720"/>
                  <a:gd name="T4" fmla="*/ 23 w 1283"/>
                  <a:gd name="T5" fmla="*/ 42 h 720"/>
                  <a:gd name="T6" fmla="*/ 9 w 1283"/>
                  <a:gd name="T7" fmla="*/ 50 h 720"/>
                  <a:gd name="T8" fmla="*/ 0 w 1283"/>
                  <a:gd name="T9" fmla="*/ 57 h 720"/>
                  <a:gd name="T10" fmla="*/ 0 60000 65536"/>
                  <a:gd name="T11" fmla="*/ 0 60000 65536"/>
                  <a:gd name="T12" fmla="*/ 0 60000 65536"/>
                  <a:gd name="T13" fmla="*/ 0 60000 65536"/>
                  <a:gd name="T14" fmla="*/ 0 60000 65536"/>
                  <a:gd name="T15" fmla="*/ 0 w 1283"/>
                  <a:gd name="T16" fmla="*/ 0 h 720"/>
                  <a:gd name="T17" fmla="*/ 1283 w 1283"/>
                  <a:gd name="T18" fmla="*/ 720 h 720"/>
                </a:gdLst>
                <a:ahLst/>
                <a:cxnLst>
                  <a:cxn ang="T10">
                    <a:pos x="T0" y="T1"/>
                  </a:cxn>
                  <a:cxn ang="T11">
                    <a:pos x="T2" y="T3"/>
                  </a:cxn>
                  <a:cxn ang="T12">
                    <a:pos x="T4" y="T5"/>
                  </a:cxn>
                  <a:cxn ang="T13">
                    <a:pos x="T6" y="T7"/>
                  </a:cxn>
                  <a:cxn ang="T14">
                    <a:pos x="T8" y="T9"/>
                  </a:cxn>
                </a:cxnLst>
                <a:rect l="T15" t="T16" r="T17" b="T18"/>
                <a:pathLst>
                  <a:path w="1283" h="720">
                    <a:moveTo>
                      <a:pt x="1283" y="0"/>
                    </a:moveTo>
                    <a:cubicBezTo>
                      <a:pt x="1203" y="87"/>
                      <a:pt x="1124" y="175"/>
                      <a:pt x="1008" y="262"/>
                    </a:cubicBezTo>
                    <a:cubicBezTo>
                      <a:pt x="892" y="349"/>
                      <a:pt x="718" y="463"/>
                      <a:pt x="589" y="524"/>
                    </a:cubicBezTo>
                    <a:cubicBezTo>
                      <a:pt x="460" y="585"/>
                      <a:pt x="333" y="595"/>
                      <a:pt x="235" y="628"/>
                    </a:cubicBezTo>
                    <a:cubicBezTo>
                      <a:pt x="137" y="661"/>
                      <a:pt x="68" y="690"/>
                      <a:pt x="0" y="72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30" name="Freeform 26"/>
              <p:cNvSpPr>
                <a:spLocks/>
              </p:cNvSpPr>
              <p:nvPr/>
            </p:nvSpPr>
            <p:spPr bwMode="auto">
              <a:xfrm>
                <a:off x="960" y="1348"/>
                <a:ext cx="1048" cy="550"/>
              </a:xfrm>
              <a:custGeom>
                <a:avLst/>
                <a:gdLst>
                  <a:gd name="T0" fmla="*/ 991 w 1048"/>
                  <a:gd name="T1" fmla="*/ 526 h 550"/>
                  <a:gd name="T2" fmla="*/ 1030 w 1048"/>
                  <a:gd name="T3" fmla="*/ 356 h 550"/>
                  <a:gd name="T4" fmla="*/ 1017 w 1048"/>
                  <a:gd name="T5" fmla="*/ 199 h 550"/>
                  <a:gd name="T6" fmla="*/ 847 w 1048"/>
                  <a:gd name="T7" fmla="*/ 94 h 550"/>
                  <a:gd name="T8" fmla="*/ 689 w 1048"/>
                  <a:gd name="T9" fmla="*/ 15 h 550"/>
                  <a:gd name="T10" fmla="*/ 572 w 1048"/>
                  <a:gd name="T11" fmla="*/ 2 h 550"/>
                  <a:gd name="T12" fmla="*/ 336 w 1048"/>
                  <a:gd name="T13" fmla="*/ 28 h 550"/>
                  <a:gd name="T14" fmla="*/ 100 w 1048"/>
                  <a:gd name="T15" fmla="*/ 81 h 550"/>
                  <a:gd name="T16" fmla="*/ 9 w 1048"/>
                  <a:gd name="T17" fmla="*/ 225 h 550"/>
                  <a:gd name="T18" fmla="*/ 48 w 1048"/>
                  <a:gd name="T19" fmla="*/ 343 h 550"/>
                  <a:gd name="T20" fmla="*/ 284 w 1048"/>
                  <a:gd name="T21" fmla="*/ 434 h 550"/>
                  <a:gd name="T22" fmla="*/ 611 w 1048"/>
                  <a:gd name="T23" fmla="*/ 487 h 550"/>
                  <a:gd name="T24" fmla="*/ 860 w 1048"/>
                  <a:gd name="T25" fmla="*/ 500 h 550"/>
                  <a:gd name="T26" fmla="*/ 991 w 1048"/>
                  <a:gd name="T27" fmla="*/ 526 h 5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48"/>
                  <a:gd name="T43" fmla="*/ 0 h 550"/>
                  <a:gd name="T44" fmla="*/ 1048 w 1048"/>
                  <a:gd name="T45" fmla="*/ 550 h 5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48" h="550">
                    <a:moveTo>
                      <a:pt x="991" y="526"/>
                    </a:moveTo>
                    <a:cubicBezTo>
                      <a:pt x="1019" y="502"/>
                      <a:pt x="1026" y="410"/>
                      <a:pt x="1030" y="356"/>
                    </a:cubicBezTo>
                    <a:cubicBezTo>
                      <a:pt x="1034" y="302"/>
                      <a:pt x="1048" y="243"/>
                      <a:pt x="1017" y="199"/>
                    </a:cubicBezTo>
                    <a:cubicBezTo>
                      <a:pt x="986" y="155"/>
                      <a:pt x="902" y="125"/>
                      <a:pt x="847" y="94"/>
                    </a:cubicBezTo>
                    <a:cubicBezTo>
                      <a:pt x="792" y="63"/>
                      <a:pt x="735" y="30"/>
                      <a:pt x="689" y="15"/>
                    </a:cubicBezTo>
                    <a:cubicBezTo>
                      <a:pt x="643" y="0"/>
                      <a:pt x="631" y="0"/>
                      <a:pt x="572" y="2"/>
                    </a:cubicBezTo>
                    <a:cubicBezTo>
                      <a:pt x="513" y="4"/>
                      <a:pt x="415" y="15"/>
                      <a:pt x="336" y="28"/>
                    </a:cubicBezTo>
                    <a:cubicBezTo>
                      <a:pt x="257" y="41"/>
                      <a:pt x="154" y="48"/>
                      <a:pt x="100" y="81"/>
                    </a:cubicBezTo>
                    <a:cubicBezTo>
                      <a:pt x="46" y="114"/>
                      <a:pt x="18" y="181"/>
                      <a:pt x="9" y="225"/>
                    </a:cubicBezTo>
                    <a:cubicBezTo>
                      <a:pt x="0" y="269"/>
                      <a:pt x="2" y="308"/>
                      <a:pt x="48" y="343"/>
                    </a:cubicBezTo>
                    <a:cubicBezTo>
                      <a:pt x="94" y="378"/>
                      <a:pt x="190" y="410"/>
                      <a:pt x="284" y="434"/>
                    </a:cubicBezTo>
                    <a:cubicBezTo>
                      <a:pt x="378" y="458"/>
                      <a:pt x="515" y="476"/>
                      <a:pt x="611" y="487"/>
                    </a:cubicBezTo>
                    <a:cubicBezTo>
                      <a:pt x="707" y="498"/>
                      <a:pt x="799" y="498"/>
                      <a:pt x="860" y="500"/>
                    </a:cubicBezTo>
                    <a:cubicBezTo>
                      <a:pt x="921" y="502"/>
                      <a:pt x="963" y="550"/>
                      <a:pt x="991" y="526"/>
                    </a:cubicBezTo>
                    <a:close/>
                  </a:path>
                </a:pathLst>
              </a:custGeom>
              <a:solidFill>
                <a:srgbClr val="00CC00">
                  <a:alpha val="50195"/>
                </a:srgbClr>
              </a:solidFill>
              <a:ln w="9525">
                <a:solidFill>
                  <a:schemeClr val="tx1"/>
                </a:solidFill>
                <a:round/>
                <a:headEnd/>
                <a:tailEnd/>
              </a:ln>
            </p:spPr>
            <p:txBody>
              <a:bodyPr/>
              <a:lstStyle/>
              <a:p>
                <a:endParaRPr lang="en-US" dirty="0"/>
              </a:p>
            </p:txBody>
          </p:sp>
          <p:sp>
            <p:nvSpPr>
              <p:cNvPr id="20531" name="Freeform 6"/>
              <p:cNvSpPr>
                <a:spLocks/>
              </p:cNvSpPr>
              <p:nvPr/>
            </p:nvSpPr>
            <p:spPr bwMode="auto">
              <a:xfrm>
                <a:off x="1325" y="1418"/>
                <a:ext cx="492" cy="331"/>
              </a:xfrm>
              <a:custGeom>
                <a:avLst/>
                <a:gdLst>
                  <a:gd name="T0" fmla="*/ 207 w 492"/>
                  <a:gd name="T1" fmla="*/ 2 h 331"/>
                  <a:gd name="T2" fmla="*/ 50 w 492"/>
                  <a:gd name="T3" fmla="*/ 93 h 331"/>
                  <a:gd name="T4" fmla="*/ 63 w 492"/>
                  <a:gd name="T5" fmla="*/ 303 h 331"/>
                  <a:gd name="T6" fmla="*/ 429 w 492"/>
                  <a:gd name="T7" fmla="*/ 264 h 331"/>
                  <a:gd name="T8" fmla="*/ 442 w 492"/>
                  <a:gd name="T9" fmla="*/ 106 h 331"/>
                  <a:gd name="T10" fmla="*/ 207 w 492"/>
                  <a:gd name="T11" fmla="*/ 2 h 331"/>
                  <a:gd name="T12" fmla="*/ 0 60000 65536"/>
                  <a:gd name="T13" fmla="*/ 0 60000 65536"/>
                  <a:gd name="T14" fmla="*/ 0 60000 65536"/>
                  <a:gd name="T15" fmla="*/ 0 60000 65536"/>
                  <a:gd name="T16" fmla="*/ 0 60000 65536"/>
                  <a:gd name="T17" fmla="*/ 0 60000 65536"/>
                  <a:gd name="T18" fmla="*/ 0 w 492"/>
                  <a:gd name="T19" fmla="*/ 0 h 331"/>
                  <a:gd name="T20" fmla="*/ 492 w 492"/>
                  <a:gd name="T21" fmla="*/ 331 h 331"/>
                </a:gdLst>
                <a:ahLst/>
                <a:cxnLst>
                  <a:cxn ang="T12">
                    <a:pos x="T0" y="T1"/>
                  </a:cxn>
                  <a:cxn ang="T13">
                    <a:pos x="T2" y="T3"/>
                  </a:cxn>
                  <a:cxn ang="T14">
                    <a:pos x="T4" y="T5"/>
                  </a:cxn>
                  <a:cxn ang="T15">
                    <a:pos x="T6" y="T7"/>
                  </a:cxn>
                  <a:cxn ang="T16">
                    <a:pos x="T8" y="T9"/>
                  </a:cxn>
                  <a:cxn ang="T17">
                    <a:pos x="T10" y="T11"/>
                  </a:cxn>
                </a:cxnLst>
                <a:rect l="T18" t="T19" r="T20" b="T21"/>
                <a:pathLst>
                  <a:path w="492" h="331">
                    <a:moveTo>
                      <a:pt x="207" y="2"/>
                    </a:moveTo>
                    <a:cubicBezTo>
                      <a:pt x="142" y="0"/>
                      <a:pt x="74" y="43"/>
                      <a:pt x="50" y="93"/>
                    </a:cubicBezTo>
                    <a:cubicBezTo>
                      <a:pt x="26" y="143"/>
                      <a:pt x="0" y="275"/>
                      <a:pt x="63" y="303"/>
                    </a:cubicBezTo>
                    <a:cubicBezTo>
                      <a:pt x="126" y="331"/>
                      <a:pt x="366" y="297"/>
                      <a:pt x="429" y="264"/>
                    </a:cubicBezTo>
                    <a:cubicBezTo>
                      <a:pt x="492" y="231"/>
                      <a:pt x="468" y="150"/>
                      <a:pt x="442" y="106"/>
                    </a:cubicBezTo>
                    <a:cubicBezTo>
                      <a:pt x="416" y="62"/>
                      <a:pt x="272" y="4"/>
                      <a:pt x="207" y="2"/>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32" name="Line 28"/>
              <p:cNvSpPr>
                <a:spLocks noChangeShapeType="1"/>
              </p:cNvSpPr>
              <p:nvPr/>
            </p:nvSpPr>
            <p:spPr bwMode="auto">
              <a:xfrm>
                <a:off x="720" y="1075"/>
                <a:ext cx="1610" cy="1087"/>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533" name="Text Box 30"/>
              <p:cNvSpPr txBox="1">
                <a:spLocks noChangeArrowheads="1"/>
              </p:cNvSpPr>
              <p:nvPr/>
            </p:nvSpPr>
            <p:spPr bwMode="auto">
              <a:xfrm>
                <a:off x="531" y="880"/>
                <a:ext cx="215"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534" name="Text Box 32"/>
              <p:cNvSpPr txBox="1">
                <a:spLocks noChangeArrowheads="1"/>
              </p:cNvSpPr>
              <p:nvPr/>
            </p:nvSpPr>
            <p:spPr bwMode="auto">
              <a:xfrm>
                <a:off x="2294" y="2103"/>
                <a:ext cx="258"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535" name="Freeform 52"/>
              <p:cNvSpPr>
                <a:spLocks/>
              </p:cNvSpPr>
              <p:nvPr/>
            </p:nvSpPr>
            <p:spPr bwMode="auto">
              <a:xfrm>
                <a:off x="1825" y="1115"/>
                <a:ext cx="279" cy="712"/>
              </a:xfrm>
              <a:custGeom>
                <a:avLst/>
                <a:gdLst>
                  <a:gd name="T0" fmla="*/ 682 w 211"/>
                  <a:gd name="T1" fmla="*/ 87516 h 272"/>
                  <a:gd name="T2" fmla="*/ 1046 w 211"/>
                  <a:gd name="T3" fmla="*/ 12915 h 272"/>
                  <a:gd name="T4" fmla="*/ 192 w 211"/>
                  <a:gd name="T5" fmla="*/ 43764 h 272"/>
                  <a:gd name="T6" fmla="*/ 0 w 211"/>
                  <a:gd name="T7" fmla="*/ 0 h 272"/>
                  <a:gd name="T8" fmla="*/ 0 60000 65536"/>
                  <a:gd name="T9" fmla="*/ 0 60000 65536"/>
                  <a:gd name="T10" fmla="*/ 0 60000 65536"/>
                  <a:gd name="T11" fmla="*/ 0 60000 65536"/>
                  <a:gd name="T12" fmla="*/ 0 w 211"/>
                  <a:gd name="T13" fmla="*/ 0 h 272"/>
                  <a:gd name="T14" fmla="*/ 211 w 211"/>
                  <a:gd name="T15" fmla="*/ 272 h 272"/>
                </a:gdLst>
                <a:ahLst/>
                <a:cxnLst>
                  <a:cxn ang="T8">
                    <a:pos x="T0" y="T1"/>
                  </a:cxn>
                  <a:cxn ang="T9">
                    <a:pos x="T2" y="T3"/>
                  </a:cxn>
                  <a:cxn ang="T10">
                    <a:pos x="T4" y="T5"/>
                  </a:cxn>
                  <a:cxn ang="T11">
                    <a:pos x="T6" y="T7"/>
                  </a:cxn>
                </a:cxnLst>
                <a:rect l="T12" t="T13" r="T14" b="T15"/>
                <a:pathLst>
                  <a:path w="211" h="272">
                    <a:moveTo>
                      <a:pt x="128" y="272"/>
                    </a:moveTo>
                    <a:cubicBezTo>
                      <a:pt x="169" y="167"/>
                      <a:pt x="211" y="63"/>
                      <a:pt x="196" y="40"/>
                    </a:cubicBezTo>
                    <a:cubicBezTo>
                      <a:pt x="181" y="17"/>
                      <a:pt x="69" y="143"/>
                      <a:pt x="36" y="136"/>
                    </a:cubicBezTo>
                    <a:cubicBezTo>
                      <a:pt x="3" y="129"/>
                      <a:pt x="1" y="64"/>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grpSp>
        <p:grpSp>
          <p:nvGrpSpPr>
            <p:cNvPr id="20505" name="Group 58"/>
            <p:cNvGrpSpPr>
              <a:grpSpLocks/>
            </p:cNvGrpSpPr>
            <p:nvPr/>
          </p:nvGrpSpPr>
          <p:grpSpPr bwMode="auto">
            <a:xfrm>
              <a:off x="3248" y="922"/>
              <a:ext cx="2155" cy="1548"/>
              <a:chOff x="3245" y="818"/>
              <a:chExt cx="2155" cy="1548"/>
            </a:xfrm>
          </p:grpSpPr>
          <p:sp>
            <p:nvSpPr>
              <p:cNvPr id="20508" name="Rectangle 17"/>
              <p:cNvSpPr>
                <a:spLocks noChangeArrowheads="1"/>
              </p:cNvSpPr>
              <p:nvPr/>
            </p:nvSpPr>
            <p:spPr bwMode="auto">
              <a:xfrm>
                <a:off x="3263" y="818"/>
                <a:ext cx="2095" cy="1540"/>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0509" name="Freeform 19"/>
              <p:cNvSpPr>
                <a:spLocks/>
              </p:cNvSpPr>
              <p:nvPr/>
            </p:nvSpPr>
            <p:spPr bwMode="auto">
              <a:xfrm>
                <a:off x="3499" y="1420"/>
                <a:ext cx="1846" cy="903"/>
              </a:xfrm>
              <a:custGeom>
                <a:avLst/>
                <a:gdLst>
                  <a:gd name="T0" fmla="*/ 0 w 1846"/>
                  <a:gd name="T1" fmla="*/ 903 h 903"/>
                  <a:gd name="T2" fmla="*/ 510 w 1846"/>
                  <a:gd name="T3" fmla="*/ 720 h 903"/>
                  <a:gd name="T4" fmla="*/ 1126 w 1846"/>
                  <a:gd name="T5" fmla="*/ 536 h 903"/>
                  <a:gd name="T6" fmla="*/ 1505 w 1846"/>
                  <a:gd name="T7" fmla="*/ 275 h 903"/>
                  <a:gd name="T8" fmla="*/ 1846 w 1846"/>
                  <a:gd name="T9" fmla="*/ 0 h 903"/>
                  <a:gd name="T10" fmla="*/ 0 60000 65536"/>
                  <a:gd name="T11" fmla="*/ 0 60000 65536"/>
                  <a:gd name="T12" fmla="*/ 0 60000 65536"/>
                  <a:gd name="T13" fmla="*/ 0 60000 65536"/>
                  <a:gd name="T14" fmla="*/ 0 60000 65536"/>
                  <a:gd name="T15" fmla="*/ 0 w 1846"/>
                  <a:gd name="T16" fmla="*/ 0 h 903"/>
                  <a:gd name="T17" fmla="*/ 1846 w 1846"/>
                  <a:gd name="T18" fmla="*/ 903 h 903"/>
                </a:gdLst>
                <a:ahLst/>
                <a:cxnLst>
                  <a:cxn ang="T10">
                    <a:pos x="T0" y="T1"/>
                  </a:cxn>
                  <a:cxn ang="T11">
                    <a:pos x="T2" y="T3"/>
                  </a:cxn>
                  <a:cxn ang="T12">
                    <a:pos x="T4" y="T5"/>
                  </a:cxn>
                  <a:cxn ang="T13">
                    <a:pos x="T6" y="T7"/>
                  </a:cxn>
                  <a:cxn ang="T14">
                    <a:pos x="T8" y="T9"/>
                  </a:cxn>
                </a:cxnLst>
                <a:rect l="T15" t="T16" r="T17" b="T18"/>
                <a:pathLst>
                  <a:path w="1846" h="903">
                    <a:moveTo>
                      <a:pt x="0" y="903"/>
                    </a:moveTo>
                    <a:cubicBezTo>
                      <a:pt x="161" y="842"/>
                      <a:pt x="322" y="781"/>
                      <a:pt x="510" y="720"/>
                    </a:cubicBezTo>
                    <a:cubicBezTo>
                      <a:pt x="698" y="659"/>
                      <a:pt x="960" y="610"/>
                      <a:pt x="1126" y="536"/>
                    </a:cubicBezTo>
                    <a:cubicBezTo>
                      <a:pt x="1292" y="462"/>
                      <a:pt x="1385" y="364"/>
                      <a:pt x="1505" y="275"/>
                    </a:cubicBezTo>
                    <a:cubicBezTo>
                      <a:pt x="1625" y="186"/>
                      <a:pt x="1735" y="93"/>
                      <a:pt x="1846" y="0"/>
                    </a:cubicBez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0" name="Freeform 20"/>
              <p:cNvSpPr>
                <a:spLocks/>
              </p:cNvSpPr>
              <p:nvPr/>
            </p:nvSpPr>
            <p:spPr bwMode="auto">
              <a:xfrm>
                <a:off x="3263" y="1014"/>
                <a:ext cx="2069" cy="1100"/>
              </a:xfrm>
              <a:custGeom>
                <a:avLst/>
                <a:gdLst>
                  <a:gd name="T0" fmla="*/ 2069 w 2069"/>
                  <a:gd name="T1" fmla="*/ 0 h 1100"/>
                  <a:gd name="T2" fmla="*/ 1898 w 2069"/>
                  <a:gd name="T3" fmla="*/ 380 h 1100"/>
                  <a:gd name="T4" fmla="*/ 1715 w 2069"/>
                  <a:gd name="T5" fmla="*/ 419 h 1100"/>
                  <a:gd name="T6" fmla="*/ 1480 w 2069"/>
                  <a:gd name="T7" fmla="*/ 275 h 1100"/>
                  <a:gd name="T8" fmla="*/ 1192 w 2069"/>
                  <a:gd name="T9" fmla="*/ 131 h 1100"/>
                  <a:gd name="T10" fmla="*/ 812 w 2069"/>
                  <a:gd name="T11" fmla="*/ 105 h 1100"/>
                  <a:gd name="T12" fmla="*/ 380 w 2069"/>
                  <a:gd name="T13" fmla="*/ 222 h 1100"/>
                  <a:gd name="T14" fmla="*/ 184 w 2069"/>
                  <a:gd name="T15" fmla="*/ 471 h 1100"/>
                  <a:gd name="T16" fmla="*/ 236 w 2069"/>
                  <a:gd name="T17" fmla="*/ 707 h 1100"/>
                  <a:gd name="T18" fmla="*/ 380 w 2069"/>
                  <a:gd name="T19" fmla="*/ 864 h 1100"/>
                  <a:gd name="T20" fmla="*/ 746 w 2069"/>
                  <a:gd name="T21" fmla="*/ 969 h 1100"/>
                  <a:gd name="T22" fmla="*/ 563 w 2069"/>
                  <a:gd name="T23" fmla="*/ 1060 h 1100"/>
                  <a:gd name="T24" fmla="*/ 0 w 2069"/>
                  <a:gd name="T25" fmla="*/ 1100 h 1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69"/>
                  <a:gd name="T40" fmla="*/ 0 h 1100"/>
                  <a:gd name="T41" fmla="*/ 2069 w 2069"/>
                  <a:gd name="T42" fmla="*/ 1100 h 11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69" h="1100">
                    <a:moveTo>
                      <a:pt x="2069" y="0"/>
                    </a:moveTo>
                    <a:cubicBezTo>
                      <a:pt x="2013" y="155"/>
                      <a:pt x="1957" y="310"/>
                      <a:pt x="1898" y="380"/>
                    </a:cubicBezTo>
                    <a:cubicBezTo>
                      <a:pt x="1839" y="450"/>
                      <a:pt x="1785" y="436"/>
                      <a:pt x="1715" y="419"/>
                    </a:cubicBezTo>
                    <a:cubicBezTo>
                      <a:pt x="1645" y="402"/>
                      <a:pt x="1567" y="323"/>
                      <a:pt x="1480" y="275"/>
                    </a:cubicBezTo>
                    <a:cubicBezTo>
                      <a:pt x="1393" y="227"/>
                      <a:pt x="1303" y="159"/>
                      <a:pt x="1192" y="131"/>
                    </a:cubicBezTo>
                    <a:cubicBezTo>
                      <a:pt x="1081" y="103"/>
                      <a:pt x="947" y="90"/>
                      <a:pt x="812" y="105"/>
                    </a:cubicBezTo>
                    <a:cubicBezTo>
                      <a:pt x="677" y="120"/>
                      <a:pt x="485" y="161"/>
                      <a:pt x="380" y="222"/>
                    </a:cubicBezTo>
                    <a:cubicBezTo>
                      <a:pt x="275" y="283"/>
                      <a:pt x="208" y="390"/>
                      <a:pt x="184" y="471"/>
                    </a:cubicBezTo>
                    <a:cubicBezTo>
                      <a:pt x="160" y="552"/>
                      <a:pt x="203" y="642"/>
                      <a:pt x="236" y="707"/>
                    </a:cubicBezTo>
                    <a:cubicBezTo>
                      <a:pt x="269" y="772"/>
                      <a:pt x="295" y="820"/>
                      <a:pt x="380" y="864"/>
                    </a:cubicBezTo>
                    <a:cubicBezTo>
                      <a:pt x="465" y="908"/>
                      <a:pt x="716" y="936"/>
                      <a:pt x="746" y="969"/>
                    </a:cubicBezTo>
                    <a:cubicBezTo>
                      <a:pt x="776" y="1002"/>
                      <a:pt x="687" y="1038"/>
                      <a:pt x="563" y="1060"/>
                    </a:cubicBezTo>
                    <a:cubicBezTo>
                      <a:pt x="439" y="1082"/>
                      <a:pt x="219" y="1091"/>
                      <a:pt x="0" y="110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1" name="Freeform 22"/>
              <p:cNvSpPr>
                <a:spLocks/>
              </p:cNvSpPr>
              <p:nvPr/>
            </p:nvSpPr>
            <p:spPr bwMode="auto">
              <a:xfrm>
                <a:off x="3257" y="883"/>
                <a:ext cx="1957" cy="537"/>
              </a:xfrm>
              <a:custGeom>
                <a:avLst/>
                <a:gdLst>
                  <a:gd name="T0" fmla="*/ 1957 w 1957"/>
                  <a:gd name="T1" fmla="*/ 0 h 537"/>
                  <a:gd name="T2" fmla="*/ 1878 w 1957"/>
                  <a:gd name="T3" fmla="*/ 52 h 537"/>
                  <a:gd name="T4" fmla="*/ 1721 w 1957"/>
                  <a:gd name="T5" fmla="*/ 249 h 537"/>
                  <a:gd name="T6" fmla="*/ 1459 w 1957"/>
                  <a:gd name="T7" fmla="*/ 131 h 537"/>
                  <a:gd name="T8" fmla="*/ 1080 w 1957"/>
                  <a:gd name="T9" fmla="*/ 26 h 537"/>
                  <a:gd name="T10" fmla="*/ 766 w 1957"/>
                  <a:gd name="T11" fmla="*/ 26 h 537"/>
                  <a:gd name="T12" fmla="*/ 281 w 1957"/>
                  <a:gd name="T13" fmla="*/ 183 h 537"/>
                  <a:gd name="T14" fmla="*/ 46 w 1957"/>
                  <a:gd name="T15" fmla="*/ 353 h 537"/>
                  <a:gd name="T16" fmla="*/ 6 w 1957"/>
                  <a:gd name="T17" fmla="*/ 537 h 5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57"/>
                  <a:gd name="T28" fmla="*/ 0 h 537"/>
                  <a:gd name="T29" fmla="*/ 1957 w 1957"/>
                  <a:gd name="T30" fmla="*/ 537 h 5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57" h="537">
                    <a:moveTo>
                      <a:pt x="1957" y="0"/>
                    </a:moveTo>
                    <a:cubicBezTo>
                      <a:pt x="1937" y="5"/>
                      <a:pt x="1917" y="10"/>
                      <a:pt x="1878" y="52"/>
                    </a:cubicBezTo>
                    <a:cubicBezTo>
                      <a:pt x="1839" y="94"/>
                      <a:pt x="1791" y="236"/>
                      <a:pt x="1721" y="249"/>
                    </a:cubicBezTo>
                    <a:cubicBezTo>
                      <a:pt x="1651" y="262"/>
                      <a:pt x="1566" y="168"/>
                      <a:pt x="1459" y="131"/>
                    </a:cubicBezTo>
                    <a:cubicBezTo>
                      <a:pt x="1352" y="94"/>
                      <a:pt x="1195" y="43"/>
                      <a:pt x="1080" y="26"/>
                    </a:cubicBezTo>
                    <a:cubicBezTo>
                      <a:pt x="965" y="9"/>
                      <a:pt x="899" y="0"/>
                      <a:pt x="766" y="26"/>
                    </a:cubicBezTo>
                    <a:cubicBezTo>
                      <a:pt x="633" y="52"/>
                      <a:pt x="401" y="129"/>
                      <a:pt x="281" y="183"/>
                    </a:cubicBezTo>
                    <a:cubicBezTo>
                      <a:pt x="161" y="237"/>
                      <a:pt x="92" y="294"/>
                      <a:pt x="46" y="353"/>
                    </a:cubicBezTo>
                    <a:cubicBezTo>
                      <a:pt x="0" y="412"/>
                      <a:pt x="3" y="474"/>
                      <a:pt x="6" y="53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2" name="Freeform 24"/>
              <p:cNvSpPr>
                <a:spLocks/>
              </p:cNvSpPr>
              <p:nvPr/>
            </p:nvSpPr>
            <p:spPr bwMode="auto">
              <a:xfrm>
                <a:off x="4062" y="1616"/>
                <a:ext cx="1283" cy="720"/>
              </a:xfrm>
              <a:custGeom>
                <a:avLst/>
                <a:gdLst>
                  <a:gd name="T0" fmla="*/ 1283 w 1283"/>
                  <a:gd name="T1" fmla="*/ 0 h 720"/>
                  <a:gd name="T2" fmla="*/ 1008 w 1283"/>
                  <a:gd name="T3" fmla="*/ 262 h 720"/>
                  <a:gd name="T4" fmla="*/ 589 w 1283"/>
                  <a:gd name="T5" fmla="*/ 524 h 720"/>
                  <a:gd name="T6" fmla="*/ 235 w 1283"/>
                  <a:gd name="T7" fmla="*/ 628 h 720"/>
                  <a:gd name="T8" fmla="*/ 0 w 1283"/>
                  <a:gd name="T9" fmla="*/ 720 h 720"/>
                  <a:gd name="T10" fmla="*/ 0 60000 65536"/>
                  <a:gd name="T11" fmla="*/ 0 60000 65536"/>
                  <a:gd name="T12" fmla="*/ 0 60000 65536"/>
                  <a:gd name="T13" fmla="*/ 0 60000 65536"/>
                  <a:gd name="T14" fmla="*/ 0 60000 65536"/>
                  <a:gd name="T15" fmla="*/ 0 w 1283"/>
                  <a:gd name="T16" fmla="*/ 0 h 720"/>
                  <a:gd name="T17" fmla="*/ 1283 w 1283"/>
                  <a:gd name="T18" fmla="*/ 720 h 720"/>
                </a:gdLst>
                <a:ahLst/>
                <a:cxnLst>
                  <a:cxn ang="T10">
                    <a:pos x="T0" y="T1"/>
                  </a:cxn>
                  <a:cxn ang="T11">
                    <a:pos x="T2" y="T3"/>
                  </a:cxn>
                  <a:cxn ang="T12">
                    <a:pos x="T4" y="T5"/>
                  </a:cxn>
                  <a:cxn ang="T13">
                    <a:pos x="T6" y="T7"/>
                  </a:cxn>
                  <a:cxn ang="T14">
                    <a:pos x="T8" y="T9"/>
                  </a:cxn>
                </a:cxnLst>
                <a:rect l="T15" t="T16" r="T17" b="T18"/>
                <a:pathLst>
                  <a:path w="1283" h="720">
                    <a:moveTo>
                      <a:pt x="1283" y="0"/>
                    </a:moveTo>
                    <a:cubicBezTo>
                      <a:pt x="1203" y="87"/>
                      <a:pt x="1124" y="175"/>
                      <a:pt x="1008" y="262"/>
                    </a:cubicBezTo>
                    <a:cubicBezTo>
                      <a:pt x="892" y="349"/>
                      <a:pt x="718" y="463"/>
                      <a:pt x="589" y="524"/>
                    </a:cubicBezTo>
                    <a:cubicBezTo>
                      <a:pt x="460" y="585"/>
                      <a:pt x="333" y="595"/>
                      <a:pt x="235" y="628"/>
                    </a:cubicBezTo>
                    <a:cubicBezTo>
                      <a:pt x="137" y="661"/>
                      <a:pt x="68" y="690"/>
                      <a:pt x="0" y="72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3" name="Freeform 25"/>
              <p:cNvSpPr>
                <a:spLocks/>
              </p:cNvSpPr>
              <p:nvPr/>
            </p:nvSpPr>
            <p:spPr bwMode="auto">
              <a:xfrm>
                <a:off x="4576" y="1894"/>
                <a:ext cx="747" cy="472"/>
              </a:xfrm>
              <a:custGeom>
                <a:avLst/>
                <a:gdLst>
                  <a:gd name="T0" fmla="*/ 50 w 1283"/>
                  <a:gd name="T1" fmla="*/ 0 h 720"/>
                  <a:gd name="T2" fmla="*/ 40 w 1283"/>
                  <a:gd name="T3" fmla="*/ 21 h 720"/>
                  <a:gd name="T4" fmla="*/ 23 w 1283"/>
                  <a:gd name="T5" fmla="*/ 42 h 720"/>
                  <a:gd name="T6" fmla="*/ 9 w 1283"/>
                  <a:gd name="T7" fmla="*/ 50 h 720"/>
                  <a:gd name="T8" fmla="*/ 0 w 1283"/>
                  <a:gd name="T9" fmla="*/ 57 h 720"/>
                  <a:gd name="T10" fmla="*/ 0 60000 65536"/>
                  <a:gd name="T11" fmla="*/ 0 60000 65536"/>
                  <a:gd name="T12" fmla="*/ 0 60000 65536"/>
                  <a:gd name="T13" fmla="*/ 0 60000 65536"/>
                  <a:gd name="T14" fmla="*/ 0 60000 65536"/>
                  <a:gd name="T15" fmla="*/ 0 w 1283"/>
                  <a:gd name="T16" fmla="*/ 0 h 720"/>
                  <a:gd name="T17" fmla="*/ 1283 w 1283"/>
                  <a:gd name="T18" fmla="*/ 720 h 720"/>
                </a:gdLst>
                <a:ahLst/>
                <a:cxnLst>
                  <a:cxn ang="T10">
                    <a:pos x="T0" y="T1"/>
                  </a:cxn>
                  <a:cxn ang="T11">
                    <a:pos x="T2" y="T3"/>
                  </a:cxn>
                  <a:cxn ang="T12">
                    <a:pos x="T4" y="T5"/>
                  </a:cxn>
                  <a:cxn ang="T13">
                    <a:pos x="T6" y="T7"/>
                  </a:cxn>
                  <a:cxn ang="T14">
                    <a:pos x="T8" y="T9"/>
                  </a:cxn>
                </a:cxnLst>
                <a:rect l="T15" t="T16" r="T17" b="T18"/>
                <a:pathLst>
                  <a:path w="1283" h="720">
                    <a:moveTo>
                      <a:pt x="1283" y="0"/>
                    </a:moveTo>
                    <a:cubicBezTo>
                      <a:pt x="1203" y="87"/>
                      <a:pt x="1124" y="175"/>
                      <a:pt x="1008" y="262"/>
                    </a:cubicBezTo>
                    <a:cubicBezTo>
                      <a:pt x="892" y="349"/>
                      <a:pt x="718" y="463"/>
                      <a:pt x="589" y="524"/>
                    </a:cubicBezTo>
                    <a:cubicBezTo>
                      <a:pt x="460" y="585"/>
                      <a:pt x="333" y="595"/>
                      <a:pt x="235" y="628"/>
                    </a:cubicBezTo>
                    <a:cubicBezTo>
                      <a:pt x="137" y="661"/>
                      <a:pt x="68" y="690"/>
                      <a:pt x="0" y="72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4" name="Freeform 27"/>
              <p:cNvSpPr>
                <a:spLocks/>
              </p:cNvSpPr>
              <p:nvPr/>
            </p:nvSpPr>
            <p:spPr bwMode="auto">
              <a:xfrm>
                <a:off x="3332" y="861"/>
                <a:ext cx="2068" cy="1211"/>
              </a:xfrm>
              <a:custGeom>
                <a:avLst/>
                <a:gdLst>
                  <a:gd name="T0" fmla="*/ 896 w 2068"/>
                  <a:gd name="T1" fmla="*/ 1209 h 1211"/>
                  <a:gd name="T2" fmla="*/ 582 w 2068"/>
                  <a:gd name="T3" fmla="*/ 1144 h 1211"/>
                  <a:gd name="T4" fmla="*/ 229 w 2068"/>
                  <a:gd name="T5" fmla="*/ 1065 h 1211"/>
                  <a:gd name="T6" fmla="*/ 85 w 2068"/>
                  <a:gd name="T7" fmla="*/ 830 h 1211"/>
                  <a:gd name="T8" fmla="*/ 6 w 2068"/>
                  <a:gd name="T9" fmla="*/ 607 h 1211"/>
                  <a:gd name="T10" fmla="*/ 124 w 2068"/>
                  <a:gd name="T11" fmla="*/ 384 h 1211"/>
                  <a:gd name="T12" fmla="*/ 491 w 2068"/>
                  <a:gd name="T13" fmla="*/ 201 h 1211"/>
                  <a:gd name="T14" fmla="*/ 844 w 2068"/>
                  <a:gd name="T15" fmla="*/ 136 h 1211"/>
                  <a:gd name="T16" fmla="*/ 1145 w 2068"/>
                  <a:gd name="T17" fmla="*/ 162 h 1211"/>
                  <a:gd name="T18" fmla="*/ 1420 w 2068"/>
                  <a:gd name="T19" fmla="*/ 306 h 1211"/>
                  <a:gd name="T20" fmla="*/ 1629 w 2068"/>
                  <a:gd name="T21" fmla="*/ 450 h 1211"/>
                  <a:gd name="T22" fmla="*/ 1773 w 2068"/>
                  <a:gd name="T23" fmla="*/ 450 h 1211"/>
                  <a:gd name="T24" fmla="*/ 1878 w 2068"/>
                  <a:gd name="T25" fmla="*/ 345 h 1211"/>
                  <a:gd name="T26" fmla="*/ 1944 w 2068"/>
                  <a:gd name="T27" fmla="*/ 123 h 1211"/>
                  <a:gd name="T28" fmla="*/ 2022 w 2068"/>
                  <a:gd name="T29" fmla="*/ 70 h 1211"/>
                  <a:gd name="T30" fmla="*/ 2009 w 2068"/>
                  <a:gd name="T31" fmla="*/ 542 h 1211"/>
                  <a:gd name="T32" fmla="*/ 1669 w 2068"/>
                  <a:gd name="T33" fmla="*/ 816 h 1211"/>
                  <a:gd name="T34" fmla="*/ 1328 w 2068"/>
                  <a:gd name="T35" fmla="*/ 1104 h 1211"/>
                  <a:gd name="T36" fmla="*/ 1014 w 2068"/>
                  <a:gd name="T37" fmla="*/ 1157 h 1211"/>
                  <a:gd name="T38" fmla="*/ 896 w 2068"/>
                  <a:gd name="T39" fmla="*/ 1209 h 12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68"/>
                  <a:gd name="T61" fmla="*/ 0 h 1211"/>
                  <a:gd name="T62" fmla="*/ 2068 w 2068"/>
                  <a:gd name="T63" fmla="*/ 1211 h 12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68" h="1211">
                    <a:moveTo>
                      <a:pt x="896" y="1209"/>
                    </a:moveTo>
                    <a:cubicBezTo>
                      <a:pt x="824" y="1207"/>
                      <a:pt x="693" y="1168"/>
                      <a:pt x="582" y="1144"/>
                    </a:cubicBezTo>
                    <a:cubicBezTo>
                      <a:pt x="471" y="1120"/>
                      <a:pt x="312" y="1117"/>
                      <a:pt x="229" y="1065"/>
                    </a:cubicBezTo>
                    <a:cubicBezTo>
                      <a:pt x="146" y="1013"/>
                      <a:pt x="122" y="906"/>
                      <a:pt x="85" y="830"/>
                    </a:cubicBezTo>
                    <a:cubicBezTo>
                      <a:pt x="48" y="754"/>
                      <a:pt x="0" y="681"/>
                      <a:pt x="6" y="607"/>
                    </a:cubicBezTo>
                    <a:cubicBezTo>
                      <a:pt x="12" y="533"/>
                      <a:pt x="43" y="452"/>
                      <a:pt x="124" y="384"/>
                    </a:cubicBezTo>
                    <a:cubicBezTo>
                      <a:pt x="205" y="316"/>
                      <a:pt x="371" y="242"/>
                      <a:pt x="491" y="201"/>
                    </a:cubicBezTo>
                    <a:cubicBezTo>
                      <a:pt x="611" y="160"/>
                      <a:pt x="735" y="142"/>
                      <a:pt x="844" y="136"/>
                    </a:cubicBezTo>
                    <a:cubicBezTo>
                      <a:pt x="953" y="130"/>
                      <a:pt x="1049" y="134"/>
                      <a:pt x="1145" y="162"/>
                    </a:cubicBezTo>
                    <a:cubicBezTo>
                      <a:pt x="1241" y="190"/>
                      <a:pt x="1339" y="258"/>
                      <a:pt x="1420" y="306"/>
                    </a:cubicBezTo>
                    <a:cubicBezTo>
                      <a:pt x="1501" y="354"/>
                      <a:pt x="1570" y="426"/>
                      <a:pt x="1629" y="450"/>
                    </a:cubicBezTo>
                    <a:cubicBezTo>
                      <a:pt x="1688" y="474"/>
                      <a:pt x="1732" y="467"/>
                      <a:pt x="1773" y="450"/>
                    </a:cubicBezTo>
                    <a:cubicBezTo>
                      <a:pt x="1814" y="433"/>
                      <a:pt x="1850" y="399"/>
                      <a:pt x="1878" y="345"/>
                    </a:cubicBezTo>
                    <a:cubicBezTo>
                      <a:pt x="1906" y="291"/>
                      <a:pt x="1920" y="169"/>
                      <a:pt x="1944" y="123"/>
                    </a:cubicBezTo>
                    <a:cubicBezTo>
                      <a:pt x="1968" y="77"/>
                      <a:pt x="2011" y="0"/>
                      <a:pt x="2022" y="70"/>
                    </a:cubicBezTo>
                    <a:cubicBezTo>
                      <a:pt x="2033" y="140"/>
                      <a:pt x="2068" y="418"/>
                      <a:pt x="2009" y="542"/>
                    </a:cubicBezTo>
                    <a:cubicBezTo>
                      <a:pt x="1950" y="666"/>
                      <a:pt x="1782" y="722"/>
                      <a:pt x="1669" y="816"/>
                    </a:cubicBezTo>
                    <a:cubicBezTo>
                      <a:pt x="1556" y="910"/>
                      <a:pt x="1437" y="1047"/>
                      <a:pt x="1328" y="1104"/>
                    </a:cubicBezTo>
                    <a:cubicBezTo>
                      <a:pt x="1219" y="1161"/>
                      <a:pt x="1092" y="1142"/>
                      <a:pt x="1014" y="1157"/>
                    </a:cubicBezTo>
                    <a:cubicBezTo>
                      <a:pt x="936" y="1172"/>
                      <a:pt x="968" y="1211"/>
                      <a:pt x="896" y="1209"/>
                    </a:cubicBezTo>
                    <a:close/>
                  </a:path>
                </a:pathLst>
              </a:custGeom>
              <a:solidFill>
                <a:srgbClr val="00CC00">
                  <a:alpha val="50195"/>
                </a:srgbClr>
              </a:solidFill>
              <a:ln w="9525">
                <a:solidFill>
                  <a:schemeClr val="tx1"/>
                </a:solidFill>
                <a:round/>
                <a:headEnd/>
                <a:tailEnd/>
              </a:ln>
            </p:spPr>
            <p:txBody>
              <a:bodyPr/>
              <a:lstStyle/>
              <a:p>
                <a:endParaRPr lang="en-US" dirty="0"/>
              </a:p>
            </p:txBody>
          </p:sp>
          <p:sp>
            <p:nvSpPr>
              <p:cNvPr id="20515" name="Freeform 18"/>
              <p:cNvSpPr>
                <a:spLocks/>
              </p:cNvSpPr>
              <p:nvPr/>
            </p:nvSpPr>
            <p:spPr bwMode="auto">
              <a:xfrm>
                <a:off x="4117" y="1418"/>
                <a:ext cx="492" cy="331"/>
              </a:xfrm>
              <a:custGeom>
                <a:avLst/>
                <a:gdLst>
                  <a:gd name="T0" fmla="*/ 207 w 492"/>
                  <a:gd name="T1" fmla="*/ 2 h 331"/>
                  <a:gd name="T2" fmla="*/ 50 w 492"/>
                  <a:gd name="T3" fmla="*/ 93 h 331"/>
                  <a:gd name="T4" fmla="*/ 63 w 492"/>
                  <a:gd name="T5" fmla="*/ 303 h 331"/>
                  <a:gd name="T6" fmla="*/ 429 w 492"/>
                  <a:gd name="T7" fmla="*/ 264 h 331"/>
                  <a:gd name="T8" fmla="*/ 442 w 492"/>
                  <a:gd name="T9" fmla="*/ 106 h 331"/>
                  <a:gd name="T10" fmla="*/ 207 w 492"/>
                  <a:gd name="T11" fmla="*/ 2 h 331"/>
                  <a:gd name="T12" fmla="*/ 0 60000 65536"/>
                  <a:gd name="T13" fmla="*/ 0 60000 65536"/>
                  <a:gd name="T14" fmla="*/ 0 60000 65536"/>
                  <a:gd name="T15" fmla="*/ 0 60000 65536"/>
                  <a:gd name="T16" fmla="*/ 0 60000 65536"/>
                  <a:gd name="T17" fmla="*/ 0 60000 65536"/>
                  <a:gd name="T18" fmla="*/ 0 w 492"/>
                  <a:gd name="T19" fmla="*/ 0 h 331"/>
                  <a:gd name="T20" fmla="*/ 492 w 492"/>
                  <a:gd name="T21" fmla="*/ 331 h 331"/>
                </a:gdLst>
                <a:ahLst/>
                <a:cxnLst>
                  <a:cxn ang="T12">
                    <a:pos x="T0" y="T1"/>
                  </a:cxn>
                  <a:cxn ang="T13">
                    <a:pos x="T2" y="T3"/>
                  </a:cxn>
                  <a:cxn ang="T14">
                    <a:pos x="T4" y="T5"/>
                  </a:cxn>
                  <a:cxn ang="T15">
                    <a:pos x="T6" y="T7"/>
                  </a:cxn>
                  <a:cxn ang="T16">
                    <a:pos x="T8" y="T9"/>
                  </a:cxn>
                  <a:cxn ang="T17">
                    <a:pos x="T10" y="T11"/>
                  </a:cxn>
                </a:cxnLst>
                <a:rect l="T18" t="T19" r="T20" b="T21"/>
                <a:pathLst>
                  <a:path w="492" h="331">
                    <a:moveTo>
                      <a:pt x="207" y="2"/>
                    </a:moveTo>
                    <a:cubicBezTo>
                      <a:pt x="142" y="0"/>
                      <a:pt x="74" y="43"/>
                      <a:pt x="50" y="93"/>
                    </a:cubicBezTo>
                    <a:cubicBezTo>
                      <a:pt x="26" y="143"/>
                      <a:pt x="0" y="275"/>
                      <a:pt x="63" y="303"/>
                    </a:cubicBezTo>
                    <a:cubicBezTo>
                      <a:pt x="126" y="331"/>
                      <a:pt x="366" y="297"/>
                      <a:pt x="429" y="264"/>
                    </a:cubicBezTo>
                    <a:cubicBezTo>
                      <a:pt x="492" y="231"/>
                      <a:pt x="468" y="150"/>
                      <a:pt x="442" y="106"/>
                    </a:cubicBezTo>
                    <a:cubicBezTo>
                      <a:pt x="416" y="62"/>
                      <a:pt x="272" y="4"/>
                      <a:pt x="207" y="2"/>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6" name="Freeform 21"/>
              <p:cNvSpPr>
                <a:spLocks/>
              </p:cNvSpPr>
              <p:nvPr/>
            </p:nvSpPr>
            <p:spPr bwMode="auto">
              <a:xfrm>
                <a:off x="3628" y="1256"/>
                <a:ext cx="1263" cy="676"/>
              </a:xfrm>
              <a:custGeom>
                <a:avLst/>
                <a:gdLst>
                  <a:gd name="T0" fmla="*/ 1193 w 1263"/>
                  <a:gd name="T1" fmla="*/ 556 h 676"/>
                  <a:gd name="T2" fmla="*/ 1259 w 1263"/>
                  <a:gd name="T3" fmla="*/ 360 h 676"/>
                  <a:gd name="T4" fmla="*/ 1167 w 1263"/>
                  <a:gd name="T5" fmla="*/ 242 h 676"/>
                  <a:gd name="T6" fmla="*/ 866 w 1263"/>
                  <a:gd name="T7" fmla="*/ 33 h 676"/>
                  <a:gd name="T8" fmla="*/ 565 w 1263"/>
                  <a:gd name="T9" fmla="*/ 46 h 676"/>
                  <a:gd name="T10" fmla="*/ 277 w 1263"/>
                  <a:gd name="T11" fmla="*/ 72 h 676"/>
                  <a:gd name="T12" fmla="*/ 120 w 1263"/>
                  <a:gd name="T13" fmla="*/ 177 h 676"/>
                  <a:gd name="T14" fmla="*/ 15 w 1263"/>
                  <a:gd name="T15" fmla="*/ 360 h 676"/>
                  <a:gd name="T16" fmla="*/ 211 w 1263"/>
                  <a:gd name="T17" fmla="*/ 556 h 676"/>
                  <a:gd name="T18" fmla="*/ 499 w 1263"/>
                  <a:gd name="T19" fmla="*/ 635 h 676"/>
                  <a:gd name="T20" fmla="*/ 735 w 1263"/>
                  <a:gd name="T21" fmla="*/ 674 h 676"/>
                  <a:gd name="T22" fmla="*/ 1010 w 1263"/>
                  <a:gd name="T23" fmla="*/ 648 h 6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3"/>
                  <a:gd name="T37" fmla="*/ 0 h 676"/>
                  <a:gd name="T38" fmla="*/ 1263 w 1263"/>
                  <a:gd name="T39" fmla="*/ 676 h 6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3" h="676">
                    <a:moveTo>
                      <a:pt x="1193" y="556"/>
                    </a:moveTo>
                    <a:cubicBezTo>
                      <a:pt x="1228" y="484"/>
                      <a:pt x="1263" y="412"/>
                      <a:pt x="1259" y="360"/>
                    </a:cubicBezTo>
                    <a:cubicBezTo>
                      <a:pt x="1255" y="308"/>
                      <a:pt x="1232" y="296"/>
                      <a:pt x="1167" y="242"/>
                    </a:cubicBezTo>
                    <a:cubicBezTo>
                      <a:pt x="1102" y="188"/>
                      <a:pt x="966" y="66"/>
                      <a:pt x="866" y="33"/>
                    </a:cubicBezTo>
                    <a:cubicBezTo>
                      <a:pt x="766" y="0"/>
                      <a:pt x="663" y="40"/>
                      <a:pt x="565" y="46"/>
                    </a:cubicBezTo>
                    <a:cubicBezTo>
                      <a:pt x="467" y="52"/>
                      <a:pt x="351" y="50"/>
                      <a:pt x="277" y="72"/>
                    </a:cubicBezTo>
                    <a:cubicBezTo>
                      <a:pt x="203" y="94"/>
                      <a:pt x="164" y="129"/>
                      <a:pt x="120" y="177"/>
                    </a:cubicBezTo>
                    <a:cubicBezTo>
                      <a:pt x="76" y="225"/>
                      <a:pt x="0" y="297"/>
                      <a:pt x="15" y="360"/>
                    </a:cubicBezTo>
                    <a:cubicBezTo>
                      <a:pt x="30" y="423"/>
                      <a:pt x="130" y="510"/>
                      <a:pt x="211" y="556"/>
                    </a:cubicBezTo>
                    <a:cubicBezTo>
                      <a:pt x="292" y="602"/>
                      <a:pt x="412" y="615"/>
                      <a:pt x="499" y="635"/>
                    </a:cubicBezTo>
                    <a:cubicBezTo>
                      <a:pt x="586" y="655"/>
                      <a:pt x="650" y="672"/>
                      <a:pt x="735" y="674"/>
                    </a:cubicBezTo>
                    <a:cubicBezTo>
                      <a:pt x="820" y="676"/>
                      <a:pt x="915" y="662"/>
                      <a:pt x="1010" y="64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7" name="Freeform 23"/>
              <p:cNvSpPr>
                <a:spLocks/>
              </p:cNvSpPr>
              <p:nvPr/>
            </p:nvSpPr>
            <p:spPr bwMode="auto">
              <a:xfrm>
                <a:off x="3263" y="1603"/>
                <a:ext cx="188" cy="353"/>
              </a:xfrm>
              <a:custGeom>
                <a:avLst/>
                <a:gdLst>
                  <a:gd name="T0" fmla="*/ 0 w 188"/>
                  <a:gd name="T1" fmla="*/ 0 h 353"/>
                  <a:gd name="T2" fmla="*/ 79 w 188"/>
                  <a:gd name="T3" fmla="*/ 170 h 353"/>
                  <a:gd name="T4" fmla="*/ 184 w 188"/>
                  <a:gd name="T5" fmla="*/ 314 h 353"/>
                  <a:gd name="T6" fmla="*/ 53 w 188"/>
                  <a:gd name="T7" fmla="*/ 353 h 353"/>
                  <a:gd name="T8" fmla="*/ 0 60000 65536"/>
                  <a:gd name="T9" fmla="*/ 0 60000 65536"/>
                  <a:gd name="T10" fmla="*/ 0 60000 65536"/>
                  <a:gd name="T11" fmla="*/ 0 60000 65536"/>
                  <a:gd name="T12" fmla="*/ 0 w 188"/>
                  <a:gd name="T13" fmla="*/ 0 h 353"/>
                  <a:gd name="T14" fmla="*/ 188 w 188"/>
                  <a:gd name="T15" fmla="*/ 353 h 353"/>
                </a:gdLst>
                <a:ahLst/>
                <a:cxnLst>
                  <a:cxn ang="T8">
                    <a:pos x="T0" y="T1"/>
                  </a:cxn>
                  <a:cxn ang="T9">
                    <a:pos x="T2" y="T3"/>
                  </a:cxn>
                  <a:cxn ang="T10">
                    <a:pos x="T4" y="T5"/>
                  </a:cxn>
                  <a:cxn ang="T11">
                    <a:pos x="T6" y="T7"/>
                  </a:cxn>
                </a:cxnLst>
                <a:rect l="T12" t="T13" r="T14" b="T15"/>
                <a:pathLst>
                  <a:path w="188" h="353">
                    <a:moveTo>
                      <a:pt x="0" y="0"/>
                    </a:moveTo>
                    <a:cubicBezTo>
                      <a:pt x="24" y="59"/>
                      <a:pt x="48" y="118"/>
                      <a:pt x="79" y="170"/>
                    </a:cubicBezTo>
                    <a:cubicBezTo>
                      <a:pt x="110" y="222"/>
                      <a:pt x="188" y="284"/>
                      <a:pt x="184" y="314"/>
                    </a:cubicBezTo>
                    <a:cubicBezTo>
                      <a:pt x="180" y="344"/>
                      <a:pt x="86" y="344"/>
                      <a:pt x="53" y="35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518" name="Line 29"/>
              <p:cNvSpPr>
                <a:spLocks noChangeShapeType="1"/>
              </p:cNvSpPr>
              <p:nvPr/>
            </p:nvSpPr>
            <p:spPr bwMode="auto">
              <a:xfrm>
                <a:off x="3408" y="1040"/>
                <a:ext cx="1610" cy="1087"/>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519" name="Text Box 31"/>
              <p:cNvSpPr txBox="1">
                <a:spLocks noChangeArrowheads="1"/>
              </p:cNvSpPr>
              <p:nvPr/>
            </p:nvSpPr>
            <p:spPr bwMode="auto">
              <a:xfrm>
                <a:off x="3245" y="871"/>
                <a:ext cx="21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520" name="Text Box 33"/>
              <p:cNvSpPr txBox="1">
                <a:spLocks noChangeArrowheads="1"/>
              </p:cNvSpPr>
              <p:nvPr/>
            </p:nvSpPr>
            <p:spPr bwMode="auto">
              <a:xfrm>
                <a:off x="4995" y="1976"/>
                <a:ext cx="258"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521" name="Freeform 54"/>
              <p:cNvSpPr>
                <a:spLocks/>
              </p:cNvSpPr>
              <p:nvPr/>
            </p:nvSpPr>
            <p:spPr bwMode="auto">
              <a:xfrm flipH="1">
                <a:off x="3890" y="1520"/>
                <a:ext cx="239" cy="472"/>
              </a:xfrm>
              <a:custGeom>
                <a:avLst/>
                <a:gdLst>
                  <a:gd name="T0" fmla="*/ 271 w 211"/>
                  <a:gd name="T1" fmla="*/ 7425 h 272"/>
                  <a:gd name="T2" fmla="*/ 413 w 211"/>
                  <a:gd name="T3" fmla="*/ 1086 h 272"/>
                  <a:gd name="T4" fmla="*/ 76 w 211"/>
                  <a:gd name="T5" fmla="*/ 3715 h 272"/>
                  <a:gd name="T6" fmla="*/ 0 w 211"/>
                  <a:gd name="T7" fmla="*/ 0 h 272"/>
                  <a:gd name="T8" fmla="*/ 0 60000 65536"/>
                  <a:gd name="T9" fmla="*/ 0 60000 65536"/>
                  <a:gd name="T10" fmla="*/ 0 60000 65536"/>
                  <a:gd name="T11" fmla="*/ 0 60000 65536"/>
                  <a:gd name="T12" fmla="*/ 0 w 211"/>
                  <a:gd name="T13" fmla="*/ 0 h 272"/>
                  <a:gd name="T14" fmla="*/ 211 w 211"/>
                  <a:gd name="T15" fmla="*/ 272 h 272"/>
                </a:gdLst>
                <a:ahLst/>
                <a:cxnLst>
                  <a:cxn ang="T8">
                    <a:pos x="T0" y="T1"/>
                  </a:cxn>
                  <a:cxn ang="T9">
                    <a:pos x="T2" y="T3"/>
                  </a:cxn>
                  <a:cxn ang="T10">
                    <a:pos x="T4" y="T5"/>
                  </a:cxn>
                  <a:cxn ang="T11">
                    <a:pos x="T6" y="T7"/>
                  </a:cxn>
                </a:cxnLst>
                <a:rect l="T12" t="T13" r="T14" b="T15"/>
                <a:pathLst>
                  <a:path w="211" h="272">
                    <a:moveTo>
                      <a:pt x="128" y="272"/>
                    </a:moveTo>
                    <a:cubicBezTo>
                      <a:pt x="169" y="167"/>
                      <a:pt x="211" y="63"/>
                      <a:pt x="196" y="40"/>
                    </a:cubicBezTo>
                    <a:cubicBezTo>
                      <a:pt x="181" y="17"/>
                      <a:pt x="69" y="143"/>
                      <a:pt x="36" y="136"/>
                    </a:cubicBezTo>
                    <a:cubicBezTo>
                      <a:pt x="3" y="129"/>
                      <a:pt x="1" y="64"/>
                      <a:pt x="0" y="0"/>
                    </a:cubicBezTo>
                  </a:path>
                </a:pathLst>
              </a:custGeom>
              <a:noFill/>
              <a:ln w="57150" cmpd="sng">
                <a:solidFill>
                  <a:srgbClr val="FF00FF"/>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grpSp>
        <p:sp>
          <p:nvSpPr>
            <p:cNvPr id="20506" name="Line 61"/>
            <p:cNvSpPr>
              <a:spLocks noChangeShapeType="1"/>
            </p:cNvSpPr>
            <p:nvPr/>
          </p:nvSpPr>
          <p:spPr bwMode="auto">
            <a:xfrm>
              <a:off x="2330" y="1767"/>
              <a:ext cx="0" cy="314"/>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20507" name="Line 62"/>
            <p:cNvSpPr>
              <a:spLocks noChangeShapeType="1"/>
            </p:cNvSpPr>
            <p:nvPr/>
          </p:nvSpPr>
          <p:spPr bwMode="auto">
            <a:xfrm>
              <a:off x="5253" y="1767"/>
              <a:ext cx="0" cy="314"/>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grpSp>
      <p:sp>
        <p:nvSpPr>
          <p:cNvPr id="20497" name="Text Box 66"/>
          <p:cNvSpPr txBox="1">
            <a:spLocks noChangeArrowheads="1"/>
          </p:cNvSpPr>
          <p:nvPr/>
        </p:nvSpPr>
        <p:spPr bwMode="auto">
          <a:xfrm>
            <a:off x="4840288" y="1479276"/>
            <a:ext cx="341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498" name="Text Box 67"/>
          <p:cNvSpPr txBox="1">
            <a:spLocks noChangeArrowheads="1"/>
          </p:cNvSpPr>
          <p:nvPr/>
        </p:nvSpPr>
        <p:spPr bwMode="auto">
          <a:xfrm>
            <a:off x="8532813" y="1479276"/>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499" name="Text Box 69"/>
          <p:cNvSpPr txBox="1">
            <a:spLocks noChangeArrowheads="1"/>
          </p:cNvSpPr>
          <p:nvPr/>
        </p:nvSpPr>
        <p:spPr bwMode="auto">
          <a:xfrm>
            <a:off x="241300" y="1479276"/>
            <a:ext cx="341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500" name="Text Box 70"/>
          <p:cNvSpPr txBox="1">
            <a:spLocks noChangeArrowheads="1"/>
          </p:cNvSpPr>
          <p:nvPr/>
        </p:nvSpPr>
        <p:spPr bwMode="auto">
          <a:xfrm>
            <a:off x="3933825" y="1479276"/>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0501" name="Text Box 91"/>
          <p:cNvSpPr txBox="1">
            <a:spLocks noChangeArrowheads="1"/>
          </p:cNvSpPr>
          <p:nvPr/>
        </p:nvSpPr>
        <p:spPr bwMode="auto">
          <a:xfrm>
            <a:off x="2190750" y="3876401"/>
            <a:ext cx="1079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t>Leak Point</a:t>
            </a:r>
          </a:p>
        </p:txBody>
      </p:sp>
      <p:sp>
        <p:nvSpPr>
          <p:cNvPr id="20502" name="Text Box 92"/>
          <p:cNvSpPr txBox="1">
            <a:spLocks noChangeArrowheads="1"/>
          </p:cNvSpPr>
          <p:nvPr/>
        </p:nvSpPr>
        <p:spPr bwMode="auto">
          <a:xfrm>
            <a:off x="6384925" y="4403451"/>
            <a:ext cx="1079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t>Leak Point</a:t>
            </a:r>
          </a:p>
        </p:txBody>
      </p:sp>
      <p:sp>
        <p:nvSpPr>
          <p:cNvPr id="20503" name="Freeform 65"/>
          <p:cNvSpPr>
            <a:spLocks/>
          </p:cNvSpPr>
          <p:nvPr/>
        </p:nvSpPr>
        <p:spPr bwMode="auto">
          <a:xfrm>
            <a:off x="5730875" y="5405163"/>
            <a:ext cx="1020763" cy="320675"/>
          </a:xfrm>
          <a:custGeom>
            <a:avLst/>
            <a:gdLst>
              <a:gd name="T0" fmla="*/ 2147483647 w 643"/>
              <a:gd name="T1" fmla="*/ 0 h 202"/>
              <a:gd name="T2" fmla="*/ 2147483647 w 643"/>
              <a:gd name="T3" fmla="*/ 2147483647 h 202"/>
              <a:gd name="T4" fmla="*/ 0 w 643"/>
              <a:gd name="T5" fmla="*/ 2147483647 h 202"/>
              <a:gd name="T6" fmla="*/ 0 60000 65536"/>
              <a:gd name="T7" fmla="*/ 0 60000 65536"/>
              <a:gd name="T8" fmla="*/ 0 60000 65536"/>
              <a:gd name="T9" fmla="*/ 0 w 643"/>
              <a:gd name="T10" fmla="*/ 0 h 202"/>
              <a:gd name="T11" fmla="*/ 643 w 643"/>
              <a:gd name="T12" fmla="*/ 202 h 202"/>
            </a:gdLst>
            <a:ahLst/>
            <a:cxnLst>
              <a:cxn ang="T6">
                <a:pos x="T0" y="T1"/>
              </a:cxn>
              <a:cxn ang="T7">
                <a:pos x="T2" y="T3"/>
              </a:cxn>
              <a:cxn ang="T8">
                <a:pos x="T4" y="T5"/>
              </a:cxn>
            </a:cxnLst>
            <a:rect l="T9" t="T10" r="T11" b="T12"/>
            <a:pathLst>
              <a:path w="643" h="202">
                <a:moveTo>
                  <a:pt x="643" y="0"/>
                </a:moveTo>
                <a:cubicBezTo>
                  <a:pt x="581" y="36"/>
                  <a:pt x="519" y="72"/>
                  <a:pt x="412" y="106"/>
                </a:cubicBezTo>
                <a:cubicBezTo>
                  <a:pt x="305" y="140"/>
                  <a:pt x="152" y="171"/>
                  <a:pt x="0" y="202"/>
                </a:cubicBezTo>
              </a:path>
            </a:pathLst>
          </a:custGeom>
          <a:noFill/>
          <a:ln w="57150" cmpd="sng">
            <a:solidFill>
              <a:srgbClr val="0099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spTree>
    <p:extLst>
      <p:ext uri="{BB962C8B-B14F-4D97-AF65-F5344CB8AC3E}">
        <p14:creationId xmlns:p14="http://schemas.microsoft.com/office/powerpoint/2010/main" val="102972602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altLang="en-US" dirty="0" smtClean="0"/>
              <a:t>Stratigraphic Traps – Sub-Unconformity</a:t>
            </a:r>
          </a:p>
        </p:txBody>
      </p:sp>
      <p:grpSp>
        <p:nvGrpSpPr>
          <p:cNvPr id="21508" name="Group 28"/>
          <p:cNvGrpSpPr>
            <a:grpSpLocks/>
          </p:cNvGrpSpPr>
          <p:nvPr/>
        </p:nvGrpSpPr>
        <p:grpSpPr bwMode="auto">
          <a:xfrm>
            <a:off x="4840288" y="2074024"/>
            <a:ext cx="4060825" cy="2473325"/>
            <a:chOff x="164" y="2318"/>
            <a:chExt cx="2558" cy="1558"/>
          </a:xfrm>
        </p:grpSpPr>
        <p:sp>
          <p:nvSpPr>
            <p:cNvPr id="21525" name="Text Box 18"/>
            <p:cNvSpPr txBox="1">
              <a:spLocks noChangeArrowheads="1"/>
            </p:cNvSpPr>
            <p:nvPr/>
          </p:nvSpPr>
          <p:spPr bwMode="auto">
            <a:xfrm>
              <a:off x="164" y="2451"/>
              <a:ext cx="21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1526" name="Text Box 19"/>
            <p:cNvSpPr txBox="1">
              <a:spLocks noChangeArrowheads="1"/>
            </p:cNvSpPr>
            <p:nvPr/>
          </p:nvSpPr>
          <p:spPr bwMode="auto">
            <a:xfrm>
              <a:off x="2464" y="2652"/>
              <a:ext cx="25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1527" name="Rectangle 27" descr="Dashed horizontal"/>
            <p:cNvSpPr>
              <a:spLocks noChangeArrowheads="1"/>
            </p:cNvSpPr>
            <p:nvPr/>
          </p:nvSpPr>
          <p:spPr bwMode="auto">
            <a:xfrm>
              <a:off x="357" y="2327"/>
              <a:ext cx="2095" cy="1540"/>
            </a:xfrm>
            <a:prstGeom prst="rect">
              <a:avLst/>
            </a:prstGeom>
            <a:pattFill prst="dashHorz">
              <a:fgClr>
                <a:schemeClr val="tx1"/>
              </a:fgClr>
              <a:bgClr>
                <a:srgbClr val="DDDDDD"/>
              </a:bgClr>
            </a:patt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1528" name="Freeform 28" descr="Large confetti"/>
            <p:cNvSpPr>
              <a:spLocks/>
            </p:cNvSpPr>
            <p:nvPr/>
          </p:nvSpPr>
          <p:spPr bwMode="auto">
            <a:xfrm>
              <a:off x="1073" y="2946"/>
              <a:ext cx="1401" cy="930"/>
            </a:xfrm>
            <a:custGeom>
              <a:avLst/>
              <a:gdLst>
                <a:gd name="T0" fmla="*/ 0 w 1401"/>
                <a:gd name="T1" fmla="*/ 916 h 930"/>
                <a:gd name="T2" fmla="*/ 341 w 1401"/>
                <a:gd name="T3" fmla="*/ 720 h 930"/>
                <a:gd name="T4" fmla="*/ 498 w 1401"/>
                <a:gd name="T5" fmla="*/ 471 h 930"/>
                <a:gd name="T6" fmla="*/ 877 w 1401"/>
                <a:gd name="T7" fmla="*/ 380 h 930"/>
                <a:gd name="T8" fmla="*/ 995 w 1401"/>
                <a:gd name="T9" fmla="*/ 196 h 930"/>
                <a:gd name="T10" fmla="*/ 1257 w 1401"/>
                <a:gd name="T11" fmla="*/ 92 h 930"/>
                <a:gd name="T12" fmla="*/ 1362 w 1401"/>
                <a:gd name="T13" fmla="*/ 0 h 930"/>
                <a:gd name="T14" fmla="*/ 1401 w 1401"/>
                <a:gd name="T15" fmla="*/ 930 h 930"/>
                <a:gd name="T16" fmla="*/ 0 60000 65536"/>
                <a:gd name="T17" fmla="*/ 0 60000 65536"/>
                <a:gd name="T18" fmla="*/ 0 60000 65536"/>
                <a:gd name="T19" fmla="*/ 0 60000 65536"/>
                <a:gd name="T20" fmla="*/ 0 60000 65536"/>
                <a:gd name="T21" fmla="*/ 0 60000 65536"/>
                <a:gd name="T22" fmla="*/ 0 60000 65536"/>
                <a:gd name="T23" fmla="*/ 0 60000 65536"/>
                <a:gd name="T24" fmla="*/ 0 w 1401"/>
                <a:gd name="T25" fmla="*/ 0 h 930"/>
                <a:gd name="T26" fmla="*/ 1401 w 1401"/>
                <a:gd name="T27" fmla="*/ 930 h 9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1" h="930">
                  <a:moveTo>
                    <a:pt x="0" y="916"/>
                  </a:moveTo>
                  <a:lnTo>
                    <a:pt x="341" y="720"/>
                  </a:lnTo>
                  <a:lnTo>
                    <a:pt x="498" y="471"/>
                  </a:lnTo>
                  <a:lnTo>
                    <a:pt x="877" y="380"/>
                  </a:lnTo>
                  <a:lnTo>
                    <a:pt x="995" y="196"/>
                  </a:lnTo>
                  <a:lnTo>
                    <a:pt x="1257" y="92"/>
                  </a:lnTo>
                  <a:lnTo>
                    <a:pt x="1362" y="0"/>
                  </a:lnTo>
                  <a:lnTo>
                    <a:pt x="1401" y="930"/>
                  </a:lnTo>
                </a:path>
              </a:pathLst>
            </a:custGeom>
            <a:pattFill prst="lgConfetti">
              <a:fgClr>
                <a:schemeClr val="tx1"/>
              </a:fgClr>
              <a:bgClr>
                <a:srgbClr val="FF0000"/>
              </a:bgClr>
            </a:pattFill>
            <a:ln w="9525">
              <a:solidFill>
                <a:schemeClr val="tx1"/>
              </a:solidFill>
              <a:round/>
              <a:headEnd/>
              <a:tailEnd/>
            </a:ln>
          </p:spPr>
          <p:txBody>
            <a:bodyPr/>
            <a:lstStyle/>
            <a:p>
              <a:endParaRPr lang="en-US" dirty="0"/>
            </a:p>
          </p:txBody>
        </p:sp>
        <p:sp>
          <p:nvSpPr>
            <p:cNvPr id="21529" name="Freeform 29" descr="80%"/>
            <p:cNvSpPr>
              <a:spLocks/>
            </p:cNvSpPr>
            <p:nvPr/>
          </p:nvSpPr>
          <p:spPr bwMode="auto">
            <a:xfrm>
              <a:off x="406" y="2462"/>
              <a:ext cx="1898" cy="1400"/>
            </a:xfrm>
            <a:custGeom>
              <a:avLst/>
              <a:gdLst>
                <a:gd name="T0" fmla="*/ 405 w 1898"/>
                <a:gd name="T1" fmla="*/ 1256 h 1400"/>
                <a:gd name="T2" fmla="*/ 772 w 1898"/>
                <a:gd name="T3" fmla="*/ 982 h 1400"/>
                <a:gd name="T4" fmla="*/ 1178 w 1898"/>
                <a:gd name="T5" fmla="*/ 667 h 1400"/>
                <a:gd name="T6" fmla="*/ 1597 w 1898"/>
                <a:gd name="T7" fmla="*/ 510 h 1400"/>
                <a:gd name="T8" fmla="*/ 1845 w 1898"/>
                <a:gd name="T9" fmla="*/ 327 h 1400"/>
                <a:gd name="T10" fmla="*/ 1898 w 1898"/>
                <a:gd name="T11" fmla="*/ 131 h 1400"/>
                <a:gd name="T12" fmla="*/ 1885 w 1898"/>
                <a:gd name="T13" fmla="*/ 0 h 1400"/>
                <a:gd name="T14" fmla="*/ 1584 w 1898"/>
                <a:gd name="T15" fmla="*/ 78 h 1400"/>
                <a:gd name="T16" fmla="*/ 1309 w 1898"/>
                <a:gd name="T17" fmla="*/ 419 h 1400"/>
                <a:gd name="T18" fmla="*/ 981 w 1898"/>
                <a:gd name="T19" fmla="*/ 432 h 1400"/>
                <a:gd name="T20" fmla="*/ 785 w 1898"/>
                <a:gd name="T21" fmla="*/ 510 h 1400"/>
                <a:gd name="T22" fmla="*/ 602 w 1898"/>
                <a:gd name="T23" fmla="*/ 667 h 1400"/>
                <a:gd name="T24" fmla="*/ 418 w 1898"/>
                <a:gd name="T25" fmla="*/ 864 h 1400"/>
                <a:gd name="T26" fmla="*/ 183 w 1898"/>
                <a:gd name="T27" fmla="*/ 1086 h 1400"/>
                <a:gd name="T28" fmla="*/ 0 w 1898"/>
                <a:gd name="T29" fmla="*/ 1400 h 1400"/>
                <a:gd name="T30" fmla="*/ 301 w 1898"/>
                <a:gd name="T31" fmla="*/ 1387 h 1400"/>
                <a:gd name="T32" fmla="*/ 405 w 1898"/>
                <a:gd name="T33" fmla="*/ 1256 h 14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98"/>
                <a:gd name="T52" fmla="*/ 0 h 1400"/>
                <a:gd name="T53" fmla="*/ 1898 w 1898"/>
                <a:gd name="T54" fmla="*/ 1400 h 14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98" h="1400">
                  <a:moveTo>
                    <a:pt x="405" y="1256"/>
                  </a:moveTo>
                  <a:lnTo>
                    <a:pt x="772" y="982"/>
                  </a:lnTo>
                  <a:lnTo>
                    <a:pt x="1178" y="667"/>
                  </a:lnTo>
                  <a:lnTo>
                    <a:pt x="1597" y="510"/>
                  </a:lnTo>
                  <a:lnTo>
                    <a:pt x="1845" y="327"/>
                  </a:lnTo>
                  <a:lnTo>
                    <a:pt x="1898" y="131"/>
                  </a:lnTo>
                  <a:lnTo>
                    <a:pt x="1885" y="0"/>
                  </a:lnTo>
                  <a:lnTo>
                    <a:pt x="1584" y="78"/>
                  </a:lnTo>
                  <a:lnTo>
                    <a:pt x="1309" y="419"/>
                  </a:lnTo>
                  <a:lnTo>
                    <a:pt x="981" y="432"/>
                  </a:lnTo>
                  <a:lnTo>
                    <a:pt x="785" y="510"/>
                  </a:lnTo>
                  <a:lnTo>
                    <a:pt x="602" y="667"/>
                  </a:lnTo>
                  <a:lnTo>
                    <a:pt x="418" y="864"/>
                  </a:lnTo>
                  <a:lnTo>
                    <a:pt x="183" y="1086"/>
                  </a:lnTo>
                  <a:lnTo>
                    <a:pt x="0" y="1400"/>
                  </a:lnTo>
                  <a:lnTo>
                    <a:pt x="301" y="1387"/>
                  </a:lnTo>
                  <a:lnTo>
                    <a:pt x="405" y="1256"/>
                  </a:lnTo>
                  <a:close/>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21530" name="Freeform 31" descr="80%"/>
            <p:cNvSpPr>
              <a:spLocks/>
            </p:cNvSpPr>
            <p:nvPr/>
          </p:nvSpPr>
          <p:spPr bwMode="auto">
            <a:xfrm>
              <a:off x="419" y="2318"/>
              <a:ext cx="903" cy="510"/>
            </a:xfrm>
            <a:custGeom>
              <a:avLst/>
              <a:gdLst>
                <a:gd name="T0" fmla="*/ 903 w 903"/>
                <a:gd name="T1" fmla="*/ 0 h 510"/>
                <a:gd name="T2" fmla="*/ 615 w 903"/>
                <a:gd name="T3" fmla="*/ 248 h 510"/>
                <a:gd name="T4" fmla="*/ 261 w 903"/>
                <a:gd name="T5" fmla="*/ 379 h 510"/>
                <a:gd name="T6" fmla="*/ 104 w 903"/>
                <a:gd name="T7" fmla="*/ 510 h 510"/>
                <a:gd name="T8" fmla="*/ 0 w 903"/>
                <a:gd name="T9" fmla="*/ 484 h 510"/>
                <a:gd name="T10" fmla="*/ 196 w 903"/>
                <a:gd name="T11" fmla="*/ 275 h 510"/>
                <a:gd name="T12" fmla="*/ 497 w 903"/>
                <a:gd name="T13" fmla="*/ 183 h 510"/>
                <a:gd name="T14" fmla="*/ 693 w 903"/>
                <a:gd name="T15" fmla="*/ 13 h 510"/>
                <a:gd name="T16" fmla="*/ 0 60000 65536"/>
                <a:gd name="T17" fmla="*/ 0 60000 65536"/>
                <a:gd name="T18" fmla="*/ 0 60000 65536"/>
                <a:gd name="T19" fmla="*/ 0 60000 65536"/>
                <a:gd name="T20" fmla="*/ 0 60000 65536"/>
                <a:gd name="T21" fmla="*/ 0 60000 65536"/>
                <a:gd name="T22" fmla="*/ 0 60000 65536"/>
                <a:gd name="T23" fmla="*/ 0 60000 65536"/>
                <a:gd name="T24" fmla="*/ 0 w 903"/>
                <a:gd name="T25" fmla="*/ 0 h 510"/>
                <a:gd name="T26" fmla="*/ 903 w 903"/>
                <a:gd name="T27" fmla="*/ 510 h 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3" h="510">
                  <a:moveTo>
                    <a:pt x="903" y="0"/>
                  </a:moveTo>
                  <a:lnTo>
                    <a:pt x="615" y="248"/>
                  </a:lnTo>
                  <a:lnTo>
                    <a:pt x="261" y="379"/>
                  </a:lnTo>
                  <a:lnTo>
                    <a:pt x="104" y="510"/>
                  </a:lnTo>
                  <a:lnTo>
                    <a:pt x="0" y="484"/>
                  </a:lnTo>
                  <a:lnTo>
                    <a:pt x="196" y="275"/>
                  </a:lnTo>
                  <a:lnTo>
                    <a:pt x="497" y="183"/>
                  </a:lnTo>
                  <a:lnTo>
                    <a:pt x="693" y="13"/>
                  </a:lnTo>
                </a:path>
              </a:pathLst>
            </a:custGeom>
            <a:pattFill prst="pct80">
              <a:fgClr>
                <a:srgbClr val="FFFF00"/>
              </a:fgClr>
              <a:bgClr>
                <a:schemeClr val="tx1"/>
              </a:bgClr>
            </a:pattFill>
            <a:ln w="9525">
              <a:solidFill>
                <a:schemeClr val="tx1"/>
              </a:solidFill>
              <a:round/>
              <a:headEnd/>
              <a:tailEnd/>
            </a:ln>
          </p:spPr>
          <p:txBody>
            <a:bodyPr/>
            <a:lstStyle/>
            <a:p>
              <a:endParaRPr lang="en-US" dirty="0"/>
            </a:p>
          </p:txBody>
        </p:sp>
        <p:sp>
          <p:nvSpPr>
            <p:cNvPr id="21531" name="Line 17"/>
            <p:cNvSpPr>
              <a:spLocks noChangeShapeType="1"/>
            </p:cNvSpPr>
            <p:nvPr/>
          </p:nvSpPr>
          <p:spPr bwMode="auto">
            <a:xfrm>
              <a:off x="379" y="2554"/>
              <a:ext cx="2095" cy="198"/>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1532" name="Text Box 32"/>
            <p:cNvSpPr txBox="1">
              <a:spLocks noChangeArrowheads="1"/>
            </p:cNvSpPr>
            <p:nvPr/>
          </p:nvSpPr>
          <p:spPr bwMode="auto">
            <a:xfrm rot="-1753373">
              <a:off x="466" y="2447"/>
              <a:ext cx="8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Upper Sand</a:t>
              </a:r>
            </a:p>
          </p:txBody>
        </p:sp>
        <p:sp>
          <p:nvSpPr>
            <p:cNvPr id="21533" name="Text Box 33"/>
            <p:cNvSpPr txBox="1">
              <a:spLocks noChangeArrowheads="1"/>
            </p:cNvSpPr>
            <p:nvPr/>
          </p:nvSpPr>
          <p:spPr bwMode="auto">
            <a:xfrm rot="-2131852">
              <a:off x="786" y="3088"/>
              <a:ext cx="85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Lower Sand</a:t>
              </a:r>
            </a:p>
          </p:txBody>
        </p:sp>
        <p:sp>
          <p:nvSpPr>
            <p:cNvPr id="21534" name="Line 68"/>
            <p:cNvSpPr>
              <a:spLocks noChangeShapeType="1"/>
            </p:cNvSpPr>
            <p:nvPr/>
          </p:nvSpPr>
          <p:spPr bwMode="auto">
            <a:xfrm>
              <a:off x="432" y="3325"/>
              <a:ext cx="0" cy="314"/>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grpSp>
      <p:grpSp>
        <p:nvGrpSpPr>
          <p:cNvPr id="21509" name="Group 29"/>
          <p:cNvGrpSpPr>
            <a:grpSpLocks/>
          </p:cNvGrpSpPr>
          <p:nvPr/>
        </p:nvGrpSpPr>
        <p:grpSpPr bwMode="auto">
          <a:xfrm>
            <a:off x="304800" y="2074024"/>
            <a:ext cx="4102100" cy="2492375"/>
            <a:chOff x="152" y="664"/>
            <a:chExt cx="2584" cy="1378"/>
          </a:xfrm>
        </p:grpSpPr>
        <p:sp>
          <p:nvSpPr>
            <p:cNvPr id="21512" name="Rectangle 7" descr="Dashed horizontal"/>
            <p:cNvSpPr>
              <a:spLocks noChangeArrowheads="1"/>
            </p:cNvSpPr>
            <p:nvPr/>
          </p:nvSpPr>
          <p:spPr bwMode="auto">
            <a:xfrm>
              <a:off x="379" y="699"/>
              <a:ext cx="2095" cy="1322"/>
            </a:xfrm>
            <a:prstGeom prst="rect">
              <a:avLst/>
            </a:prstGeom>
            <a:pattFill prst="dashHorz">
              <a:fgClr>
                <a:schemeClr val="tx1"/>
              </a:fgClr>
              <a:bgClr>
                <a:srgbClr val="DDDDDD"/>
              </a:bgClr>
            </a:patt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1513" name="Freeform 22" descr="80%"/>
            <p:cNvSpPr>
              <a:spLocks/>
            </p:cNvSpPr>
            <p:nvPr/>
          </p:nvSpPr>
          <p:spPr bwMode="auto">
            <a:xfrm>
              <a:off x="353" y="1199"/>
              <a:ext cx="1022" cy="495"/>
            </a:xfrm>
            <a:custGeom>
              <a:avLst/>
              <a:gdLst>
                <a:gd name="T0" fmla="*/ 14 w 1022"/>
                <a:gd name="T1" fmla="*/ 116 h 576"/>
                <a:gd name="T2" fmla="*/ 498 w 1022"/>
                <a:gd name="T3" fmla="*/ 37 h 576"/>
                <a:gd name="T4" fmla="*/ 642 w 1022"/>
                <a:gd name="T5" fmla="*/ 11 h 576"/>
                <a:gd name="T6" fmla="*/ 734 w 1022"/>
                <a:gd name="T7" fmla="*/ 47 h 576"/>
                <a:gd name="T8" fmla="*/ 878 w 1022"/>
                <a:gd name="T9" fmla="*/ 0 h 576"/>
                <a:gd name="T10" fmla="*/ 1022 w 1022"/>
                <a:gd name="T11" fmla="*/ 32 h 576"/>
                <a:gd name="T12" fmla="*/ 0 w 1022"/>
                <a:gd name="T13" fmla="*/ 232 h 576"/>
                <a:gd name="T14" fmla="*/ 0 60000 65536"/>
                <a:gd name="T15" fmla="*/ 0 60000 65536"/>
                <a:gd name="T16" fmla="*/ 0 60000 65536"/>
                <a:gd name="T17" fmla="*/ 0 60000 65536"/>
                <a:gd name="T18" fmla="*/ 0 60000 65536"/>
                <a:gd name="T19" fmla="*/ 0 60000 65536"/>
                <a:gd name="T20" fmla="*/ 0 60000 65536"/>
                <a:gd name="T21" fmla="*/ 0 w 1022"/>
                <a:gd name="T22" fmla="*/ 0 h 576"/>
                <a:gd name="T23" fmla="*/ 1022 w 1022"/>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2" h="576">
                  <a:moveTo>
                    <a:pt x="14" y="288"/>
                  </a:moveTo>
                  <a:lnTo>
                    <a:pt x="498" y="92"/>
                  </a:lnTo>
                  <a:lnTo>
                    <a:pt x="642" y="27"/>
                  </a:lnTo>
                  <a:lnTo>
                    <a:pt x="734" y="118"/>
                  </a:lnTo>
                  <a:lnTo>
                    <a:pt x="878" y="0"/>
                  </a:lnTo>
                  <a:lnTo>
                    <a:pt x="1022" y="79"/>
                  </a:lnTo>
                  <a:lnTo>
                    <a:pt x="0" y="576"/>
                  </a:lnTo>
                </a:path>
              </a:pathLst>
            </a:custGeom>
            <a:pattFill prst="pct80">
              <a:fgClr>
                <a:srgbClr val="FFFF00"/>
              </a:fgClr>
              <a:bgClr>
                <a:schemeClr val="tx1"/>
              </a:bgClr>
            </a:pattFill>
            <a:ln w="57150" cmpd="sng">
              <a:solidFill>
                <a:schemeClr val="tx1"/>
              </a:solidFill>
              <a:round/>
              <a:headEnd/>
              <a:tailEnd/>
            </a:ln>
          </p:spPr>
          <p:txBody>
            <a:bodyPr/>
            <a:lstStyle/>
            <a:p>
              <a:endParaRPr lang="en-US" dirty="0"/>
            </a:p>
          </p:txBody>
        </p:sp>
        <p:sp>
          <p:nvSpPr>
            <p:cNvPr id="21514" name="Freeform 23" descr="80%"/>
            <p:cNvSpPr>
              <a:spLocks/>
            </p:cNvSpPr>
            <p:nvPr/>
          </p:nvSpPr>
          <p:spPr bwMode="auto">
            <a:xfrm>
              <a:off x="367" y="1177"/>
              <a:ext cx="1989" cy="843"/>
            </a:xfrm>
            <a:custGeom>
              <a:avLst/>
              <a:gdLst>
                <a:gd name="T0" fmla="*/ 13 w 1989"/>
                <a:gd name="T1" fmla="*/ 320 h 982"/>
                <a:gd name="T2" fmla="*/ 1440 w 1989"/>
                <a:gd name="T3" fmla="*/ 47 h 982"/>
                <a:gd name="T4" fmla="*/ 1584 w 1989"/>
                <a:gd name="T5" fmla="*/ 0 h 982"/>
                <a:gd name="T6" fmla="*/ 1688 w 1989"/>
                <a:gd name="T7" fmla="*/ 32 h 982"/>
                <a:gd name="T8" fmla="*/ 1885 w 1989"/>
                <a:gd name="T9" fmla="*/ 5 h 982"/>
                <a:gd name="T10" fmla="*/ 1989 w 1989"/>
                <a:gd name="T11" fmla="*/ 15 h 982"/>
                <a:gd name="T12" fmla="*/ 209 w 1989"/>
                <a:gd name="T13" fmla="*/ 393 h 982"/>
                <a:gd name="T14" fmla="*/ 0 w 1989"/>
                <a:gd name="T15" fmla="*/ 393 h 982"/>
                <a:gd name="T16" fmla="*/ 0 60000 65536"/>
                <a:gd name="T17" fmla="*/ 0 60000 65536"/>
                <a:gd name="T18" fmla="*/ 0 60000 65536"/>
                <a:gd name="T19" fmla="*/ 0 60000 65536"/>
                <a:gd name="T20" fmla="*/ 0 60000 65536"/>
                <a:gd name="T21" fmla="*/ 0 60000 65536"/>
                <a:gd name="T22" fmla="*/ 0 60000 65536"/>
                <a:gd name="T23" fmla="*/ 0 60000 65536"/>
                <a:gd name="T24" fmla="*/ 0 w 1989"/>
                <a:gd name="T25" fmla="*/ 0 h 982"/>
                <a:gd name="T26" fmla="*/ 1989 w 1989"/>
                <a:gd name="T27" fmla="*/ 982 h 9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9" h="982">
                  <a:moveTo>
                    <a:pt x="13" y="799"/>
                  </a:moveTo>
                  <a:lnTo>
                    <a:pt x="1440" y="118"/>
                  </a:lnTo>
                  <a:lnTo>
                    <a:pt x="1584" y="0"/>
                  </a:lnTo>
                  <a:lnTo>
                    <a:pt x="1688" y="79"/>
                  </a:lnTo>
                  <a:lnTo>
                    <a:pt x="1885" y="13"/>
                  </a:lnTo>
                  <a:lnTo>
                    <a:pt x="1989" y="40"/>
                  </a:lnTo>
                  <a:lnTo>
                    <a:pt x="209" y="982"/>
                  </a:lnTo>
                  <a:lnTo>
                    <a:pt x="0" y="982"/>
                  </a:lnTo>
                </a:path>
              </a:pathLst>
            </a:custGeom>
            <a:pattFill prst="pct80">
              <a:fgClr>
                <a:srgbClr val="FFFF00"/>
              </a:fgClr>
              <a:bgClr>
                <a:schemeClr val="tx1"/>
              </a:bgClr>
            </a:pattFill>
            <a:ln w="57150" cmpd="sng">
              <a:solidFill>
                <a:schemeClr val="tx1"/>
              </a:solidFill>
              <a:round/>
              <a:headEnd/>
              <a:tailEnd/>
            </a:ln>
          </p:spPr>
          <p:txBody>
            <a:bodyPr/>
            <a:lstStyle/>
            <a:p>
              <a:endParaRPr lang="en-US" dirty="0"/>
            </a:p>
          </p:txBody>
        </p:sp>
        <p:sp>
          <p:nvSpPr>
            <p:cNvPr id="21515" name="Freeform 24" descr="Large confetti"/>
            <p:cNvSpPr>
              <a:spLocks/>
            </p:cNvSpPr>
            <p:nvPr/>
          </p:nvSpPr>
          <p:spPr bwMode="auto">
            <a:xfrm>
              <a:off x="1440" y="1424"/>
              <a:ext cx="1021" cy="618"/>
            </a:xfrm>
            <a:custGeom>
              <a:avLst/>
              <a:gdLst>
                <a:gd name="T0" fmla="*/ 0 w 1021"/>
                <a:gd name="T1" fmla="*/ 273 h 720"/>
                <a:gd name="T2" fmla="*/ 314 w 1021"/>
                <a:gd name="T3" fmla="*/ 205 h 720"/>
                <a:gd name="T4" fmla="*/ 641 w 1021"/>
                <a:gd name="T5" fmla="*/ 190 h 720"/>
                <a:gd name="T6" fmla="*/ 785 w 1021"/>
                <a:gd name="T7" fmla="*/ 100 h 720"/>
                <a:gd name="T8" fmla="*/ 890 w 1021"/>
                <a:gd name="T9" fmla="*/ 21 h 720"/>
                <a:gd name="T10" fmla="*/ 1021 w 1021"/>
                <a:gd name="T11" fmla="*/ 0 h 720"/>
                <a:gd name="T12" fmla="*/ 1021 w 1021"/>
                <a:gd name="T13" fmla="*/ 288 h 720"/>
                <a:gd name="T14" fmla="*/ 0 w 1021"/>
                <a:gd name="T15" fmla="*/ 273 h 720"/>
                <a:gd name="T16" fmla="*/ 0 60000 65536"/>
                <a:gd name="T17" fmla="*/ 0 60000 65536"/>
                <a:gd name="T18" fmla="*/ 0 60000 65536"/>
                <a:gd name="T19" fmla="*/ 0 60000 65536"/>
                <a:gd name="T20" fmla="*/ 0 60000 65536"/>
                <a:gd name="T21" fmla="*/ 0 60000 65536"/>
                <a:gd name="T22" fmla="*/ 0 60000 65536"/>
                <a:gd name="T23" fmla="*/ 0 60000 65536"/>
                <a:gd name="T24" fmla="*/ 0 w 1021"/>
                <a:gd name="T25" fmla="*/ 0 h 720"/>
                <a:gd name="T26" fmla="*/ 1021 w 1021"/>
                <a:gd name="T27" fmla="*/ 720 h 7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1" h="720">
                  <a:moveTo>
                    <a:pt x="0" y="681"/>
                  </a:moveTo>
                  <a:lnTo>
                    <a:pt x="314" y="511"/>
                  </a:lnTo>
                  <a:lnTo>
                    <a:pt x="641" y="472"/>
                  </a:lnTo>
                  <a:lnTo>
                    <a:pt x="785" y="249"/>
                  </a:lnTo>
                  <a:lnTo>
                    <a:pt x="890" y="53"/>
                  </a:lnTo>
                  <a:lnTo>
                    <a:pt x="1021" y="0"/>
                  </a:lnTo>
                  <a:lnTo>
                    <a:pt x="1021" y="720"/>
                  </a:lnTo>
                  <a:lnTo>
                    <a:pt x="0" y="681"/>
                  </a:lnTo>
                  <a:close/>
                </a:path>
              </a:pathLst>
            </a:custGeom>
            <a:pattFill prst="lgConfetti">
              <a:fgClr>
                <a:schemeClr val="tx1"/>
              </a:fgClr>
              <a:bgClr>
                <a:srgbClr val="FF0000"/>
              </a:bgClr>
            </a:pattFill>
            <a:ln w="9525">
              <a:solidFill>
                <a:schemeClr val="tx1"/>
              </a:solidFill>
              <a:round/>
              <a:headEnd/>
              <a:tailEnd/>
            </a:ln>
          </p:spPr>
          <p:txBody>
            <a:bodyPr/>
            <a:lstStyle/>
            <a:p>
              <a:endParaRPr lang="en-US" dirty="0"/>
            </a:p>
          </p:txBody>
        </p:sp>
        <p:sp>
          <p:nvSpPr>
            <p:cNvPr id="21516" name="Freeform 25"/>
            <p:cNvSpPr>
              <a:spLocks/>
            </p:cNvSpPr>
            <p:nvPr/>
          </p:nvSpPr>
          <p:spPr bwMode="auto">
            <a:xfrm>
              <a:off x="367" y="1053"/>
              <a:ext cx="2081" cy="46"/>
            </a:xfrm>
            <a:custGeom>
              <a:avLst/>
              <a:gdLst>
                <a:gd name="T0" fmla="*/ 0 w 2081"/>
                <a:gd name="T1" fmla="*/ 23 h 53"/>
                <a:gd name="T2" fmla="*/ 615 w 2081"/>
                <a:gd name="T3" fmla="*/ 11 h 53"/>
                <a:gd name="T4" fmla="*/ 1426 w 2081"/>
                <a:gd name="T5" fmla="*/ 0 h 53"/>
                <a:gd name="T6" fmla="*/ 2081 w 2081"/>
                <a:gd name="T7" fmla="*/ 6 h 53"/>
                <a:gd name="T8" fmla="*/ 0 60000 65536"/>
                <a:gd name="T9" fmla="*/ 0 60000 65536"/>
                <a:gd name="T10" fmla="*/ 0 60000 65536"/>
                <a:gd name="T11" fmla="*/ 0 60000 65536"/>
                <a:gd name="T12" fmla="*/ 0 w 2081"/>
                <a:gd name="T13" fmla="*/ 0 h 53"/>
                <a:gd name="T14" fmla="*/ 2081 w 2081"/>
                <a:gd name="T15" fmla="*/ 53 h 53"/>
              </a:gdLst>
              <a:ahLst/>
              <a:cxnLst>
                <a:cxn ang="T8">
                  <a:pos x="T0" y="T1"/>
                </a:cxn>
                <a:cxn ang="T9">
                  <a:pos x="T2" y="T3"/>
                </a:cxn>
                <a:cxn ang="T10">
                  <a:pos x="T4" y="T5"/>
                </a:cxn>
                <a:cxn ang="T11">
                  <a:pos x="T6" y="T7"/>
                </a:cxn>
              </a:cxnLst>
              <a:rect l="T12" t="T13" r="T14" b="T15"/>
              <a:pathLst>
                <a:path w="2081" h="53">
                  <a:moveTo>
                    <a:pt x="0" y="53"/>
                  </a:moveTo>
                  <a:lnTo>
                    <a:pt x="615" y="26"/>
                  </a:lnTo>
                  <a:lnTo>
                    <a:pt x="1426" y="0"/>
                  </a:lnTo>
                  <a:lnTo>
                    <a:pt x="2081" y="13"/>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1517" name="Freeform 26"/>
            <p:cNvSpPr>
              <a:spLocks/>
            </p:cNvSpPr>
            <p:nvPr/>
          </p:nvSpPr>
          <p:spPr bwMode="auto">
            <a:xfrm>
              <a:off x="380" y="806"/>
              <a:ext cx="2081" cy="79"/>
            </a:xfrm>
            <a:custGeom>
              <a:avLst/>
              <a:gdLst>
                <a:gd name="T0" fmla="*/ 0 w 2081"/>
                <a:gd name="T1" fmla="*/ 37 h 92"/>
                <a:gd name="T2" fmla="*/ 654 w 2081"/>
                <a:gd name="T3" fmla="*/ 21 h 92"/>
                <a:gd name="T4" fmla="*/ 2081 w 2081"/>
                <a:gd name="T5" fmla="*/ 0 h 92"/>
                <a:gd name="T6" fmla="*/ 0 60000 65536"/>
                <a:gd name="T7" fmla="*/ 0 60000 65536"/>
                <a:gd name="T8" fmla="*/ 0 60000 65536"/>
                <a:gd name="T9" fmla="*/ 0 w 2081"/>
                <a:gd name="T10" fmla="*/ 0 h 92"/>
                <a:gd name="T11" fmla="*/ 2081 w 2081"/>
                <a:gd name="T12" fmla="*/ 92 h 92"/>
              </a:gdLst>
              <a:ahLst/>
              <a:cxnLst>
                <a:cxn ang="T6">
                  <a:pos x="T0" y="T1"/>
                </a:cxn>
                <a:cxn ang="T7">
                  <a:pos x="T2" y="T3"/>
                </a:cxn>
                <a:cxn ang="T8">
                  <a:pos x="T4" y="T5"/>
                </a:cxn>
              </a:cxnLst>
              <a:rect l="T9" t="T10" r="T11" b="T12"/>
              <a:pathLst>
                <a:path w="2081" h="92">
                  <a:moveTo>
                    <a:pt x="0" y="92"/>
                  </a:moveTo>
                  <a:lnTo>
                    <a:pt x="654" y="53"/>
                  </a:lnTo>
                  <a:lnTo>
                    <a:pt x="2081" y="0"/>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1518" name="Freeform 34"/>
            <p:cNvSpPr>
              <a:spLocks/>
            </p:cNvSpPr>
            <p:nvPr/>
          </p:nvSpPr>
          <p:spPr bwMode="auto">
            <a:xfrm>
              <a:off x="445" y="1199"/>
              <a:ext cx="943" cy="236"/>
            </a:xfrm>
            <a:custGeom>
              <a:avLst/>
              <a:gdLst>
                <a:gd name="T0" fmla="*/ 0 w 943"/>
                <a:gd name="T1" fmla="*/ 110 h 275"/>
                <a:gd name="T2" fmla="*/ 524 w 943"/>
                <a:gd name="T3" fmla="*/ 110 h 275"/>
                <a:gd name="T4" fmla="*/ 943 w 943"/>
                <a:gd name="T5" fmla="*/ 32 h 275"/>
                <a:gd name="T6" fmla="*/ 799 w 943"/>
                <a:gd name="T7" fmla="*/ 0 h 275"/>
                <a:gd name="T8" fmla="*/ 655 w 943"/>
                <a:gd name="T9" fmla="*/ 47 h 275"/>
                <a:gd name="T10" fmla="*/ 524 w 943"/>
                <a:gd name="T11" fmla="*/ 6 h 275"/>
                <a:gd name="T12" fmla="*/ 380 w 943"/>
                <a:gd name="T13" fmla="*/ 42 h 275"/>
                <a:gd name="T14" fmla="*/ 0 w 943"/>
                <a:gd name="T15" fmla="*/ 110 h 275"/>
                <a:gd name="T16" fmla="*/ 0 60000 65536"/>
                <a:gd name="T17" fmla="*/ 0 60000 65536"/>
                <a:gd name="T18" fmla="*/ 0 60000 65536"/>
                <a:gd name="T19" fmla="*/ 0 60000 65536"/>
                <a:gd name="T20" fmla="*/ 0 60000 65536"/>
                <a:gd name="T21" fmla="*/ 0 60000 65536"/>
                <a:gd name="T22" fmla="*/ 0 60000 65536"/>
                <a:gd name="T23" fmla="*/ 0 60000 65536"/>
                <a:gd name="T24" fmla="*/ 0 w 943"/>
                <a:gd name="T25" fmla="*/ 0 h 275"/>
                <a:gd name="T26" fmla="*/ 943 w 943"/>
                <a:gd name="T27" fmla="*/ 275 h 2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3" h="275">
                  <a:moveTo>
                    <a:pt x="0" y="275"/>
                  </a:moveTo>
                  <a:lnTo>
                    <a:pt x="524" y="275"/>
                  </a:lnTo>
                  <a:lnTo>
                    <a:pt x="943" y="79"/>
                  </a:lnTo>
                  <a:lnTo>
                    <a:pt x="799" y="0"/>
                  </a:lnTo>
                  <a:lnTo>
                    <a:pt x="655" y="118"/>
                  </a:lnTo>
                  <a:lnTo>
                    <a:pt x="524" y="14"/>
                  </a:lnTo>
                  <a:lnTo>
                    <a:pt x="380" y="105"/>
                  </a:lnTo>
                  <a:lnTo>
                    <a:pt x="0" y="275"/>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1519" name="Freeform 35"/>
            <p:cNvSpPr>
              <a:spLocks/>
            </p:cNvSpPr>
            <p:nvPr/>
          </p:nvSpPr>
          <p:spPr bwMode="auto">
            <a:xfrm>
              <a:off x="825" y="1188"/>
              <a:ext cx="1492" cy="494"/>
            </a:xfrm>
            <a:custGeom>
              <a:avLst/>
              <a:gdLst>
                <a:gd name="T0" fmla="*/ 0 w 1492"/>
                <a:gd name="T1" fmla="*/ 230 h 576"/>
                <a:gd name="T2" fmla="*/ 471 w 1492"/>
                <a:gd name="T3" fmla="*/ 230 h 576"/>
                <a:gd name="T4" fmla="*/ 811 w 1492"/>
                <a:gd name="T5" fmla="*/ 162 h 576"/>
                <a:gd name="T6" fmla="*/ 1492 w 1492"/>
                <a:gd name="T7" fmla="*/ 21 h 576"/>
                <a:gd name="T8" fmla="*/ 1335 w 1492"/>
                <a:gd name="T9" fmla="*/ 5 h 576"/>
                <a:gd name="T10" fmla="*/ 1270 w 1492"/>
                <a:gd name="T11" fmla="*/ 27 h 576"/>
                <a:gd name="T12" fmla="*/ 1178 w 1492"/>
                <a:gd name="T13" fmla="*/ 0 h 576"/>
                <a:gd name="T14" fmla="*/ 942 w 1492"/>
                <a:gd name="T15" fmla="*/ 47 h 576"/>
                <a:gd name="T16" fmla="*/ 733 w 1492"/>
                <a:gd name="T17" fmla="*/ 83 h 5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2"/>
                <a:gd name="T28" fmla="*/ 0 h 576"/>
                <a:gd name="T29" fmla="*/ 1492 w 1492"/>
                <a:gd name="T30" fmla="*/ 576 h 5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2" h="576">
                  <a:moveTo>
                    <a:pt x="0" y="576"/>
                  </a:moveTo>
                  <a:lnTo>
                    <a:pt x="471" y="576"/>
                  </a:lnTo>
                  <a:lnTo>
                    <a:pt x="811" y="406"/>
                  </a:lnTo>
                  <a:lnTo>
                    <a:pt x="1492" y="53"/>
                  </a:lnTo>
                  <a:lnTo>
                    <a:pt x="1335" y="13"/>
                  </a:lnTo>
                  <a:lnTo>
                    <a:pt x="1270" y="66"/>
                  </a:lnTo>
                  <a:lnTo>
                    <a:pt x="1178" y="0"/>
                  </a:lnTo>
                  <a:lnTo>
                    <a:pt x="942" y="118"/>
                  </a:lnTo>
                  <a:lnTo>
                    <a:pt x="733" y="210"/>
                  </a:lnTo>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1520" name="Freeform 5"/>
            <p:cNvSpPr>
              <a:spLocks/>
            </p:cNvSpPr>
            <p:nvPr/>
          </p:nvSpPr>
          <p:spPr bwMode="auto">
            <a:xfrm>
              <a:off x="380" y="1165"/>
              <a:ext cx="2082" cy="159"/>
            </a:xfrm>
            <a:custGeom>
              <a:avLst/>
              <a:gdLst>
                <a:gd name="T0" fmla="*/ 0 w 3129"/>
                <a:gd name="T1" fmla="*/ 4 h 290"/>
                <a:gd name="T2" fmla="*/ 18 w 3129"/>
                <a:gd name="T3" fmla="*/ 8 h 290"/>
                <a:gd name="T4" fmla="*/ 35 w 3129"/>
                <a:gd name="T5" fmla="*/ 4 h 290"/>
                <a:gd name="T6" fmla="*/ 57 w 3129"/>
                <a:gd name="T7" fmla="*/ 7 h 290"/>
                <a:gd name="T8" fmla="*/ 77 w 3129"/>
                <a:gd name="T9" fmla="*/ 3 h 290"/>
                <a:gd name="T10" fmla="*/ 94 w 3129"/>
                <a:gd name="T11" fmla="*/ 6 h 290"/>
                <a:gd name="T12" fmla="*/ 118 w 3129"/>
                <a:gd name="T13" fmla="*/ 2 h 290"/>
                <a:gd name="T14" fmla="*/ 134 w 3129"/>
                <a:gd name="T15" fmla="*/ 5 h 290"/>
                <a:gd name="T16" fmla="*/ 162 w 3129"/>
                <a:gd name="T17" fmla="*/ 1 h 290"/>
                <a:gd name="T18" fmla="*/ 186 w 3129"/>
                <a:gd name="T19" fmla="*/ 5 h 290"/>
                <a:gd name="T20" fmla="*/ 212 w 3129"/>
                <a:gd name="T21" fmla="*/ 1 h 290"/>
                <a:gd name="T22" fmla="*/ 230 w 3129"/>
                <a:gd name="T23" fmla="*/ 5 h 290"/>
                <a:gd name="T24" fmla="*/ 254 w 3129"/>
                <a:gd name="T25" fmla="*/ 1 h 290"/>
                <a:gd name="T26" fmla="*/ 271 w 3129"/>
                <a:gd name="T27" fmla="*/ 3 h 2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129"/>
                <a:gd name="T43" fmla="*/ 0 h 290"/>
                <a:gd name="T44" fmla="*/ 3129 w 3129"/>
                <a:gd name="T45" fmla="*/ 290 h 2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129" h="290">
                  <a:moveTo>
                    <a:pt x="0" y="133"/>
                  </a:moveTo>
                  <a:cubicBezTo>
                    <a:pt x="70" y="211"/>
                    <a:pt x="141" y="290"/>
                    <a:pt x="209" y="290"/>
                  </a:cubicBezTo>
                  <a:cubicBezTo>
                    <a:pt x="277" y="290"/>
                    <a:pt x="332" y="139"/>
                    <a:pt x="406" y="133"/>
                  </a:cubicBezTo>
                  <a:cubicBezTo>
                    <a:pt x="480" y="127"/>
                    <a:pt x="573" y="257"/>
                    <a:pt x="654" y="251"/>
                  </a:cubicBezTo>
                  <a:cubicBezTo>
                    <a:pt x="735" y="245"/>
                    <a:pt x="818" y="98"/>
                    <a:pt x="890" y="94"/>
                  </a:cubicBezTo>
                  <a:cubicBezTo>
                    <a:pt x="962" y="90"/>
                    <a:pt x="1008" y="232"/>
                    <a:pt x="1086" y="225"/>
                  </a:cubicBezTo>
                  <a:cubicBezTo>
                    <a:pt x="1164" y="218"/>
                    <a:pt x="1284" y="59"/>
                    <a:pt x="1361" y="54"/>
                  </a:cubicBezTo>
                  <a:cubicBezTo>
                    <a:pt x="1438" y="49"/>
                    <a:pt x="1462" y="204"/>
                    <a:pt x="1545" y="198"/>
                  </a:cubicBezTo>
                  <a:cubicBezTo>
                    <a:pt x="1628" y="192"/>
                    <a:pt x="1759" y="15"/>
                    <a:pt x="1859" y="15"/>
                  </a:cubicBezTo>
                  <a:cubicBezTo>
                    <a:pt x="1959" y="15"/>
                    <a:pt x="2049" y="200"/>
                    <a:pt x="2147" y="198"/>
                  </a:cubicBezTo>
                  <a:cubicBezTo>
                    <a:pt x="2245" y="196"/>
                    <a:pt x="2363" y="4"/>
                    <a:pt x="2448" y="2"/>
                  </a:cubicBezTo>
                  <a:cubicBezTo>
                    <a:pt x="2533" y="0"/>
                    <a:pt x="2579" y="183"/>
                    <a:pt x="2657" y="185"/>
                  </a:cubicBezTo>
                  <a:cubicBezTo>
                    <a:pt x="2735" y="187"/>
                    <a:pt x="2840" y="28"/>
                    <a:pt x="2919" y="15"/>
                  </a:cubicBezTo>
                  <a:cubicBezTo>
                    <a:pt x="2998" y="2"/>
                    <a:pt x="3063" y="54"/>
                    <a:pt x="3129" y="107"/>
                  </a:cubicBezTo>
                </a:path>
              </a:pathLst>
            </a:custGeom>
            <a:noFill/>
            <a:ln w="5715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1521" name="Text Box 70"/>
            <p:cNvSpPr txBox="1">
              <a:spLocks noChangeArrowheads="1"/>
            </p:cNvSpPr>
            <p:nvPr/>
          </p:nvSpPr>
          <p:spPr bwMode="auto">
            <a:xfrm rot="-1166978">
              <a:off x="300" y="1335"/>
              <a:ext cx="844"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Upper Sand</a:t>
              </a:r>
            </a:p>
          </p:txBody>
        </p:sp>
        <p:sp>
          <p:nvSpPr>
            <p:cNvPr id="21522" name="Text Box 71"/>
            <p:cNvSpPr txBox="1">
              <a:spLocks noChangeArrowheads="1"/>
            </p:cNvSpPr>
            <p:nvPr/>
          </p:nvSpPr>
          <p:spPr bwMode="auto">
            <a:xfrm rot="20055413">
              <a:off x="458" y="1640"/>
              <a:ext cx="86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Lower Sand</a:t>
              </a:r>
            </a:p>
          </p:txBody>
        </p:sp>
        <p:sp>
          <p:nvSpPr>
            <p:cNvPr id="21523" name="Text Box 76"/>
            <p:cNvSpPr txBox="1">
              <a:spLocks noChangeArrowheads="1"/>
            </p:cNvSpPr>
            <p:nvPr/>
          </p:nvSpPr>
          <p:spPr bwMode="auto">
            <a:xfrm>
              <a:off x="152" y="664"/>
              <a:ext cx="215"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1524" name="Text Box 77"/>
            <p:cNvSpPr txBox="1">
              <a:spLocks noChangeArrowheads="1"/>
            </p:cNvSpPr>
            <p:nvPr/>
          </p:nvSpPr>
          <p:spPr bwMode="auto">
            <a:xfrm>
              <a:off x="2478" y="664"/>
              <a:ext cx="258"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grpSp>
      <p:sp>
        <p:nvSpPr>
          <p:cNvPr id="21510" name="Text Box 59"/>
          <p:cNvSpPr txBox="1">
            <a:spLocks noChangeArrowheads="1"/>
          </p:cNvSpPr>
          <p:nvPr/>
        </p:nvSpPr>
        <p:spPr bwMode="auto">
          <a:xfrm>
            <a:off x="554038" y="1580888"/>
            <a:ext cx="36020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800" b="1" dirty="0">
                <a:latin typeface="Verdana" panose="020B0604030504040204" pitchFamily="34" charset="0"/>
              </a:rPr>
              <a:t>Cross-Section View</a:t>
            </a:r>
          </a:p>
        </p:txBody>
      </p:sp>
      <p:sp>
        <p:nvSpPr>
          <p:cNvPr id="21511" name="Text Box 60"/>
          <p:cNvSpPr txBox="1">
            <a:spLocks noChangeArrowheads="1"/>
          </p:cNvSpPr>
          <p:nvPr/>
        </p:nvSpPr>
        <p:spPr bwMode="auto">
          <a:xfrm>
            <a:off x="5070475" y="1580888"/>
            <a:ext cx="36020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800" b="1" dirty="0">
                <a:latin typeface="Verdana" panose="020B0604030504040204" pitchFamily="34" charset="0"/>
              </a:rPr>
              <a:t>Map View</a:t>
            </a:r>
          </a:p>
        </p:txBody>
      </p:sp>
    </p:spTree>
    <p:extLst>
      <p:ext uri="{BB962C8B-B14F-4D97-AF65-F5344CB8AC3E}">
        <p14:creationId xmlns:p14="http://schemas.microsoft.com/office/powerpoint/2010/main" val="25403134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r>
              <a:rPr lang="en-US" altLang="en-US" dirty="0" smtClean="0"/>
              <a:t>Stratigraphic Traps –Reef</a:t>
            </a:r>
          </a:p>
        </p:txBody>
      </p:sp>
      <p:sp>
        <p:nvSpPr>
          <p:cNvPr id="22532" name="Text Box 59"/>
          <p:cNvSpPr txBox="1">
            <a:spLocks noChangeArrowheads="1"/>
          </p:cNvSpPr>
          <p:nvPr/>
        </p:nvSpPr>
        <p:spPr bwMode="auto">
          <a:xfrm>
            <a:off x="619125" y="1769813"/>
            <a:ext cx="36020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800" b="1" dirty="0">
                <a:latin typeface="Verdana" panose="020B0604030504040204" pitchFamily="34" charset="0"/>
              </a:rPr>
              <a:t>Cross-Section View</a:t>
            </a:r>
          </a:p>
        </p:txBody>
      </p:sp>
      <p:sp>
        <p:nvSpPr>
          <p:cNvPr id="22533" name="Text Box 60"/>
          <p:cNvSpPr txBox="1">
            <a:spLocks noChangeArrowheads="1"/>
          </p:cNvSpPr>
          <p:nvPr/>
        </p:nvSpPr>
        <p:spPr bwMode="auto">
          <a:xfrm>
            <a:off x="5113338" y="1769813"/>
            <a:ext cx="36020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800" b="1" dirty="0">
                <a:latin typeface="Verdana" panose="020B0604030504040204" pitchFamily="34" charset="0"/>
              </a:rPr>
              <a:t>Map View</a:t>
            </a:r>
          </a:p>
        </p:txBody>
      </p:sp>
      <p:grpSp>
        <p:nvGrpSpPr>
          <p:cNvPr id="22534" name="Group 26"/>
          <p:cNvGrpSpPr>
            <a:grpSpLocks/>
          </p:cNvGrpSpPr>
          <p:nvPr/>
        </p:nvGrpSpPr>
        <p:grpSpPr bwMode="auto">
          <a:xfrm>
            <a:off x="4862513" y="2296339"/>
            <a:ext cx="4102100" cy="2444750"/>
            <a:chOff x="1707" y="3211"/>
            <a:chExt cx="2584" cy="1540"/>
          </a:xfrm>
        </p:grpSpPr>
        <p:sp>
          <p:nvSpPr>
            <p:cNvPr id="22548" name="Text Box 39"/>
            <p:cNvSpPr txBox="1">
              <a:spLocks noChangeArrowheads="1"/>
            </p:cNvSpPr>
            <p:nvPr/>
          </p:nvSpPr>
          <p:spPr bwMode="auto">
            <a:xfrm>
              <a:off x="1707" y="3570"/>
              <a:ext cx="21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B</a:t>
              </a:r>
            </a:p>
          </p:txBody>
        </p:sp>
        <p:sp>
          <p:nvSpPr>
            <p:cNvPr id="22549" name="Text Box 40"/>
            <p:cNvSpPr txBox="1">
              <a:spLocks noChangeArrowheads="1"/>
            </p:cNvSpPr>
            <p:nvPr/>
          </p:nvSpPr>
          <p:spPr bwMode="auto">
            <a:xfrm>
              <a:off x="4033" y="3693"/>
              <a:ext cx="25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B’</a:t>
              </a:r>
            </a:p>
          </p:txBody>
        </p:sp>
        <p:sp>
          <p:nvSpPr>
            <p:cNvPr id="22550" name="Rectangle 41" descr="Dashed horizontal"/>
            <p:cNvSpPr>
              <a:spLocks noChangeArrowheads="1"/>
            </p:cNvSpPr>
            <p:nvPr/>
          </p:nvSpPr>
          <p:spPr bwMode="auto">
            <a:xfrm>
              <a:off x="1900" y="3211"/>
              <a:ext cx="2095" cy="1540"/>
            </a:xfrm>
            <a:prstGeom prst="rect">
              <a:avLst/>
            </a:prstGeom>
            <a:pattFill prst="dashHorz">
              <a:fgClr>
                <a:schemeClr val="tx1"/>
              </a:fgClr>
              <a:bgClr>
                <a:srgbClr val="DDDDDD"/>
              </a:bgClr>
            </a:patt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2551" name="Freeform 49" descr="40%"/>
            <p:cNvSpPr>
              <a:spLocks/>
            </p:cNvSpPr>
            <p:nvPr/>
          </p:nvSpPr>
          <p:spPr bwMode="auto">
            <a:xfrm>
              <a:off x="2194" y="3447"/>
              <a:ext cx="1204" cy="968"/>
            </a:xfrm>
            <a:custGeom>
              <a:avLst/>
              <a:gdLst>
                <a:gd name="T0" fmla="*/ 654 w 1204"/>
                <a:gd name="T1" fmla="*/ 39 h 968"/>
                <a:gd name="T2" fmla="*/ 222 w 1204"/>
                <a:gd name="T3" fmla="*/ 379 h 968"/>
                <a:gd name="T4" fmla="*/ 0 w 1204"/>
                <a:gd name="T5" fmla="*/ 798 h 968"/>
                <a:gd name="T6" fmla="*/ 131 w 1204"/>
                <a:gd name="T7" fmla="*/ 968 h 968"/>
                <a:gd name="T8" fmla="*/ 654 w 1204"/>
                <a:gd name="T9" fmla="*/ 824 h 968"/>
                <a:gd name="T10" fmla="*/ 1099 w 1204"/>
                <a:gd name="T11" fmla="*/ 563 h 968"/>
                <a:gd name="T12" fmla="*/ 1204 w 1204"/>
                <a:gd name="T13" fmla="*/ 209 h 968"/>
                <a:gd name="T14" fmla="*/ 1191 w 1204"/>
                <a:gd name="T15" fmla="*/ 39 h 968"/>
                <a:gd name="T16" fmla="*/ 851 w 1204"/>
                <a:gd name="T17" fmla="*/ 0 h 968"/>
                <a:gd name="T18" fmla="*/ 654 w 1204"/>
                <a:gd name="T19" fmla="*/ 39 h 9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4"/>
                <a:gd name="T31" fmla="*/ 0 h 968"/>
                <a:gd name="T32" fmla="*/ 1204 w 1204"/>
                <a:gd name="T33" fmla="*/ 968 h 9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4" h="968">
                  <a:moveTo>
                    <a:pt x="654" y="39"/>
                  </a:moveTo>
                  <a:lnTo>
                    <a:pt x="222" y="379"/>
                  </a:lnTo>
                  <a:lnTo>
                    <a:pt x="0" y="798"/>
                  </a:lnTo>
                  <a:lnTo>
                    <a:pt x="131" y="968"/>
                  </a:lnTo>
                  <a:lnTo>
                    <a:pt x="654" y="824"/>
                  </a:lnTo>
                  <a:lnTo>
                    <a:pt x="1099" y="563"/>
                  </a:lnTo>
                  <a:lnTo>
                    <a:pt x="1204" y="209"/>
                  </a:lnTo>
                  <a:lnTo>
                    <a:pt x="1191" y="39"/>
                  </a:lnTo>
                  <a:lnTo>
                    <a:pt x="851" y="0"/>
                  </a:lnTo>
                  <a:lnTo>
                    <a:pt x="654" y="39"/>
                  </a:lnTo>
                  <a:close/>
                </a:path>
              </a:pathLst>
            </a:custGeom>
            <a:pattFill prst="horzBrick">
              <a:fgClr>
                <a:schemeClr val="tx1"/>
              </a:fgClr>
              <a:bgClr>
                <a:srgbClr val="0099FF"/>
              </a:bgClr>
            </a:pattFill>
            <a:ln w="57150" cmpd="sng">
              <a:solidFill>
                <a:schemeClr val="tx1"/>
              </a:solidFill>
              <a:round/>
              <a:headEnd/>
              <a:tailEnd/>
            </a:ln>
          </p:spPr>
          <p:txBody>
            <a:bodyPr/>
            <a:lstStyle/>
            <a:p>
              <a:endParaRPr lang="en-US" dirty="0"/>
            </a:p>
          </p:txBody>
        </p:sp>
        <p:sp>
          <p:nvSpPr>
            <p:cNvPr id="22552" name="Freeform 48" descr="Horizontal brick"/>
            <p:cNvSpPr>
              <a:spLocks/>
            </p:cNvSpPr>
            <p:nvPr/>
          </p:nvSpPr>
          <p:spPr bwMode="auto">
            <a:xfrm>
              <a:off x="2493" y="3628"/>
              <a:ext cx="613" cy="512"/>
            </a:xfrm>
            <a:custGeom>
              <a:avLst/>
              <a:gdLst>
                <a:gd name="T0" fmla="*/ 368 w 613"/>
                <a:gd name="T1" fmla="*/ 41 h 512"/>
                <a:gd name="T2" fmla="*/ 133 w 613"/>
                <a:gd name="T3" fmla="*/ 211 h 512"/>
                <a:gd name="T4" fmla="*/ 15 w 613"/>
                <a:gd name="T5" fmla="*/ 473 h 512"/>
                <a:gd name="T6" fmla="*/ 224 w 613"/>
                <a:gd name="T7" fmla="*/ 447 h 512"/>
                <a:gd name="T8" fmla="*/ 512 w 613"/>
                <a:gd name="T9" fmla="*/ 329 h 512"/>
                <a:gd name="T10" fmla="*/ 604 w 613"/>
                <a:gd name="T11" fmla="*/ 133 h 512"/>
                <a:gd name="T12" fmla="*/ 565 w 613"/>
                <a:gd name="T13" fmla="*/ 15 h 512"/>
                <a:gd name="T14" fmla="*/ 368 w 613"/>
                <a:gd name="T15" fmla="*/ 41 h 512"/>
                <a:gd name="T16" fmla="*/ 0 60000 65536"/>
                <a:gd name="T17" fmla="*/ 0 60000 65536"/>
                <a:gd name="T18" fmla="*/ 0 60000 65536"/>
                <a:gd name="T19" fmla="*/ 0 60000 65536"/>
                <a:gd name="T20" fmla="*/ 0 60000 65536"/>
                <a:gd name="T21" fmla="*/ 0 60000 65536"/>
                <a:gd name="T22" fmla="*/ 0 60000 65536"/>
                <a:gd name="T23" fmla="*/ 0 60000 65536"/>
                <a:gd name="T24" fmla="*/ 0 w 613"/>
                <a:gd name="T25" fmla="*/ 0 h 512"/>
                <a:gd name="T26" fmla="*/ 613 w 613"/>
                <a:gd name="T27" fmla="*/ 512 h 5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3" h="512">
                  <a:moveTo>
                    <a:pt x="368" y="41"/>
                  </a:moveTo>
                  <a:cubicBezTo>
                    <a:pt x="296" y="74"/>
                    <a:pt x="192" y="139"/>
                    <a:pt x="133" y="211"/>
                  </a:cubicBezTo>
                  <a:cubicBezTo>
                    <a:pt x="74" y="283"/>
                    <a:pt x="0" y="434"/>
                    <a:pt x="15" y="473"/>
                  </a:cubicBezTo>
                  <a:cubicBezTo>
                    <a:pt x="30" y="512"/>
                    <a:pt x="141" y="471"/>
                    <a:pt x="224" y="447"/>
                  </a:cubicBezTo>
                  <a:cubicBezTo>
                    <a:pt x="307" y="423"/>
                    <a:pt x="449" y="381"/>
                    <a:pt x="512" y="329"/>
                  </a:cubicBezTo>
                  <a:cubicBezTo>
                    <a:pt x="575" y="277"/>
                    <a:pt x="595" y="185"/>
                    <a:pt x="604" y="133"/>
                  </a:cubicBezTo>
                  <a:cubicBezTo>
                    <a:pt x="613" y="81"/>
                    <a:pt x="604" y="30"/>
                    <a:pt x="565" y="15"/>
                  </a:cubicBezTo>
                  <a:cubicBezTo>
                    <a:pt x="526" y="0"/>
                    <a:pt x="440" y="8"/>
                    <a:pt x="368" y="41"/>
                  </a:cubicBezTo>
                  <a:close/>
                </a:path>
              </a:pathLst>
            </a:custGeom>
            <a:pattFill prst="ltHorz">
              <a:fgClr>
                <a:schemeClr val="tx1"/>
              </a:fgClr>
              <a:bgClr>
                <a:srgbClr val="66FFFF"/>
              </a:bgClr>
            </a:pattFill>
            <a:ln w="57150" cmpd="sng">
              <a:solidFill>
                <a:schemeClr val="tx1"/>
              </a:solidFill>
              <a:round/>
              <a:headEnd/>
              <a:tailEnd/>
            </a:ln>
          </p:spPr>
          <p:txBody>
            <a:bodyPr/>
            <a:lstStyle/>
            <a:p>
              <a:endParaRPr lang="en-US" dirty="0"/>
            </a:p>
          </p:txBody>
        </p:sp>
        <p:sp>
          <p:nvSpPr>
            <p:cNvPr id="22553" name="Line 45"/>
            <p:cNvSpPr>
              <a:spLocks noChangeShapeType="1"/>
            </p:cNvSpPr>
            <p:nvPr/>
          </p:nvSpPr>
          <p:spPr bwMode="auto">
            <a:xfrm>
              <a:off x="1922" y="3752"/>
              <a:ext cx="2095" cy="119"/>
            </a:xfrm>
            <a:prstGeom prst="line">
              <a:avLst/>
            </a:prstGeom>
            <a:noFill/>
            <a:ln w="57150">
              <a:solidFill>
                <a:srgbClr val="FF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2554" name="Line 69"/>
            <p:cNvSpPr>
              <a:spLocks noChangeShapeType="1"/>
            </p:cNvSpPr>
            <p:nvPr/>
          </p:nvSpPr>
          <p:spPr bwMode="auto">
            <a:xfrm>
              <a:off x="2014" y="4179"/>
              <a:ext cx="0" cy="314"/>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grpSp>
      <p:grpSp>
        <p:nvGrpSpPr>
          <p:cNvPr id="22535" name="Group 25"/>
          <p:cNvGrpSpPr>
            <a:grpSpLocks/>
          </p:cNvGrpSpPr>
          <p:nvPr/>
        </p:nvGrpSpPr>
        <p:grpSpPr bwMode="auto">
          <a:xfrm>
            <a:off x="369888" y="2296339"/>
            <a:ext cx="4100512" cy="2462213"/>
            <a:chOff x="1839" y="1518"/>
            <a:chExt cx="2583" cy="1455"/>
          </a:xfrm>
        </p:grpSpPr>
        <p:grpSp>
          <p:nvGrpSpPr>
            <p:cNvPr id="22536" name="Group 78"/>
            <p:cNvGrpSpPr>
              <a:grpSpLocks/>
            </p:cNvGrpSpPr>
            <p:nvPr/>
          </p:nvGrpSpPr>
          <p:grpSpPr bwMode="auto">
            <a:xfrm>
              <a:off x="2076" y="1587"/>
              <a:ext cx="2100" cy="1386"/>
              <a:chOff x="3286" y="928"/>
              <a:chExt cx="2100" cy="1134"/>
            </a:xfrm>
          </p:grpSpPr>
          <p:sp>
            <p:nvSpPr>
              <p:cNvPr id="22539" name="Rectangle 51" descr="Dashed horizontal"/>
              <p:cNvSpPr>
                <a:spLocks noChangeArrowheads="1"/>
              </p:cNvSpPr>
              <p:nvPr/>
            </p:nvSpPr>
            <p:spPr bwMode="auto">
              <a:xfrm>
                <a:off x="3291" y="928"/>
                <a:ext cx="2095" cy="1134"/>
              </a:xfrm>
              <a:prstGeom prst="rect">
                <a:avLst/>
              </a:prstGeom>
              <a:pattFill prst="dashHorz">
                <a:fgClr>
                  <a:schemeClr val="tx1"/>
                </a:fgClr>
                <a:bgClr>
                  <a:srgbClr val="DDDDDD"/>
                </a:bgClr>
              </a:patt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2540" name="Freeform 61" descr="40%"/>
              <p:cNvSpPr>
                <a:spLocks/>
              </p:cNvSpPr>
              <p:nvPr/>
            </p:nvSpPr>
            <p:spPr bwMode="auto">
              <a:xfrm>
                <a:off x="3587" y="1270"/>
                <a:ext cx="1453" cy="328"/>
              </a:xfrm>
              <a:custGeom>
                <a:avLst/>
                <a:gdLst>
                  <a:gd name="T0" fmla="*/ 0 w 1453"/>
                  <a:gd name="T1" fmla="*/ 328 h 328"/>
                  <a:gd name="T2" fmla="*/ 157 w 1453"/>
                  <a:gd name="T3" fmla="*/ 223 h 328"/>
                  <a:gd name="T4" fmla="*/ 249 w 1453"/>
                  <a:gd name="T5" fmla="*/ 79 h 328"/>
                  <a:gd name="T6" fmla="*/ 366 w 1453"/>
                  <a:gd name="T7" fmla="*/ 0 h 328"/>
                  <a:gd name="T8" fmla="*/ 484 w 1453"/>
                  <a:gd name="T9" fmla="*/ 26 h 328"/>
                  <a:gd name="T10" fmla="*/ 654 w 1453"/>
                  <a:gd name="T11" fmla="*/ 92 h 328"/>
                  <a:gd name="T12" fmla="*/ 942 w 1453"/>
                  <a:gd name="T13" fmla="*/ 66 h 328"/>
                  <a:gd name="T14" fmla="*/ 1047 w 1453"/>
                  <a:gd name="T15" fmla="*/ 40 h 328"/>
                  <a:gd name="T16" fmla="*/ 1296 w 1453"/>
                  <a:gd name="T17" fmla="*/ 79 h 328"/>
                  <a:gd name="T18" fmla="*/ 1453 w 1453"/>
                  <a:gd name="T19" fmla="*/ 314 h 328"/>
                  <a:gd name="T20" fmla="*/ 1126 w 1453"/>
                  <a:gd name="T21" fmla="*/ 249 h 328"/>
                  <a:gd name="T22" fmla="*/ 825 w 1453"/>
                  <a:gd name="T23" fmla="*/ 249 h 328"/>
                  <a:gd name="T24" fmla="*/ 576 w 1453"/>
                  <a:gd name="T25" fmla="*/ 249 h 328"/>
                  <a:gd name="T26" fmla="*/ 327 w 1453"/>
                  <a:gd name="T27" fmla="*/ 275 h 328"/>
                  <a:gd name="T28" fmla="*/ 78 w 1453"/>
                  <a:gd name="T29" fmla="*/ 328 h 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53"/>
                  <a:gd name="T46" fmla="*/ 0 h 328"/>
                  <a:gd name="T47" fmla="*/ 1453 w 1453"/>
                  <a:gd name="T48" fmla="*/ 328 h 3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53" h="328">
                    <a:moveTo>
                      <a:pt x="0" y="328"/>
                    </a:moveTo>
                    <a:lnTo>
                      <a:pt x="157" y="223"/>
                    </a:lnTo>
                    <a:lnTo>
                      <a:pt x="249" y="79"/>
                    </a:lnTo>
                    <a:lnTo>
                      <a:pt x="366" y="0"/>
                    </a:lnTo>
                    <a:lnTo>
                      <a:pt x="484" y="26"/>
                    </a:lnTo>
                    <a:lnTo>
                      <a:pt x="654" y="92"/>
                    </a:lnTo>
                    <a:lnTo>
                      <a:pt x="942" y="66"/>
                    </a:lnTo>
                    <a:lnTo>
                      <a:pt x="1047" y="40"/>
                    </a:lnTo>
                    <a:lnTo>
                      <a:pt x="1296" y="79"/>
                    </a:lnTo>
                    <a:lnTo>
                      <a:pt x="1453" y="314"/>
                    </a:lnTo>
                    <a:lnTo>
                      <a:pt x="1126" y="249"/>
                    </a:lnTo>
                    <a:lnTo>
                      <a:pt x="825" y="249"/>
                    </a:lnTo>
                    <a:lnTo>
                      <a:pt x="576" y="249"/>
                    </a:lnTo>
                    <a:lnTo>
                      <a:pt x="327" y="275"/>
                    </a:lnTo>
                    <a:lnTo>
                      <a:pt x="78" y="328"/>
                    </a:lnTo>
                  </a:path>
                </a:pathLst>
              </a:custGeom>
              <a:pattFill prst="horzBrick">
                <a:fgClr>
                  <a:schemeClr val="tx1"/>
                </a:fgClr>
                <a:bgClr>
                  <a:srgbClr val="0099FF"/>
                </a:bgClr>
              </a:pattFill>
              <a:ln w="9525">
                <a:solidFill>
                  <a:schemeClr val="tx1"/>
                </a:solidFill>
                <a:round/>
                <a:headEnd/>
                <a:tailEnd/>
              </a:ln>
            </p:spPr>
            <p:txBody>
              <a:bodyPr/>
              <a:lstStyle/>
              <a:p>
                <a:endParaRPr lang="en-US" dirty="0"/>
              </a:p>
            </p:txBody>
          </p:sp>
          <p:sp>
            <p:nvSpPr>
              <p:cNvPr id="22541" name="Freeform 62" descr="Horizontal brick"/>
              <p:cNvSpPr>
                <a:spLocks/>
              </p:cNvSpPr>
              <p:nvPr/>
            </p:nvSpPr>
            <p:spPr bwMode="auto">
              <a:xfrm>
                <a:off x="3967" y="1179"/>
                <a:ext cx="837" cy="379"/>
              </a:xfrm>
              <a:custGeom>
                <a:avLst/>
                <a:gdLst>
                  <a:gd name="T0" fmla="*/ 0 w 837"/>
                  <a:gd name="T1" fmla="*/ 379 h 379"/>
                  <a:gd name="T2" fmla="*/ 65 w 837"/>
                  <a:gd name="T3" fmla="*/ 209 h 379"/>
                  <a:gd name="T4" fmla="*/ 26 w 837"/>
                  <a:gd name="T5" fmla="*/ 104 h 379"/>
                  <a:gd name="T6" fmla="*/ 52 w 837"/>
                  <a:gd name="T7" fmla="*/ 26 h 379"/>
                  <a:gd name="T8" fmla="*/ 209 w 837"/>
                  <a:gd name="T9" fmla="*/ 0 h 379"/>
                  <a:gd name="T10" fmla="*/ 353 w 837"/>
                  <a:gd name="T11" fmla="*/ 52 h 379"/>
                  <a:gd name="T12" fmla="*/ 510 w 837"/>
                  <a:gd name="T13" fmla="*/ 52 h 379"/>
                  <a:gd name="T14" fmla="*/ 615 w 837"/>
                  <a:gd name="T15" fmla="*/ 26 h 379"/>
                  <a:gd name="T16" fmla="*/ 837 w 837"/>
                  <a:gd name="T17" fmla="*/ 170 h 379"/>
                  <a:gd name="T18" fmla="*/ 837 w 837"/>
                  <a:gd name="T19" fmla="*/ 366 h 379"/>
                  <a:gd name="T20" fmla="*/ 576 w 837"/>
                  <a:gd name="T21" fmla="*/ 353 h 379"/>
                  <a:gd name="T22" fmla="*/ 327 w 837"/>
                  <a:gd name="T23" fmla="*/ 327 h 379"/>
                  <a:gd name="T24" fmla="*/ 0 w 837"/>
                  <a:gd name="T25" fmla="*/ 379 h 3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7"/>
                  <a:gd name="T40" fmla="*/ 0 h 379"/>
                  <a:gd name="T41" fmla="*/ 837 w 837"/>
                  <a:gd name="T42" fmla="*/ 379 h 3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7" h="379">
                    <a:moveTo>
                      <a:pt x="0" y="379"/>
                    </a:moveTo>
                    <a:lnTo>
                      <a:pt x="65" y="209"/>
                    </a:lnTo>
                    <a:lnTo>
                      <a:pt x="26" y="104"/>
                    </a:lnTo>
                    <a:lnTo>
                      <a:pt x="52" y="26"/>
                    </a:lnTo>
                    <a:lnTo>
                      <a:pt x="209" y="0"/>
                    </a:lnTo>
                    <a:lnTo>
                      <a:pt x="353" y="52"/>
                    </a:lnTo>
                    <a:lnTo>
                      <a:pt x="510" y="52"/>
                    </a:lnTo>
                    <a:lnTo>
                      <a:pt x="615" y="26"/>
                    </a:lnTo>
                    <a:lnTo>
                      <a:pt x="837" y="170"/>
                    </a:lnTo>
                    <a:lnTo>
                      <a:pt x="837" y="366"/>
                    </a:lnTo>
                    <a:lnTo>
                      <a:pt x="576" y="353"/>
                    </a:lnTo>
                    <a:lnTo>
                      <a:pt x="327" y="327"/>
                    </a:lnTo>
                    <a:lnTo>
                      <a:pt x="0" y="379"/>
                    </a:lnTo>
                    <a:close/>
                  </a:path>
                </a:pathLst>
              </a:custGeom>
              <a:pattFill prst="ltHorz">
                <a:fgClr>
                  <a:schemeClr val="tx1"/>
                </a:fgClr>
                <a:bgClr>
                  <a:srgbClr val="66FFFF"/>
                </a:bgClr>
              </a:pattFill>
              <a:ln w="9525">
                <a:solidFill>
                  <a:schemeClr val="tx1"/>
                </a:solidFill>
                <a:round/>
                <a:headEnd/>
                <a:tailEnd/>
              </a:ln>
            </p:spPr>
            <p:txBody>
              <a:bodyPr/>
              <a:lstStyle/>
              <a:p>
                <a:endParaRPr lang="en-US" dirty="0"/>
              </a:p>
            </p:txBody>
          </p:sp>
          <p:sp>
            <p:nvSpPr>
              <p:cNvPr id="22542" name="Freeform 60"/>
              <p:cNvSpPr>
                <a:spLocks/>
              </p:cNvSpPr>
              <p:nvPr/>
            </p:nvSpPr>
            <p:spPr bwMode="auto">
              <a:xfrm>
                <a:off x="3299" y="1532"/>
                <a:ext cx="2068" cy="144"/>
              </a:xfrm>
              <a:custGeom>
                <a:avLst/>
                <a:gdLst>
                  <a:gd name="T0" fmla="*/ 0 w 2068"/>
                  <a:gd name="T1" fmla="*/ 144 h 144"/>
                  <a:gd name="T2" fmla="*/ 327 w 2068"/>
                  <a:gd name="T3" fmla="*/ 66 h 144"/>
                  <a:gd name="T4" fmla="*/ 798 w 2068"/>
                  <a:gd name="T5" fmla="*/ 13 h 144"/>
                  <a:gd name="T6" fmla="*/ 1361 w 2068"/>
                  <a:gd name="T7" fmla="*/ 0 h 144"/>
                  <a:gd name="T8" fmla="*/ 1689 w 2068"/>
                  <a:gd name="T9" fmla="*/ 39 h 144"/>
                  <a:gd name="T10" fmla="*/ 2068 w 2068"/>
                  <a:gd name="T11" fmla="*/ 118 h 144"/>
                  <a:gd name="T12" fmla="*/ 0 60000 65536"/>
                  <a:gd name="T13" fmla="*/ 0 60000 65536"/>
                  <a:gd name="T14" fmla="*/ 0 60000 65536"/>
                  <a:gd name="T15" fmla="*/ 0 60000 65536"/>
                  <a:gd name="T16" fmla="*/ 0 60000 65536"/>
                  <a:gd name="T17" fmla="*/ 0 60000 65536"/>
                  <a:gd name="T18" fmla="*/ 0 w 2068"/>
                  <a:gd name="T19" fmla="*/ 0 h 144"/>
                  <a:gd name="T20" fmla="*/ 2068 w 2068"/>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2068" h="144">
                    <a:moveTo>
                      <a:pt x="0" y="144"/>
                    </a:moveTo>
                    <a:lnTo>
                      <a:pt x="327" y="66"/>
                    </a:lnTo>
                    <a:lnTo>
                      <a:pt x="798" y="13"/>
                    </a:lnTo>
                    <a:lnTo>
                      <a:pt x="1361" y="0"/>
                    </a:lnTo>
                    <a:lnTo>
                      <a:pt x="1689" y="39"/>
                    </a:lnTo>
                    <a:lnTo>
                      <a:pt x="2068" y="118"/>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2543" name="Freeform 63"/>
              <p:cNvSpPr>
                <a:spLocks/>
              </p:cNvSpPr>
              <p:nvPr/>
            </p:nvSpPr>
            <p:spPr bwMode="auto">
              <a:xfrm>
                <a:off x="3286" y="1375"/>
                <a:ext cx="563" cy="144"/>
              </a:xfrm>
              <a:custGeom>
                <a:avLst/>
                <a:gdLst>
                  <a:gd name="T0" fmla="*/ 0 w 563"/>
                  <a:gd name="T1" fmla="*/ 144 h 144"/>
                  <a:gd name="T2" fmla="*/ 327 w 563"/>
                  <a:gd name="T3" fmla="*/ 79 h 144"/>
                  <a:gd name="T4" fmla="*/ 563 w 563"/>
                  <a:gd name="T5" fmla="*/ 0 h 144"/>
                  <a:gd name="T6" fmla="*/ 0 60000 65536"/>
                  <a:gd name="T7" fmla="*/ 0 60000 65536"/>
                  <a:gd name="T8" fmla="*/ 0 60000 65536"/>
                  <a:gd name="T9" fmla="*/ 0 w 563"/>
                  <a:gd name="T10" fmla="*/ 0 h 144"/>
                  <a:gd name="T11" fmla="*/ 563 w 563"/>
                  <a:gd name="T12" fmla="*/ 144 h 144"/>
                </a:gdLst>
                <a:ahLst/>
                <a:cxnLst>
                  <a:cxn ang="T6">
                    <a:pos x="T0" y="T1"/>
                  </a:cxn>
                  <a:cxn ang="T7">
                    <a:pos x="T2" y="T3"/>
                  </a:cxn>
                  <a:cxn ang="T8">
                    <a:pos x="T4" y="T5"/>
                  </a:cxn>
                </a:cxnLst>
                <a:rect l="T9" t="T10" r="T11" b="T12"/>
                <a:pathLst>
                  <a:path w="563" h="144">
                    <a:moveTo>
                      <a:pt x="0" y="144"/>
                    </a:moveTo>
                    <a:lnTo>
                      <a:pt x="327" y="79"/>
                    </a:lnTo>
                    <a:lnTo>
                      <a:pt x="563" y="0"/>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2544" name="Freeform 64"/>
              <p:cNvSpPr>
                <a:spLocks/>
              </p:cNvSpPr>
              <p:nvPr/>
            </p:nvSpPr>
            <p:spPr bwMode="auto">
              <a:xfrm>
                <a:off x="4935" y="1375"/>
                <a:ext cx="445" cy="105"/>
              </a:xfrm>
              <a:custGeom>
                <a:avLst/>
                <a:gdLst>
                  <a:gd name="T0" fmla="*/ 0 w 445"/>
                  <a:gd name="T1" fmla="*/ 0 h 105"/>
                  <a:gd name="T2" fmla="*/ 236 w 445"/>
                  <a:gd name="T3" fmla="*/ 79 h 105"/>
                  <a:gd name="T4" fmla="*/ 445 w 445"/>
                  <a:gd name="T5" fmla="*/ 105 h 105"/>
                  <a:gd name="T6" fmla="*/ 0 60000 65536"/>
                  <a:gd name="T7" fmla="*/ 0 60000 65536"/>
                  <a:gd name="T8" fmla="*/ 0 60000 65536"/>
                  <a:gd name="T9" fmla="*/ 0 w 445"/>
                  <a:gd name="T10" fmla="*/ 0 h 105"/>
                  <a:gd name="T11" fmla="*/ 445 w 445"/>
                  <a:gd name="T12" fmla="*/ 105 h 105"/>
                </a:gdLst>
                <a:ahLst/>
                <a:cxnLst>
                  <a:cxn ang="T6">
                    <a:pos x="T0" y="T1"/>
                  </a:cxn>
                  <a:cxn ang="T7">
                    <a:pos x="T2" y="T3"/>
                  </a:cxn>
                  <a:cxn ang="T8">
                    <a:pos x="T4" y="T5"/>
                  </a:cxn>
                </a:cxnLst>
                <a:rect l="T9" t="T10" r="T11" b="T12"/>
                <a:pathLst>
                  <a:path w="445" h="105">
                    <a:moveTo>
                      <a:pt x="0" y="0"/>
                    </a:moveTo>
                    <a:lnTo>
                      <a:pt x="236" y="79"/>
                    </a:lnTo>
                    <a:lnTo>
                      <a:pt x="445" y="105"/>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2545" name="Freeform 65"/>
              <p:cNvSpPr>
                <a:spLocks/>
              </p:cNvSpPr>
              <p:nvPr/>
            </p:nvSpPr>
            <p:spPr bwMode="auto">
              <a:xfrm>
                <a:off x="3299" y="1781"/>
                <a:ext cx="2081" cy="118"/>
              </a:xfrm>
              <a:custGeom>
                <a:avLst/>
                <a:gdLst>
                  <a:gd name="T0" fmla="*/ 0 w 2081"/>
                  <a:gd name="T1" fmla="*/ 78 h 118"/>
                  <a:gd name="T2" fmla="*/ 497 w 2081"/>
                  <a:gd name="T3" fmla="*/ 0 h 118"/>
                  <a:gd name="T4" fmla="*/ 929 w 2081"/>
                  <a:gd name="T5" fmla="*/ 13 h 118"/>
                  <a:gd name="T6" fmla="*/ 1545 w 2081"/>
                  <a:gd name="T7" fmla="*/ 13 h 118"/>
                  <a:gd name="T8" fmla="*/ 2081 w 2081"/>
                  <a:gd name="T9" fmla="*/ 118 h 118"/>
                  <a:gd name="T10" fmla="*/ 0 60000 65536"/>
                  <a:gd name="T11" fmla="*/ 0 60000 65536"/>
                  <a:gd name="T12" fmla="*/ 0 60000 65536"/>
                  <a:gd name="T13" fmla="*/ 0 60000 65536"/>
                  <a:gd name="T14" fmla="*/ 0 60000 65536"/>
                  <a:gd name="T15" fmla="*/ 0 w 2081"/>
                  <a:gd name="T16" fmla="*/ 0 h 118"/>
                  <a:gd name="T17" fmla="*/ 2081 w 2081"/>
                  <a:gd name="T18" fmla="*/ 118 h 118"/>
                </a:gdLst>
                <a:ahLst/>
                <a:cxnLst>
                  <a:cxn ang="T10">
                    <a:pos x="T0" y="T1"/>
                  </a:cxn>
                  <a:cxn ang="T11">
                    <a:pos x="T2" y="T3"/>
                  </a:cxn>
                  <a:cxn ang="T12">
                    <a:pos x="T4" y="T5"/>
                  </a:cxn>
                  <a:cxn ang="T13">
                    <a:pos x="T6" y="T7"/>
                  </a:cxn>
                  <a:cxn ang="T14">
                    <a:pos x="T8" y="T9"/>
                  </a:cxn>
                </a:cxnLst>
                <a:rect l="T15" t="T16" r="T17" b="T18"/>
                <a:pathLst>
                  <a:path w="2081" h="118">
                    <a:moveTo>
                      <a:pt x="0" y="78"/>
                    </a:moveTo>
                    <a:lnTo>
                      <a:pt x="497" y="0"/>
                    </a:lnTo>
                    <a:lnTo>
                      <a:pt x="929" y="13"/>
                    </a:lnTo>
                    <a:lnTo>
                      <a:pt x="1545" y="13"/>
                    </a:lnTo>
                    <a:lnTo>
                      <a:pt x="2081" y="118"/>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2546" name="Freeform 66"/>
              <p:cNvSpPr>
                <a:spLocks/>
              </p:cNvSpPr>
              <p:nvPr/>
            </p:nvSpPr>
            <p:spPr bwMode="auto">
              <a:xfrm>
                <a:off x="3325" y="1194"/>
                <a:ext cx="2042" cy="116"/>
              </a:xfrm>
              <a:custGeom>
                <a:avLst/>
                <a:gdLst>
                  <a:gd name="T0" fmla="*/ 0 w 2042"/>
                  <a:gd name="T1" fmla="*/ 102 h 116"/>
                  <a:gd name="T2" fmla="*/ 340 w 2042"/>
                  <a:gd name="T3" fmla="*/ 76 h 116"/>
                  <a:gd name="T4" fmla="*/ 681 w 2042"/>
                  <a:gd name="T5" fmla="*/ 11 h 116"/>
                  <a:gd name="T6" fmla="*/ 916 w 2042"/>
                  <a:gd name="T7" fmla="*/ 11 h 116"/>
                  <a:gd name="T8" fmla="*/ 1244 w 2042"/>
                  <a:gd name="T9" fmla="*/ 11 h 116"/>
                  <a:gd name="T10" fmla="*/ 1362 w 2042"/>
                  <a:gd name="T11" fmla="*/ 11 h 116"/>
                  <a:gd name="T12" fmla="*/ 1636 w 2042"/>
                  <a:gd name="T13" fmla="*/ 76 h 116"/>
                  <a:gd name="T14" fmla="*/ 2042 w 2042"/>
                  <a:gd name="T15" fmla="*/ 116 h 116"/>
                  <a:gd name="T16" fmla="*/ 0 60000 65536"/>
                  <a:gd name="T17" fmla="*/ 0 60000 65536"/>
                  <a:gd name="T18" fmla="*/ 0 60000 65536"/>
                  <a:gd name="T19" fmla="*/ 0 60000 65536"/>
                  <a:gd name="T20" fmla="*/ 0 60000 65536"/>
                  <a:gd name="T21" fmla="*/ 0 60000 65536"/>
                  <a:gd name="T22" fmla="*/ 0 60000 65536"/>
                  <a:gd name="T23" fmla="*/ 0 60000 65536"/>
                  <a:gd name="T24" fmla="*/ 0 w 2042"/>
                  <a:gd name="T25" fmla="*/ 0 h 116"/>
                  <a:gd name="T26" fmla="*/ 2042 w 2042"/>
                  <a:gd name="T27" fmla="*/ 116 h 1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42" h="116">
                    <a:moveTo>
                      <a:pt x="0" y="102"/>
                    </a:moveTo>
                    <a:cubicBezTo>
                      <a:pt x="113" y="96"/>
                      <a:pt x="227" y="91"/>
                      <a:pt x="340" y="76"/>
                    </a:cubicBezTo>
                    <a:cubicBezTo>
                      <a:pt x="453" y="61"/>
                      <a:pt x="585" y="22"/>
                      <a:pt x="681" y="11"/>
                    </a:cubicBezTo>
                    <a:cubicBezTo>
                      <a:pt x="777" y="0"/>
                      <a:pt x="822" y="11"/>
                      <a:pt x="916" y="11"/>
                    </a:cubicBezTo>
                    <a:cubicBezTo>
                      <a:pt x="1010" y="11"/>
                      <a:pt x="1170" y="11"/>
                      <a:pt x="1244" y="11"/>
                    </a:cubicBezTo>
                    <a:cubicBezTo>
                      <a:pt x="1318" y="11"/>
                      <a:pt x="1297" y="0"/>
                      <a:pt x="1362" y="11"/>
                    </a:cubicBezTo>
                    <a:cubicBezTo>
                      <a:pt x="1427" y="22"/>
                      <a:pt x="1523" y="59"/>
                      <a:pt x="1636" y="76"/>
                    </a:cubicBezTo>
                    <a:cubicBezTo>
                      <a:pt x="1749" y="93"/>
                      <a:pt x="1977" y="109"/>
                      <a:pt x="2042" y="116"/>
                    </a:cubicBez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2547" name="Freeform 67"/>
              <p:cNvSpPr>
                <a:spLocks/>
              </p:cNvSpPr>
              <p:nvPr/>
            </p:nvSpPr>
            <p:spPr bwMode="auto">
              <a:xfrm>
                <a:off x="3312" y="1022"/>
                <a:ext cx="2055" cy="144"/>
              </a:xfrm>
              <a:custGeom>
                <a:avLst/>
                <a:gdLst>
                  <a:gd name="T0" fmla="*/ 0 w 2055"/>
                  <a:gd name="T1" fmla="*/ 65 h 144"/>
                  <a:gd name="T2" fmla="*/ 445 w 2055"/>
                  <a:gd name="T3" fmla="*/ 26 h 144"/>
                  <a:gd name="T4" fmla="*/ 694 w 2055"/>
                  <a:gd name="T5" fmla="*/ 0 h 144"/>
                  <a:gd name="T6" fmla="*/ 1021 w 2055"/>
                  <a:gd name="T7" fmla="*/ 13 h 144"/>
                  <a:gd name="T8" fmla="*/ 1361 w 2055"/>
                  <a:gd name="T9" fmla="*/ 13 h 144"/>
                  <a:gd name="T10" fmla="*/ 1702 w 2055"/>
                  <a:gd name="T11" fmla="*/ 117 h 144"/>
                  <a:gd name="T12" fmla="*/ 2055 w 2055"/>
                  <a:gd name="T13" fmla="*/ 144 h 144"/>
                  <a:gd name="T14" fmla="*/ 0 60000 65536"/>
                  <a:gd name="T15" fmla="*/ 0 60000 65536"/>
                  <a:gd name="T16" fmla="*/ 0 60000 65536"/>
                  <a:gd name="T17" fmla="*/ 0 60000 65536"/>
                  <a:gd name="T18" fmla="*/ 0 60000 65536"/>
                  <a:gd name="T19" fmla="*/ 0 60000 65536"/>
                  <a:gd name="T20" fmla="*/ 0 60000 65536"/>
                  <a:gd name="T21" fmla="*/ 0 w 2055"/>
                  <a:gd name="T22" fmla="*/ 0 h 144"/>
                  <a:gd name="T23" fmla="*/ 2055 w 2055"/>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5" h="144">
                    <a:moveTo>
                      <a:pt x="0" y="65"/>
                    </a:moveTo>
                    <a:lnTo>
                      <a:pt x="445" y="26"/>
                    </a:lnTo>
                    <a:lnTo>
                      <a:pt x="694" y="0"/>
                    </a:lnTo>
                    <a:lnTo>
                      <a:pt x="1021" y="13"/>
                    </a:lnTo>
                    <a:lnTo>
                      <a:pt x="1361" y="13"/>
                    </a:lnTo>
                    <a:lnTo>
                      <a:pt x="1702" y="117"/>
                    </a:lnTo>
                    <a:lnTo>
                      <a:pt x="2055" y="144"/>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sp>
          <p:nvSpPr>
            <p:cNvPr id="22537" name="Text Box 74"/>
            <p:cNvSpPr txBox="1">
              <a:spLocks noChangeArrowheads="1"/>
            </p:cNvSpPr>
            <p:nvPr/>
          </p:nvSpPr>
          <p:spPr bwMode="auto">
            <a:xfrm>
              <a:off x="1839" y="1518"/>
              <a:ext cx="214"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B</a:t>
              </a:r>
            </a:p>
          </p:txBody>
        </p:sp>
        <p:sp>
          <p:nvSpPr>
            <p:cNvPr id="22538" name="Text Box 75"/>
            <p:cNvSpPr txBox="1">
              <a:spLocks noChangeArrowheads="1"/>
            </p:cNvSpPr>
            <p:nvPr/>
          </p:nvSpPr>
          <p:spPr bwMode="auto">
            <a:xfrm>
              <a:off x="4165" y="1518"/>
              <a:ext cx="257"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B’</a:t>
              </a:r>
            </a:p>
          </p:txBody>
        </p:sp>
      </p:grpSp>
    </p:spTree>
    <p:extLst>
      <p:ext uri="{BB962C8B-B14F-4D97-AF65-F5344CB8AC3E}">
        <p14:creationId xmlns:p14="http://schemas.microsoft.com/office/powerpoint/2010/main" val="37802593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4"/>
          <p:cNvSpPr>
            <a:spLocks noGrp="1" noChangeArrowheads="1"/>
          </p:cNvSpPr>
          <p:nvPr>
            <p:ph type="title"/>
          </p:nvPr>
        </p:nvSpPr>
        <p:spPr/>
        <p:txBody>
          <a:bodyPr/>
          <a:lstStyle/>
          <a:p>
            <a:r>
              <a:rPr lang="en-US" altLang="en-US" dirty="0" smtClean="0"/>
              <a:t>Combo Traps – Channel over an Anticline</a:t>
            </a:r>
          </a:p>
        </p:txBody>
      </p:sp>
      <p:sp>
        <p:nvSpPr>
          <p:cNvPr id="23556" name="Rectangle 7"/>
          <p:cNvSpPr>
            <a:spLocks noChangeAspect="1" noChangeArrowheads="1"/>
          </p:cNvSpPr>
          <p:nvPr/>
        </p:nvSpPr>
        <p:spPr bwMode="auto">
          <a:xfrm>
            <a:off x="500063" y="1428791"/>
            <a:ext cx="3427412" cy="1938337"/>
          </a:xfrm>
          <a:prstGeom prst="rect">
            <a:avLst/>
          </a:prstGeom>
          <a:solidFill>
            <a:srgbClr val="0099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3557" name="Freeform 69"/>
          <p:cNvSpPr>
            <a:spLocks noChangeAspect="1"/>
          </p:cNvSpPr>
          <p:nvPr/>
        </p:nvSpPr>
        <p:spPr bwMode="auto">
          <a:xfrm>
            <a:off x="492125" y="1417678"/>
            <a:ext cx="3429000" cy="1925638"/>
          </a:xfrm>
          <a:custGeom>
            <a:avLst/>
            <a:gdLst>
              <a:gd name="T0" fmla="*/ 2147483647 w 2095"/>
              <a:gd name="T1" fmla="*/ 2147483647 h 1531"/>
              <a:gd name="T2" fmla="*/ 2147483647 w 2095"/>
              <a:gd name="T3" fmla="*/ 2147483647 h 1531"/>
              <a:gd name="T4" fmla="*/ 2147483647 w 2095"/>
              <a:gd name="T5" fmla="*/ 2147483647 h 1531"/>
              <a:gd name="T6" fmla="*/ 2147483647 w 2095"/>
              <a:gd name="T7" fmla="*/ 2147483647 h 1531"/>
              <a:gd name="T8" fmla="*/ 2147483647 w 2095"/>
              <a:gd name="T9" fmla="*/ 2147483647 h 1531"/>
              <a:gd name="T10" fmla="*/ 2147483647 w 2095"/>
              <a:gd name="T11" fmla="*/ 2147483647 h 1531"/>
              <a:gd name="T12" fmla="*/ 2147483647 w 2095"/>
              <a:gd name="T13" fmla="*/ 2147483647 h 1531"/>
              <a:gd name="T14" fmla="*/ 2147483647 w 2095"/>
              <a:gd name="T15" fmla="*/ 2147483647 h 1531"/>
              <a:gd name="T16" fmla="*/ 2147483647 w 2095"/>
              <a:gd name="T17" fmla="*/ 2147483647 h 1531"/>
              <a:gd name="T18" fmla="*/ 2147483647 w 2095"/>
              <a:gd name="T19" fmla="*/ 2147483647 h 1531"/>
              <a:gd name="T20" fmla="*/ 2147483647 w 2095"/>
              <a:gd name="T21" fmla="*/ 2147483647 h 1531"/>
              <a:gd name="T22" fmla="*/ 2147483647 w 2095"/>
              <a:gd name="T23" fmla="*/ 2147483647 h 1531"/>
              <a:gd name="T24" fmla="*/ 2147483647 w 2095"/>
              <a:gd name="T25" fmla="*/ 2147483647 h 1531"/>
              <a:gd name="T26" fmla="*/ 2147483647 w 2095"/>
              <a:gd name="T27" fmla="*/ 2147483647 h 1531"/>
              <a:gd name="T28" fmla="*/ 2147483647 w 2095"/>
              <a:gd name="T29" fmla="*/ 2147483647 h 1531"/>
              <a:gd name="T30" fmla="*/ 2147483647 w 2095"/>
              <a:gd name="T31" fmla="*/ 2147483647 h 1531"/>
              <a:gd name="T32" fmla="*/ 2147483647 w 2095"/>
              <a:gd name="T33" fmla="*/ 2147483647 h 1531"/>
              <a:gd name="T34" fmla="*/ 2147483647 w 2095"/>
              <a:gd name="T35" fmla="*/ 2147483647 h 1531"/>
              <a:gd name="T36" fmla="*/ 2147483647 w 2095"/>
              <a:gd name="T37" fmla="*/ 0 h 1531"/>
              <a:gd name="T38" fmla="*/ 0 w 2095"/>
              <a:gd name="T39" fmla="*/ 0 h 1531"/>
              <a:gd name="T40" fmla="*/ 2147483647 w 2095"/>
              <a:gd name="T41" fmla="*/ 2147483647 h 1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95"/>
              <a:gd name="T64" fmla="*/ 0 h 1531"/>
              <a:gd name="T65" fmla="*/ 2095 w 2095"/>
              <a:gd name="T66" fmla="*/ 1531 h 15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95" h="1531">
                <a:moveTo>
                  <a:pt x="27" y="432"/>
                </a:moveTo>
                <a:lnTo>
                  <a:pt x="171" y="615"/>
                </a:lnTo>
                <a:lnTo>
                  <a:pt x="262" y="942"/>
                </a:lnTo>
                <a:lnTo>
                  <a:pt x="275" y="1099"/>
                </a:lnTo>
                <a:lnTo>
                  <a:pt x="210" y="1348"/>
                </a:lnTo>
                <a:lnTo>
                  <a:pt x="302" y="1453"/>
                </a:lnTo>
                <a:lnTo>
                  <a:pt x="550" y="1531"/>
                </a:lnTo>
                <a:lnTo>
                  <a:pt x="2095" y="1531"/>
                </a:lnTo>
                <a:lnTo>
                  <a:pt x="2095" y="1374"/>
                </a:lnTo>
                <a:lnTo>
                  <a:pt x="2003" y="1374"/>
                </a:lnTo>
                <a:lnTo>
                  <a:pt x="1925" y="1309"/>
                </a:lnTo>
                <a:lnTo>
                  <a:pt x="1886" y="1230"/>
                </a:lnTo>
                <a:lnTo>
                  <a:pt x="1938" y="1047"/>
                </a:lnTo>
                <a:lnTo>
                  <a:pt x="2030" y="851"/>
                </a:lnTo>
                <a:lnTo>
                  <a:pt x="2030" y="667"/>
                </a:lnTo>
                <a:lnTo>
                  <a:pt x="2030" y="484"/>
                </a:lnTo>
                <a:lnTo>
                  <a:pt x="1951" y="353"/>
                </a:lnTo>
                <a:lnTo>
                  <a:pt x="1794" y="157"/>
                </a:lnTo>
                <a:lnTo>
                  <a:pt x="1689" y="0"/>
                </a:lnTo>
                <a:lnTo>
                  <a:pt x="0" y="0"/>
                </a:lnTo>
                <a:lnTo>
                  <a:pt x="27" y="432"/>
                </a:lnTo>
                <a:close/>
              </a:path>
            </a:pathLst>
          </a:custGeom>
          <a:solidFill>
            <a:srgbClr val="66FFFF"/>
          </a:solidFill>
          <a:ln w="9525">
            <a:solidFill>
              <a:schemeClr val="tx1"/>
            </a:solidFill>
            <a:round/>
            <a:headEnd/>
            <a:tailEnd/>
          </a:ln>
        </p:spPr>
        <p:txBody>
          <a:bodyPr/>
          <a:lstStyle/>
          <a:p>
            <a:endParaRPr lang="en-US" dirty="0"/>
          </a:p>
        </p:txBody>
      </p:sp>
      <p:sp>
        <p:nvSpPr>
          <p:cNvPr id="23558" name="Freeform 68"/>
          <p:cNvSpPr>
            <a:spLocks noChangeAspect="1"/>
          </p:cNvSpPr>
          <p:nvPr/>
        </p:nvSpPr>
        <p:spPr bwMode="auto">
          <a:xfrm>
            <a:off x="471488" y="1417678"/>
            <a:ext cx="3171825" cy="1943100"/>
          </a:xfrm>
          <a:custGeom>
            <a:avLst/>
            <a:gdLst>
              <a:gd name="T0" fmla="*/ 2147483647 w 1938"/>
              <a:gd name="T1" fmla="*/ 2147483647 h 1544"/>
              <a:gd name="T2" fmla="*/ 2147483647 w 1938"/>
              <a:gd name="T3" fmla="*/ 2147483647 h 1544"/>
              <a:gd name="T4" fmla="*/ 2147483647 w 1938"/>
              <a:gd name="T5" fmla="*/ 2147483647 h 1544"/>
              <a:gd name="T6" fmla="*/ 2147483647 w 1938"/>
              <a:gd name="T7" fmla="*/ 2147483647 h 1544"/>
              <a:gd name="T8" fmla="*/ 2147483647 w 1938"/>
              <a:gd name="T9" fmla="*/ 2147483647 h 1544"/>
              <a:gd name="T10" fmla="*/ 2147483647 w 1938"/>
              <a:gd name="T11" fmla="*/ 2147483647 h 1544"/>
              <a:gd name="T12" fmla="*/ 2147483647 w 1938"/>
              <a:gd name="T13" fmla="*/ 2147483647 h 1544"/>
              <a:gd name="T14" fmla="*/ 2147483647 w 1938"/>
              <a:gd name="T15" fmla="*/ 2147483647 h 1544"/>
              <a:gd name="T16" fmla="*/ 2147483647 w 1938"/>
              <a:gd name="T17" fmla="*/ 2147483647 h 1544"/>
              <a:gd name="T18" fmla="*/ 2147483647 w 1938"/>
              <a:gd name="T19" fmla="*/ 2147483647 h 1544"/>
              <a:gd name="T20" fmla="*/ 2147483647 w 1938"/>
              <a:gd name="T21" fmla="*/ 2147483647 h 1544"/>
              <a:gd name="T22" fmla="*/ 2147483647 w 1938"/>
              <a:gd name="T23" fmla="*/ 2147483647 h 1544"/>
              <a:gd name="T24" fmla="*/ 2147483647 w 1938"/>
              <a:gd name="T25" fmla="*/ 2147483647 h 1544"/>
              <a:gd name="T26" fmla="*/ 2147483647 w 1938"/>
              <a:gd name="T27" fmla="*/ 2147483647 h 1544"/>
              <a:gd name="T28" fmla="*/ 2147483647 w 1938"/>
              <a:gd name="T29" fmla="*/ 2147483647 h 1544"/>
              <a:gd name="T30" fmla="*/ 2147483647 w 1938"/>
              <a:gd name="T31" fmla="*/ 2147483647 h 1544"/>
              <a:gd name="T32" fmla="*/ 2147483647 w 1938"/>
              <a:gd name="T33" fmla="*/ 0 h 1544"/>
              <a:gd name="T34" fmla="*/ 0 w 1938"/>
              <a:gd name="T35" fmla="*/ 0 h 1544"/>
              <a:gd name="T36" fmla="*/ 2147483647 w 1938"/>
              <a:gd name="T37" fmla="*/ 2147483647 h 15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38"/>
              <a:gd name="T58" fmla="*/ 0 h 1544"/>
              <a:gd name="T59" fmla="*/ 1938 w 1938"/>
              <a:gd name="T60" fmla="*/ 1544 h 15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38" h="1544">
                <a:moveTo>
                  <a:pt x="13" y="118"/>
                </a:moveTo>
                <a:lnTo>
                  <a:pt x="301" y="131"/>
                </a:lnTo>
                <a:lnTo>
                  <a:pt x="393" y="209"/>
                </a:lnTo>
                <a:lnTo>
                  <a:pt x="354" y="563"/>
                </a:lnTo>
                <a:lnTo>
                  <a:pt x="393" y="929"/>
                </a:lnTo>
                <a:lnTo>
                  <a:pt x="589" y="1296"/>
                </a:lnTo>
                <a:lnTo>
                  <a:pt x="969" y="1544"/>
                </a:lnTo>
                <a:lnTo>
                  <a:pt x="1938" y="1544"/>
                </a:lnTo>
                <a:lnTo>
                  <a:pt x="1768" y="1453"/>
                </a:lnTo>
                <a:lnTo>
                  <a:pt x="1663" y="1296"/>
                </a:lnTo>
                <a:lnTo>
                  <a:pt x="1794" y="1126"/>
                </a:lnTo>
                <a:lnTo>
                  <a:pt x="1846" y="890"/>
                </a:lnTo>
                <a:lnTo>
                  <a:pt x="1872" y="707"/>
                </a:lnTo>
                <a:lnTo>
                  <a:pt x="1794" y="523"/>
                </a:lnTo>
                <a:lnTo>
                  <a:pt x="1689" y="353"/>
                </a:lnTo>
                <a:lnTo>
                  <a:pt x="1414" y="78"/>
                </a:lnTo>
                <a:lnTo>
                  <a:pt x="1270" y="0"/>
                </a:lnTo>
                <a:lnTo>
                  <a:pt x="0" y="0"/>
                </a:lnTo>
                <a:lnTo>
                  <a:pt x="13" y="118"/>
                </a:lnTo>
                <a:close/>
              </a:path>
            </a:pathLst>
          </a:custGeom>
          <a:solidFill>
            <a:srgbClr val="99FFCC"/>
          </a:solidFill>
          <a:ln w="9525">
            <a:solidFill>
              <a:schemeClr val="tx1"/>
            </a:solidFill>
            <a:round/>
            <a:headEnd/>
            <a:tailEnd/>
          </a:ln>
        </p:spPr>
        <p:txBody>
          <a:bodyPr/>
          <a:lstStyle/>
          <a:p>
            <a:endParaRPr lang="en-US" dirty="0"/>
          </a:p>
        </p:txBody>
      </p:sp>
      <p:sp>
        <p:nvSpPr>
          <p:cNvPr id="23559" name="Freeform 15"/>
          <p:cNvSpPr>
            <a:spLocks noChangeAspect="1"/>
          </p:cNvSpPr>
          <p:nvPr/>
        </p:nvSpPr>
        <p:spPr bwMode="auto">
          <a:xfrm>
            <a:off x="1223963" y="1527216"/>
            <a:ext cx="1962150" cy="1765300"/>
          </a:xfrm>
          <a:custGeom>
            <a:avLst/>
            <a:gdLst>
              <a:gd name="T0" fmla="*/ 2147483647 w 1199"/>
              <a:gd name="T1" fmla="*/ 2147483647 h 1403"/>
              <a:gd name="T2" fmla="*/ 2147483647 w 1199"/>
              <a:gd name="T3" fmla="*/ 2147483647 h 1403"/>
              <a:gd name="T4" fmla="*/ 2147483647 w 1199"/>
              <a:gd name="T5" fmla="*/ 2147483647 h 1403"/>
              <a:gd name="T6" fmla="*/ 2147483647 w 1199"/>
              <a:gd name="T7" fmla="*/ 2147483647 h 1403"/>
              <a:gd name="T8" fmla="*/ 2147483647 w 1199"/>
              <a:gd name="T9" fmla="*/ 2147483647 h 1403"/>
              <a:gd name="T10" fmla="*/ 2147483647 w 1199"/>
              <a:gd name="T11" fmla="*/ 2147483647 h 1403"/>
              <a:gd name="T12" fmla="*/ 2147483647 w 1199"/>
              <a:gd name="T13" fmla="*/ 2147483647 h 1403"/>
              <a:gd name="T14" fmla="*/ 2147483647 w 1199"/>
              <a:gd name="T15" fmla="*/ 2147483647 h 1403"/>
              <a:gd name="T16" fmla="*/ 2147483647 w 1199"/>
              <a:gd name="T17" fmla="*/ 2147483647 h 1403"/>
              <a:gd name="T18" fmla="*/ 2147483647 w 1199"/>
              <a:gd name="T19" fmla="*/ 2147483647 h 1403"/>
              <a:gd name="T20" fmla="*/ 2147483647 w 1199"/>
              <a:gd name="T21" fmla="*/ 2147483647 h 1403"/>
              <a:gd name="T22" fmla="*/ 2147483647 w 1199"/>
              <a:gd name="T23" fmla="*/ 2147483647 h 14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99"/>
              <a:gd name="T37" fmla="*/ 0 h 1403"/>
              <a:gd name="T38" fmla="*/ 1199 w 1199"/>
              <a:gd name="T39" fmla="*/ 1403 h 14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99" h="1403">
                <a:moveTo>
                  <a:pt x="143" y="109"/>
                </a:moveTo>
                <a:cubicBezTo>
                  <a:pt x="97" y="157"/>
                  <a:pt x="23" y="221"/>
                  <a:pt x="12" y="319"/>
                </a:cubicBezTo>
                <a:cubicBezTo>
                  <a:pt x="1" y="417"/>
                  <a:pt x="0" y="541"/>
                  <a:pt x="78" y="698"/>
                </a:cubicBezTo>
                <a:cubicBezTo>
                  <a:pt x="156" y="855"/>
                  <a:pt x="356" y="1145"/>
                  <a:pt x="483" y="1261"/>
                </a:cubicBezTo>
                <a:cubicBezTo>
                  <a:pt x="610" y="1377"/>
                  <a:pt x="741" y="1403"/>
                  <a:pt x="837" y="1392"/>
                </a:cubicBezTo>
                <a:cubicBezTo>
                  <a:pt x="933" y="1381"/>
                  <a:pt x="1000" y="1290"/>
                  <a:pt x="1059" y="1196"/>
                </a:cubicBezTo>
                <a:cubicBezTo>
                  <a:pt x="1118" y="1102"/>
                  <a:pt x="1181" y="956"/>
                  <a:pt x="1190" y="829"/>
                </a:cubicBezTo>
                <a:cubicBezTo>
                  <a:pt x="1199" y="702"/>
                  <a:pt x="1179" y="552"/>
                  <a:pt x="1112" y="436"/>
                </a:cubicBezTo>
                <a:cubicBezTo>
                  <a:pt x="1045" y="320"/>
                  <a:pt x="881" y="205"/>
                  <a:pt x="785" y="135"/>
                </a:cubicBezTo>
                <a:cubicBezTo>
                  <a:pt x="689" y="65"/>
                  <a:pt x="619" y="34"/>
                  <a:pt x="536" y="17"/>
                </a:cubicBezTo>
                <a:cubicBezTo>
                  <a:pt x="453" y="0"/>
                  <a:pt x="355" y="18"/>
                  <a:pt x="287" y="31"/>
                </a:cubicBezTo>
                <a:cubicBezTo>
                  <a:pt x="219" y="44"/>
                  <a:pt x="189" y="61"/>
                  <a:pt x="143" y="109"/>
                </a:cubicBezTo>
                <a:close/>
              </a:path>
            </a:pathLst>
          </a:custGeom>
          <a:solidFill>
            <a:srgbClr val="FFFF99"/>
          </a:solidFill>
          <a:ln w="28575" cmpd="sng">
            <a:solidFill>
              <a:schemeClr val="tx1"/>
            </a:solidFill>
            <a:round/>
            <a:headEnd/>
            <a:tailEnd/>
          </a:ln>
        </p:spPr>
        <p:txBody>
          <a:bodyPr/>
          <a:lstStyle/>
          <a:p>
            <a:endParaRPr lang="en-US" dirty="0"/>
          </a:p>
        </p:txBody>
      </p:sp>
      <p:sp>
        <p:nvSpPr>
          <p:cNvPr id="23560" name="Freeform 16"/>
          <p:cNvSpPr>
            <a:spLocks noChangeAspect="1"/>
          </p:cNvSpPr>
          <p:nvPr/>
        </p:nvSpPr>
        <p:spPr bwMode="auto">
          <a:xfrm>
            <a:off x="1525588" y="1695491"/>
            <a:ext cx="1368425" cy="1260475"/>
          </a:xfrm>
          <a:custGeom>
            <a:avLst/>
            <a:gdLst>
              <a:gd name="T0" fmla="*/ 2147483647 w 836"/>
              <a:gd name="T1" fmla="*/ 2147483647 h 1002"/>
              <a:gd name="T2" fmla="*/ 2147483647 w 836"/>
              <a:gd name="T3" fmla="*/ 2147483647 h 1002"/>
              <a:gd name="T4" fmla="*/ 2147483647 w 836"/>
              <a:gd name="T5" fmla="*/ 2147483647 h 1002"/>
              <a:gd name="T6" fmla="*/ 2147483647 w 836"/>
              <a:gd name="T7" fmla="*/ 2147483647 h 1002"/>
              <a:gd name="T8" fmla="*/ 2147483647 w 836"/>
              <a:gd name="T9" fmla="*/ 2147483647 h 1002"/>
              <a:gd name="T10" fmla="*/ 2147483647 w 836"/>
              <a:gd name="T11" fmla="*/ 2147483647 h 1002"/>
              <a:gd name="T12" fmla="*/ 2147483647 w 836"/>
              <a:gd name="T13" fmla="*/ 2147483647 h 1002"/>
              <a:gd name="T14" fmla="*/ 2147483647 w 836"/>
              <a:gd name="T15" fmla="*/ 2147483647 h 1002"/>
              <a:gd name="T16" fmla="*/ 2147483647 w 836"/>
              <a:gd name="T17" fmla="*/ 2147483647 h 1002"/>
              <a:gd name="T18" fmla="*/ 2147483647 w 836"/>
              <a:gd name="T19" fmla="*/ 2147483647 h 10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6"/>
              <a:gd name="T31" fmla="*/ 0 h 1002"/>
              <a:gd name="T32" fmla="*/ 836 w 836"/>
              <a:gd name="T33" fmla="*/ 1002 h 10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6" h="1002">
                <a:moveTo>
                  <a:pt x="338" y="28"/>
                </a:moveTo>
                <a:cubicBezTo>
                  <a:pt x="262" y="0"/>
                  <a:pt x="170" y="3"/>
                  <a:pt x="116" y="55"/>
                </a:cubicBezTo>
                <a:cubicBezTo>
                  <a:pt x="62" y="107"/>
                  <a:pt x="0" y="243"/>
                  <a:pt x="11" y="343"/>
                </a:cubicBezTo>
                <a:cubicBezTo>
                  <a:pt x="22" y="443"/>
                  <a:pt x="105" y="554"/>
                  <a:pt x="181" y="657"/>
                </a:cubicBezTo>
                <a:cubicBezTo>
                  <a:pt x="257" y="760"/>
                  <a:pt x="375" y="914"/>
                  <a:pt x="469" y="958"/>
                </a:cubicBezTo>
                <a:cubicBezTo>
                  <a:pt x="563" y="1002"/>
                  <a:pt x="683" y="971"/>
                  <a:pt x="744" y="919"/>
                </a:cubicBezTo>
                <a:cubicBezTo>
                  <a:pt x="805" y="867"/>
                  <a:pt x="836" y="725"/>
                  <a:pt x="836" y="644"/>
                </a:cubicBezTo>
                <a:cubicBezTo>
                  <a:pt x="836" y="563"/>
                  <a:pt x="788" y="504"/>
                  <a:pt x="744" y="434"/>
                </a:cubicBezTo>
                <a:cubicBezTo>
                  <a:pt x="700" y="364"/>
                  <a:pt x="640" y="295"/>
                  <a:pt x="574" y="225"/>
                </a:cubicBezTo>
                <a:cubicBezTo>
                  <a:pt x="508" y="155"/>
                  <a:pt x="414" y="56"/>
                  <a:pt x="338" y="28"/>
                </a:cubicBezTo>
                <a:close/>
              </a:path>
            </a:pathLst>
          </a:custGeom>
          <a:solidFill>
            <a:srgbClr val="FFCE85"/>
          </a:solidFill>
          <a:ln w="28575" cmpd="sng">
            <a:solidFill>
              <a:schemeClr val="tx1"/>
            </a:solidFill>
            <a:round/>
            <a:headEnd/>
            <a:tailEnd/>
          </a:ln>
        </p:spPr>
        <p:txBody>
          <a:bodyPr/>
          <a:lstStyle/>
          <a:p>
            <a:endParaRPr lang="en-US" dirty="0"/>
          </a:p>
        </p:txBody>
      </p:sp>
      <p:sp>
        <p:nvSpPr>
          <p:cNvPr id="23561" name="Freeform 18"/>
          <p:cNvSpPr>
            <a:spLocks noChangeAspect="1"/>
          </p:cNvSpPr>
          <p:nvPr/>
        </p:nvSpPr>
        <p:spPr bwMode="auto">
          <a:xfrm>
            <a:off x="1820863" y="1916153"/>
            <a:ext cx="714375" cy="800100"/>
          </a:xfrm>
          <a:custGeom>
            <a:avLst/>
            <a:gdLst>
              <a:gd name="T0" fmla="*/ 2147483647 w 436"/>
              <a:gd name="T1" fmla="*/ 2147483647 h 637"/>
              <a:gd name="T2" fmla="*/ 0 w 436"/>
              <a:gd name="T3" fmla="*/ 2147483647 h 637"/>
              <a:gd name="T4" fmla="*/ 2147483647 w 436"/>
              <a:gd name="T5" fmla="*/ 2147483647 h 637"/>
              <a:gd name="T6" fmla="*/ 2147483647 w 436"/>
              <a:gd name="T7" fmla="*/ 2147483647 h 637"/>
              <a:gd name="T8" fmla="*/ 2147483647 w 436"/>
              <a:gd name="T9" fmla="*/ 2147483647 h 637"/>
              <a:gd name="T10" fmla="*/ 2147483647 w 436"/>
              <a:gd name="T11" fmla="*/ 2147483647 h 637"/>
              <a:gd name="T12" fmla="*/ 2147483647 w 436"/>
              <a:gd name="T13" fmla="*/ 2147483647 h 637"/>
              <a:gd name="T14" fmla="*/ 2147483647 w 436"/>
              <a:gd name="T15" fmla="*/ 2147483647 h 637"/>
              <a:gd name="T16" fmla="*/ 2147483647 w 436"/>
              <a:gd name="T17" fmla="*/ 2147483647 h 637"/>
              <a:gd name="T18" fmla="*/ 2147483647 w 436"/>
              <a:gd name="T19" fmla="*/ 2147483647 h 637"/>
              <a:gd name="T20" fmla="*/ 2147483647 w 436"/>
              <a:gd name="T21" fmla="*/ 2147483647 h 637"/>
              <a:gd name="T22" fmla="*/ 2147483647 w 436"/>
              <a:gd name="T23" fmla="*/ 2147483647 h 6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
              <a:gd name="T37" fmla="*/ 0 h 637"/>
              <a:gd name="T38" fmla="*/ 436 w 436"/>
              <a:gd name="T39" fmla="*/ 637 h 6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 h="637">
                <a:moveTo>
                  <a:pt x="52" y="63"/>
                </a:moveTo>
                <a:cubicBezTo>
                  <a:pt x="32" y="96"/>
                  <a:pt x="0" y="148"/>
                  <a:pt x="0" y="207"/>
                </a:cubicBezTo>
                <a:cubicBezTo>
                  <a:pt x="0" y="266"/>
                  <a:pt x="8" y="357"/>
                  <a:pt x="52" y="416"/>
                </a:cubicBezTo>
                <a:cubicBezTo>
                  <a:pt x="96" y="475"/>
                  <a:pt x="207" y="525"/>
                  <a:pt x="262" y="560"/>
                </a:cubicBezTo>
                <a:cubicBezTo>
                  <a:pt x="317" y="595"/>
                  <a:pt x="354" y="637"/>
                  <a:pt x="380" y="626"/>
                </a:cubicBezTo>
                <a:cubicBezTo>
                  <a:pt x="406" y="615"/>
                  <a:pt x="413" y="541"/>
                  <a:pt x="419" y="495"/>
                </a:cubicBezTo>
                <a:cubicBezTo>
                  <a:pt x="425" y="449"/>
                  <a:pt x="436" y="390"/>
                  <a:pt x="419" y="351"/>
                </a:cubicBezTo>
                <a:cubicBezTo>
                  <a:pt x="402" y="312"/>
                  <a:pt x="344" y="296"/>
                  <a:pt x="314" y="259"/>
                </a:cubicBezTo>
                <a:cubicBezTo>
                  <a:pt x="284" y="222"/>
                  <a:pt x="258" y="163"/>
                  <a:pt x="236" y="128"/>
                </a:cubicBezTo>
                <a:cubicBezTo>
                  <a:pt x="214" y="93"/>
                  <a:pt x="203" y="69"/>
                  <a:pt x="183" y="50"/>
                </a:cubicBezTo>
                <a:cubicBezTo>
                  <a:pt x="163" y="31"/>
                  <a:pt x="142" y="0"/>
                  <a:pt x="118" y="11"/>
                </a:cubicBezTo>
                <a:cubicBezTo>
                  <a:pt x="94" y="22"/>
                  <a:pt x="72" y="30"/>
                  <a:pt x="52" y="63"/>
                </a:cubicBezTo>
                <a:close/>
              </a:path>
            </a:pathLst>
          </a:custGeom>
          <a:solidFill>
            <a:srgbClr val="FF7C80"/>
          </a:solidFill>
          <a:ln w="28575" cmpd="sng">
            <a:solidFill>
              <a:schemeClr val="tx1"/>
            </a:solidFill>
            <a:round/>
            <a:headEnd/>
            <a:tailEnd/>
          </a:ln>
        </p:spPr>
        <p:txBody>
          <a:bodyPr/>
          <a:lstStyle/>
          <a:p>
            <a:endParaRPr lang="en-US" dirty="0"/>
          </a:p>
        </p:txBody>
      </p:sp>
      <p:sp>
        <p:nvSpPr>
          <p:cNvPr id="23562" name="Text Box 5"/>
          <p:cNvSpPr txBox="1">
            <a:spLocks noChangeAspect="1" noChangeArrowheads="1"/>
          </p:cNvSpPr>
          <p:nvPr/>
        </p:nvSpPr>
        <p:spPr bwMode="auto">
          <a:xfrm>
            <a:off x="1214438" y="1390691"/>
            <a:ext cx="341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563" name="Line 11"/>
          <p:cNvSpPr>
            <a:spLocks noChangeAspect="1" noChangeShapeType="1"/>
          </p:cNvSpPr>
          <p:nvPr/>
        </p:nvSpPr>
        <p:spPr bwMode="auto">
          <a:xfrm>
            <a:off x="1498600" y="1436728"/>
            <a:ext cx="1458913" cy="1976438"/>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3564" name="Rectangle 51"/>
          <p:cNvSpPr>
            <a:spLocks noChangeAspect="1" noChangeArrowheads="1"/>
          </p:cNvSpPr>
          <p:nvPr/>
        </p:nvSpPr>
        <p:spPr bwMode="auto">
          <a:xfrm>
            <a:off x="5011738" y="1428791"/>
            <a:ext cx="3427412" cy="1938337"/>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3565" name="Freeform 63"/>
          <p:cNvSpPr>
            <a:spLocks noChangeAspect="1"/>
          </p:cNvSpPr>
          <p:nvPr/>
        </p:nvSpPr>
        <p:spPr bwMode="auto">
          <a:xfrm>
            <a:off x="5003800" y="1435141"/>
            <a:ext cx="3429000" cy="641350"/>
          </a:xfrm>
          <a:custGeom>
            <a:avLst/>
            <a:gdLst>
              <a:gd name="T0" fmla="*/ 0 w 2095"/>
              <a:gd name="T1" fmla="*/ 2147483647 h 510"/>
              <a:gd name="T2" fmla="*/ 2147483647 w 2095"/>
              <a:gd name="T3" fmla="*/ 2147483647 h 510"/>
              <a:gd name="T4" fmla="*/ 2147483647 w 2095"/>
              <a:gd name="T5" fmla="*/ 2147483647 h 510"/>
              <a:gd name="T6" fmla="*/ 2147483647 w 2095"/>
              <a:gd name="T7" fmla="*/ 2147483647 h 510"/>
              <a:gd name="T8" fmla="*/ 2147483647 w 2095"/>
              <a:gd name="T9" fmla="*/ 2147483647 h 510"/>
              <a:gd name="T10" fmla="*/ 2147483647 w 2095"/>
              <a:gd name="T11" fmla="*/ 2147483647 h 510"/>
              <a:gd name="T12" fmla="*/ 2147483647 w 2095"/>
              <a:gd name="T13" fmla="*/ 2147483647 h 510"/>
              <a:gd name="T14" fmla="*/ 2147483647 w 2095"/>
              <a:gd name="T15" fmla="*/ 2147483647 h 510"/>
              <a:gd name="T16" fmla="*/ 2147483647 w 2095"/>
              <a:gd name="T17" fmla="*/ 2147483647 h 510"/>
              <a:gd name="T18" fmla="*/ 2147483647 w 2095"/>
              <a:gd name="T19" fmla="*/ 0 h 510"/>
              <a:gd name="T20" fmla="*/ 0 w 2095"/>
              <a:gd name="T21" fmla="*/ 0 h 5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5"/>
              <a:gd name="T34" fmla="*/ 0 h 510"/>
              <a:gd name="T35" fmla="*/ 2095 w 2095"/>
              <a:gd name="T36" fmla="*/ 510 h 5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5" h="510">
                <a:moveTo>
                  <a:pt x="0" y="432"/>
                </a:moveTo>
                <a:lnTo>
                  <a:pt x="302" y="510"/>
                </a:lnTo>
                <a:lnTo>
                  <a:pt x="524" y="484"/>
                </a:lnTo>
                <a:lnTo>
                  <a:pt x="891" y="222"/>
                </a:lnTo>
                <a:lnTo>
                  <a:pt x="1192" y="105"/>
                </a:lnTo>
                <a:lnTo>
                  <a:pt x="1467" y="91"/>
                </a:lnTo>
                <a:lnTo>
                  <a:pt x="1886" y="105"/>
                </a:lnTo>
                <a:lnTo>
                  <a:pt x="1990" y="144"/>
                </a:lnTo>
                <a:lnTo>
                  <a:pt x="2095" y="170"/>
                </a:lnTo>
                <a:lnTo>
                  <a:pt x="2095" y="0"/>
                </a:lnTo>
                <a:lnTo>
                  <a:pt x="0" y="0"/>
                </a:lnTo>
              </a:path>
            </a:pathLst>
          </a:custGeom>
          <a:solidFill>
            <a:srgbClr val="777777">
              <a:alpha val="50195"/>
            </a:srgbClr>
          </a:solidFill>
          <a:ln w="9525">
            <a:solidFill>
              <a:schemeClr val="tx1"/>
            </a:solidFill>
            <a:round/>
            <a:headEnd/>
            <a:tailEnd/>
          </a:ln>
        </p:spPr>
        <p:txBody>
          <a:bodyPr/>
          <a:lstStyle/>
          <a:p>
            <a:endParaRPr lang="en-US" dirty="0"/>
          </a:p>
        </p:txBody>
      </p:sp>
      <p:sp>
        <p:nvSpPr>
          <p:cNvPr id="23566" name="Freeform 62"/>
          <p:cNvSpPr>
            <a:spLocks noChangeAspect="1"/>
          </p:cNvSpPr>
          <p:nvPr/>
        </p:nvSpPr>
        <p:spPr bwMode="auto">
          <a:xfrm>
            <a:off x="5003800" y="2800391"/>
            <a:ext cx="3429000" cy="577850"/>
          </a:xfrm>
          <a:custGeom>
            <a:avLst/>
            <a:gdLst>
              <a:gd name="T0" fmla="*/ 0 w 2095"/>
              <a:gd name="T1" fmla="*/ 2147483647 h 459"/>
              <a:gd name="T2" fmla="*/ 2147483647 w 2095"/>
              <a:gd name="T3" fmla="*/ 2147483647 h 459"/>
              <a:gd name="T4" fmla="*/ 2147483647 w 2095"/>
              <a:gd name="T5" fmla="*/ 2147483647 h 459"/>
              <a:gd name="T6" fmla="*/ 2147483647 w 2095"/>
              <a:gd name="T7" fmla="*/ 2147483647 h 459"/>
              <a:gd name="T8" fmla="*/ 2147483647 w 2095"/>
              <a:gd name="T9" fmla="*/ 0 h 459"/>
              <a:gd name="T10" fmla="*/ 2147483647 w 2095"/>
              <a:gd name="T11" fmla="*/ 0 h 459"/>
              <a:gd name="T12" fmla="*/ 2147483647 w 2095"/>
              <a:gd name="T13" fmla="*/ 2147483647 h 459"/>
              <a:gd name="T14" fmla="*/ 2147483647 w 2095"/>
              <a:gd name="T15" fmla="*/ 2147483647 h 459"/>
              <a:gd name="T16" fmla="*/ 2147483647 w 2095"/>
              <a:gd name="T17" fmla="*/ 2147483647 h 459"/>
              <a:gd name="T18" fmla="*/ 0 w 2095"/>
              <a:gd name="T19" fmla="*/ 2147483647 h 4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5"/>
              <a:gd name="T31" fmla="*/ 0 h 459"/>
              <a:gd name="T32" fmla="*/ 2095 w 2095"/>
              <a:gd name="T33" fmla="*/ 459 h 4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5" h="459">
                <a:moveTo>
                  <a:pt x="0" y="380"/>
                </a:moveTo>
                <a:lnTo>
                  <a:pt x="459" y="367"/>
                </a:lnTo>
                <a:lnTo>
                  <a:pt x="904" y="249"/>
                </a:lnTo>
                <a:lnTo>
                  <a:pt x="1336" y="40"/>
                </a:lnTo>
                <a:lnTo>
                  <a:pt x="1414" y="0"/>
                </a:lnTo>
                <a:lnTo>
                  <a:pt x="1794" y="0"/>
                </a:lnTo>
                <a:lnTo>
                  <a:pt x="2016" y="27"/>
                </a:lnTo>
                <a:lnTo>
                  <a:pt x="2095" y="27"/>
                </a:lnTo>
                <a:lnTo>
                  <a:pt x="2095" y="445"/>
                </a:lnTo>
                <a:lnTo>
                  <a:pt x="0" y="459"/>
                </a:lnTo>
              </a:path>
            </a:pathLst>
          </a:custGeom>
          <a:solidFill>
            <a:srgbClr val="777777">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67" name="Freeform 59"/>
          <p:cNvSpPr>
            <a:spLocks noChangeAspect="1"/>
          </p:cNvSpPr>
          <p:nvPr/>
        </p:nvSpPr>
        <p:spPr bwMode="auto">
          <a:xfrm>
            <a:off x="5003800" y="1779628"/>
            <a:ext cx="3471863" cy="1104900"/>
          </a:xfrm>
          <a:custGeom>
            <a:avLst/>
            <a:gdLst>
              <a:gd name="T0" fmla="*/ 0 w 2121"/>
              <a:gd name="T1" fmla="*/ 2147483647 h 877"/>
              <a:gd name="T2" fmla="*/ 2147483647 w 2121"/>
              <a:gd name="T3" fmla="*/ 2147483647 h 877"/>
              <a:gd name="T4" fmla="*/ 2147483647 w 2121"/>
              <a:gd name="T5" fmla="*/ 2147483647 h 877"/>
              <a:gd name="T6" fmla="*/ 2147483647 w 2121"/>
              <a:gd name="T7" fmla="*/ 2147483647 h 877"/>
              <a:gd name="T8" fmla="*/ 2147483647 w 2121"/>
              <a:gd name="T9" fmla="*/ 2147483647 h 877"/>
              <a:gd name="T10" fmla="*/ 2147483647 w 2121"/>
              <a:gd name="T11" fmla="*/ 2147483647 h 877"/>
              <a:gd name="T12" fmla="*/ 2147483647 w 2121"/>
              <a:gd name="T13" fmla="*/ 0 h 877"/>
              <a:gd name="T14" fmla="*/ 2147483647 w 2121"/>
              <a:gd name="T15" fmla="*/ 0 h 877"/>
              <a:gd name="T16" fmla="*/ 2147483647 w 2121"/>
              <a:gd name="T17" fmla="*/ 2147483647 h 877"/>
              <a:gd name="T18" fmla="*/ 2147483647 w 2121"/>
              <a:gd name="T19" fmla="*/ 2147483647 h 877"/>
              <a:gd name="T20" fmla="*/ 2147483647 w 2121"/>
              <a:gd name="T21" fmla="*/ 2147483647 h 877"/>
              <a:gd name="T22" fmla="*/ 2147483647 w 2121"/>
              <a:gd name="T23" fmla="*/ 2147483647 h 877"/>
              <a:gd name="T24" fmla="*/ 2147483647 w 2121"/>
              <a:gd name="T25" fmla="*/ 2147483647 h 877"/>
              <a:gd name="T26" fmla="*/ 2147483647 w 2121"/>
              <a:gd name="T27" fmla="*/ 2147483647 h 877"/>
              <a:gd name="T28" fmla="*/ 2147483647 w 2121"/>
              <a:gd name="T29" fmla="*/ 2147483647 h 877"/>
              <a:gd name="T30" fmla="*/ 2147483647 w 2121"/>
              <a:gd name="T31" fmla="*/ 2147483647 h 877"/>
              <a:gd name="T32" fmla="*/ 2147483647 w 2121"/>
              <a:gd name="T33" fmla="*/ 2147483647 h 8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1"/>
              <a:gd name="T52" fmla="*/ 0 h 877"/>
              <a:gd name="T53" fmla="*/ 2121 w 2121"/>
              <a:gd name="T54" fmla="*/ 877 h 8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1" h="877">
                <a:moveTo>
                  <a:pt x="0" y="432"/>
                </a:moveTo>
                <a:lnTo>
                  <a:pt x="197" y="510"/>
                </a:lnTo>
                <a:lnTo>
                  <a:pt x="419" y="523"/>
                </a:lnTo>
                <a:lnTo>
                  <a:pt x="747" y="458"/>
                </a:lnTo>
                <a:lnTo>
                  <a:pt x="995" y="248"/>
                </a:lnTo>
                <a:lnTo>
                  <a:pt x="1231" y="39"/>
                </a:lnTo>
                <a:lnTo>
                  <a:pt x="1493" y="0"/>
                </a:lnTo>
                <a:lnTo>
                  <a:pt x="1755" y="0"/>
                </a:lnTo>
                <a:lnTo>
                  <a:pt x="2121" y="183"/>
                </a:lnTo>
                <a:lnTo>
                  <a:pt x="2121" y="576"/>
                </a:lnTo>
                <a:lnTo>
                  <a:pt x="1833" y="497"/>
                </a:lnTo>
                <a:lnTo>
                  <a:pt x="1519" y="484"/>
                </a:lnTo>
                <a:lnTo>
                  <a:pt x="1179" y="589"/>
                </a:lnTo>
                <a:lnTo>
                  <a:pt x="851" y="746"/>
                </a:lnTo>
                <a:lnTo>
                  <a:pt x="590" y="851"/>
                </a:lnTo>
                <a:lnTo>
                  <a:pt x="262" y="877"/>
                </a:lnTo>
                <a:lnTo>
                  <a:pt x="14" y="824"/>
                </a:lnTo>
              </a:path>
            </a:pathLst>
          </a:custGeom>
          <a:solidFill>
            <a:srgbClr val="FFF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68" name="Text Box 64"/>
          <p:cNvSpPr txBox="1">
            <a:spLocks noChangeAspect="1" noChangeArrowheads="1"/>
          </p:cNvSpPr>
          <p:nvPr/>
        </p:nvSpPr>
        <p:spPr bwMode="auto">
          <a:xfrm>
            <a:off x="5724525" y="1390691"/>
            <a:ext cx="341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569" name="Line 66"/>
          <p:cNvSpPr>
            <a:spLocks noChangeAspect="1" noChangeShapeType="1"/>
          </p:cNvSpPr>
          <p:nvPr/>
        </p:nvSpPr>
        <p:spPr bwMode="auto">
          <a:xfrm>
            <a:off x="6010275" y="1436728"/>
            <a:ext cx="1458913" cy="1976438"/>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3570" name="Freeform 61"/>
          <p:cNvSpPr>
            <a:spLocks noChangeAspect="1"/>
          </p:cNvSpPr>
          <p:nvPr/>
        </p:nvSpPr>
        <p:spPr bwMode="auto">
          <a:xfrm>
            <a:off x="5003800" y="2389228"/>
            <a:ext cx="3429000" cy="890588"/>
          </a:xfrm>
          <a:custGeom>
            <a:avLst/>
            <a:gdLst>
              <a:gd name="T0" fmla="*/ 0 w 2095"/>
              <a:gd name="T1" fmla="*/ 2147483647 h 707"/>
              <a:gd name="T2" fmla="*/ 2147483647 w 2095"/>
              <a:gd name="T3" fmla="*/ 2147483647 h 707"/>
              <a:gd name="T4" fmla="*/ 2147483647 w 2095"/>
              <a:gd name="T5" fmla="*/ 2147483647 h 707"/>
              <a:gd name="T6" fmla="*/ 2147483647 w 2095"/>
              <a:gd name="T7" fmla="*/ 2147483647 h 707"/>
              <a:gd name="T8" fmla="*/ 2147483647 w 2095"/>
              <a:gd name="T9" fmla="*/ 2147483647 h 707"/>
              <a:gd name="T10" fmla="*/ 2147483647 w 2095"/>
              <a:gd name="T11" fmla="*/ 0 h 707"/>
              <a:gd name="T12" fmla="*/ 2147483647 w 2095"/>
              <a:gd name="T13" fmla="*/ 0 h 707"/>
              <a:gd name="T14" fmla="*/ 2147483647 w 2095"/>
              <a:gd name="T15" fmla="*/ 2147483647 h 707"/>
              <a:gd name="T16" fmla="*/ 2147483647 w 2095"/>
              <a:gd name="T17" fmla="*/ 2147483647 h 707"/>
              <a:gd name="T18" fmla="*/ 2147483647 w 2095"/>
              <a:gd name="T19" fmla="*/ 2147483647 h 707"/>
              <a:gd name="T20" fmla="*/ 2147483647 w 2095"/>
              <a:gd name="T21" fmla="*/ 2147483647 h 707"/>
              <a:gd name="T22" fmla="*/ 2147483647 w 2095"/>
              <a:gd name="T23" fmla="*/ 2147483647 h 707"/>
              <a:gd name="T24" fmla="*/ 2147483647 w 2095"/>
              <a:gd name="T25" fmla="*/ 2147483647 h 707"/>
              <a:gd name="T26" fmla="*/ 2147483647 w 2095"/>
              <a:gd name="T27" fmla="*/ 2147483647 h 707"/>
              <a:gd name="T28" fmla="*/ 2147483647 w 2095"/>
              <a:gd name="T29" fmla="*/ 2147483647 h 707"/>
              <a:gd name="T30" fmla="*/ 2147483647 w 2095"/>
              <a:gd name="T31" fmla="*/ 2147483647 h 707"/>
              <a:gd name="T32" fmla="*/ 0 w 2095"/>
              <a:gd name="T33" fmla="*/ 2147483647 h 7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95"/>
              <a:gd name="T52" fmla="*/ 0 h 707"/>
              <a:gd name="T53" fmla="*/ 2095 w 2095"/>
              <a:gd name="T54" fmla="*/ 707 h 7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95" h="707">
                <a:moveTo>
                  <a:pt x="0" y="367"/>
                </a:moveTo>
                <a:lnTo>
                  <a:pt x="249" y="380"/>
                </a:lnTo>
                <a:lnTo>
                  <a:pt x="629" y="354"/>
                </a:lnTo>
                <a:lnTo>
                  <a:pt x="969" y="183"/>
                </a:lnTo>
                <a:lnTo>
                  <a:pt x="1257" y="39"/>
                </a:lnTo>
                <a:lnTo>
                  <a:pt x="1571" y="0"/>
                </a:lnTo>
                <a:lnTo>
                  <a:pt x="1846" y="0"/>
                </a:lnTo>
                <a:lnTo>
                  <a:pt x="2095" y="66"/>
                </a:lnTo>
                <a:lnTo>
                  <a:pt x="2082" y="380"/>
                </a:lnTo>
                <a:lnTo>
                  <a:pt x="1794" y="340"/>
                </a:lnTo>
                <a:lnTo>
                  <a:pt x="1440" y="340"/>
                </a:lnTo>
                <a:lnTo>
                  <a:pt x="1218" y="445"/>
                </a:lnTo>
                <a:lnTo>
                  <a:pt x="982" y="563"/>
                </a:lnTo>
                <a:lnTo>
                  <a:pt x="655" y="642"/>
                </a:lnTo>
                <a:lnTo>
                  <a:pt x="393" y="694"/>
                </a:lnTo>
                <a:lnTo>
                  <a:pt x="197" y="707"/>
                </a:lnTo>
                <a:lnTo>
                  <a:pt x="0" y="681"/>
                </a:lnTo>
              </a:path>
            </a:pathLst>
          </a:custGeom>
          <a:solidFill>
            <a:srgbClr val="FFCC00">
              <a:alpha val="50195"/>
            </a:srgbClr>
          </a:solidFill>
          <a:ln w="9525">
            <a:solidFill>
              <a:schemeClr val="tx1"/>
            </a:solidFill>
            <a:round/>
            <a:headEnd/>
            <a:tailEnd/>
          </a:ln>
        </p:spPr>
        <p:txBody>
          <a:bodyPr/>
          <a:lstStyle/>
          <a:p>
            <a:endParaRPr lang="en-US" dirty="0"/>
          </a:p>
        </p:txBody>
      </p:sp>
      <p:sp>
        <p:nvSpPr>
          <p:cNvPr id="23571" name="Freeform 60"/>
          <p:cNvSpPr>
            <a:spLocks noChangeAspect="1"/>
          </p:cNvSpPr>
          <p:nvPr/>
        </p:nvSpPr>
        <p:spPr bwMode="auto">
          <a:xfrm>
            <a:off x="4983163" y="1566903"/>
            <a:ext cx="3449637" cy="871538"/>
          </a:xfrm>
          <a:custGeom>
            <a:avLst/>
            <a:gdLst>
              <a:gd name="T0" fmla="*/ 2147483647 w 2108"/>
              <a:gd name="T1" fmla="*/ 2147483647 h 693"/>
              <a:gd name="T2" fmla="*/ 2147483647 w 2108"/>
              <a:gd name="T3" fmla="*/ 2147483647 h 693"/>
              <a:gd name="T4" fmla="*/ 2147483647 w 2108"/>
              <a:gd name="T5" fmla="*/ 2147483647 h 693"/>
              <a:gd name="T6" fmla="*/ 2147483647 w 2108"/>
              <a:gd name="T7" fmla="*/ 2147483647 h 693"/>
              <a:gd name="T8" fmla="*/ 2147483647 w 2108"/>
              <a:gd name="T9" fmla="*/ 2147483647 h 693"/>
              <a:gd name="T10" fmla="*/ 2147483647 w 2108"/>
              <a:gd name="T11" fmla="*/ 2147483647 h 693"/>
              <a:gd name="T12" fmla="*/ 2147483647 w 2108"/>
              <a:gd name="T13" fmla="*/ 2147483647 h 693"/>
              <a:gd name="T14" fmla="*/ 2147483647 w 2108"/>
              <a:gd name="T15" fmla="*/ 2147483647 h 693"/>
              <a:gd name="T16" fmla="*/ 2147483647 w 2108"/>
              <a:gd name="T17" fmla="*/ 2147483647 h 693"/>
              <a:gd name="T18" fmla="*/ 2147483647 w 2108"/>
              <a:gd name="T19" fmla="*/ 2147483647 h 693"/>
              <a:gd name="T20" fmla="*/ 2147483647 w 2108"/>
              <a:gd name="T21" fmla="*/ 0 h 693"/>
              <a:gd name="T22" fmla="*/ 2147483647 w 2108"/>
              <a:gd name="T23" fmla="*/ 0 h 693"/>
              <a:gd name="T24" fmla="*/ 2147483647 w 2108"/>
              <a:gd name="T25" fmla="*/ 0 h 693"/>
              <a:gd name="T26" fmla="*/ 2147483647 w 2108"/>
              <a:gd name="T27" fmla="*/ 2147483647 h 693"/>
              <a:gd name="T28" fmla="*/ 2147483647 w 2108"/>
              <a:gd name="T29" fmla="*/ 2147483647 h 693"/>
              <a:gd name="T30" fmla="*/ 2147483647 w 2108"/>
              <a:gd name="T31" fmla="*/ 2147483647 h 693"/>
              <a:gd name="T32" fmla="*/ 2147483647 w 2108"/>
              <a:gd name="T33" fmla="*/ 2147483647 h 693"/>
              <a:gd name="T34" fmla="*/ 0 w 2108"/>
              <a:gd name="T35" fmla="*/ 2147483647 h 6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08"/>
              <a:gd name="T55" fmla="*/ 0 h 693"/>
              <a:gd name="T56" fmla="*/ 2108 w 2108"/>
              <a:gd name="T57" fmla="*/ 693 h 6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08" h="693">
                <a:moveTo>
                  <a:pt x="13" y="602"/>
                </a:moveTo>
                <a:lnTo>
                  <a:pt x="184" y="667"/>
                </a:lnTo>
                <a:lnTo>
                  <a:pt x="445" y="693"/>
                </a:lnTo>
                <a:lnTo>
                  <a:pt x="747" y="615"/>
                </a:lnTo>
                <a:lnTo>
                  <a:pt x="956" y="445"/>
                </a:lnTo>
                <a:lnTo>
                  <a:pt x="1244" y="196"/>
                </a:lnTo>
                <a:lnTo>
                  <a:pt x="1571" y="144"/>
                </a:lnTo>
                <a:lnTo>
                  <a:pt x="1781" y="170"/>
                </a:lnTo>
                <a:lnTo>
                  <a:pt x="2108" y="327"/>
                </a:lnTo>
                <a:lnTo>
                  <a:pt x="2108" y="78"/>
                </a:lnTo>
                <a:lnTo>
                  <a:pt x="1885" y="0"/>
                </a:lnTo>
                <a:lnTo>
                  <a:pt x="1584" y="0"/>
                </a:lnTo>
                <a:lnTo>
                  <a:pt x="1192" y="0"/>
                </a:lnTo>
                <a:lnTo>
                  <a:pt x="904" y="117"/>
                </a:lnTo>
                <a:lnTo>
                  <a:pt x="642" y="301"/>
                </a:lnTo>
                <a:lnTo>
                  <a:pt x="445" y="405"/>
                </a:lnTo>
                <a:lnTo>
                  <a:pt x="288" y="405"/>
                </a:lnTo>
                <a:lnTo>
                  <a:pt x="0" y="340"/>
                </a:lnTo>
              </a:path>
            </a:pathLst>
          </a:custGeom>
          <a:solidFill>
            <a:srgbClr val="FFCC00">
              <a:alpha val="50195"/>
            </a:srgbClr>
          </a:solidFill>
          <a:ln w="9525">
            <a:solidFill>
              <a:schemeClr val="tx1"/>
            </a:solidFill>
            <a:round/>
            <a:headEnd/>
            <a:tailEnd/>
          </a:ln>
        </p:spPr>
        <p:txBody>
          <a:bodyPr/>
          <a:lstStyle/>
          <a:p>
            <a:endParaRPr lang="en-US" dirty="0"/>
          </a:p>
        </p:txBody>
      </p:sp>
      <p:sp>
        <p:nvSpPr>
          <p:cNvPr id="23572" name="Text Box 87"/>
          <p:cNvSpPr txBox="1">
            <a:spLocks noChangeAspect="1" noChangeArrowheads="1"/>
          </p:cNvSpPr>
          <p:nvPr/>
        </p:nvSpPr>
        <p:spPr bwMode="auto">
          <a:xfrm rot="-1671620">
            <a:off x="5895975" y="2282866"/>
            <a:ext cx="1473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Channel Axis</a:t>
            </a:r>
          </a:p>
        </p:txBody>
      </p:sp>
      <p:sp>
        <p:nvSpPr>
          <p:cNvPr id="23573" name="Text Box 89"/>
          <p:cNvSpPr txBox="1">
            <a:spLocks noChangeAspect="1" noChangeArrowheads="1"/>
          </p:cNvSpPr>
          <p:nvPr/>
        </p:nvSpPr>
        <p:spPr bwMode="auto">
          <a:xfrm rot="-1671620">
            <a:off x="6035675" y="2673391"/>
            <a:ext cx="1738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Channel Margin</a:t>
            </a:r>
          </a:p>
        </p:txBody>
      </p:sp>
      <p:sp>
        <p:nvSpPr>
          <p:cNvPr id="23574" name="Text Box 90"/>
          <p:cNvSpPr txBox="1">
            <a:spLocks noChangeAspect="1" noChangeArrowheads="1"/>
          </p:cNvSpPr>
          <p:nvPr/>
        </p:nvSpPr>
        <p:spPr bwMode="auto">
          <a:xfrm rot="-1671620">
            <a:off x="5397500" y="1938378"/>
            <a:ext cx="1738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Channel Margin</a:t>
            </a:r>
          </a:p>
        </p:txBody>
      </p:sp>
      <p:sp>
        <p:nvSpPr>
          <p:cNvPr id="23575" name="Text Box 91"/>
          <p:cNvSpPr txBox="1">
            <a:spLocks noChangeAspect="1" noChangeArrowheads="1"/>
          </p:cNvSpPr>
          <p:nvPr/>
        </p:nvSpPr>
        <p:spPr bwMode="auto">
          <a:xfrm rot="-1671620">
            <a:off x="7215188" y="2943266"/>
            <a:ext cx="7350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Shale</a:t>
            </a:r>
          </a:p>
        </p:txBody>
      </p:sp>
      <p:sp>
        <p:nvSpPr>
          <p:cNvPr id="23576" name="Text Box 92"/>
          <p:cNvSpPr txBox="1">
            <a:spLocks noChangeAspect="1" noChangeArrowheads="1"/>
          </p:cNvSpPr>
          <p:nvPr/>
        </p:nvSpPr>
        <p:spPr bwMode="auto">
          <a:xfrm rot="-1671620">
            <a:off x="5251450" y="1597066"/>
            <a:ext cx="7350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Shale</a:t>
            </a:r>
          </a:p>
        </p:txBody>
      </p:sp>
      <p:sp>
        <p:nvSpPr>
          <p:cNvPr id="23577" name="Text Box 99"/>
          <p:cNvSpPr txBox="1">
            <a:spLocks noChangeArrowheads="1"/>
          </p:cNvSpPr>
          <p:nvPr/>
        </p:nvSpPr>
        <p:spPr bwMode="auto">
          <a:xfrm>
            <a:off x="398463" y="1070016"/>
            <a:ext cx="36020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dirty="0">
                <a:latin typeface="Tahoma" panose="020B0604030504040204" pitchFamily="34" charset="0"/>
              </a:rPr>
              <a:t>Structure</a:t>
            </a:r>
          </a:p>
        </p:txBody>
      </p:sp>
      <p:sp>
        <p:nvSpPr>
          <p:cNvPr id="23578" name="Text Box 100"/>
          <p:cNvSpPr txBox="1">
            <a:spLocks noChangeArrowheads="1"/>
          </p:cNvSpPr>
          <p:nvPr/>
        </p:nvSpPr>
        <p:spPr bwMode="auto">
          <a:xfrm>
            <a:off x="4929188" y="1070016"/>
            <a:ext cx="36020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dirty="0">
                <a:latin typeface="Tahoma" panose="020B0604030504040204" pitchFamily="34" charset="0"/>
              </a:rPr>
              <a:t>Stratigraphy</a:t>
            </a:r>
          </a:p>
        </p:txBody>
      </p:sp>
      <p:sp>
        <p:nvSpPr>
          <p:cNvPr id="23579" name="Text Box 103"/>
          <p:cNvSpPr txBox="1">
            <a:spLocks noChangeAspect="1" noChangeArrowheads="1"/>
          </p:cNvSpPr>
          <p:nvPr/>
        </p:nvSpPr>
        <p:spPr bwMode="auto">
          <a:xfrm rot="1671620" flipH="1">
            <a:off x="460375" y="3067091"/>
            <a:ext cx="593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Low</a:t>
            </a:r>
          </a:p>
        </p:txBody>
      </p:sp>
      <p:sp>
        <p:nvSpPr>
          <p:cNvPr id="23580" name="Text Box 104"/>
          <p:cNvSpPr txBox="1">
            <a:spLocks noChangeAspect="1" noChangeArrowheads="1"/>
          </p:cNvSpPr>
          <p:nvPr/>
        </p:nvSpPr>
        <p:spPr bwMode="auto">
          <a:xfrm rot="1671620" flipH="1">
            <a:off x="3395663" y="1462128"/>
            <a:ext cx="593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Low</a:t>
            </a:r>
          </a:p>
        </p:txBody>
      </p:sp>
      <p:sp>
        <p:nvSpPr>
          <p:cNvPr id="23581" name="Text Box 105"/>
          <p:cNvSpPr txBox="1">
            <a:spLocks noChangeAspect="1" noChangeArrowheads="1"/>
          </p:cNvSpPr>
          <p:nvPr/>
        </p:nvSpPr>
        <p:spPr bwMode="auto">
          <a:xfrm rot="1671620" flipH="1">
            <a:off x="1835150" y="2206666"/>
            <a:ext cx="6445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High</a:t>
            </a:r>
          </a:p>
        </p:txBody>
      </p:sp>
      <p:grpSp>
        <p:nvGrpSpPr>
          <p:cNvPr id="23582" name="Group 113"/>
          <p:cNvGrpSpPr>
            <a:grpSpLocks/>
          </p:cNvGrpSpPr>
          <p:nvPr/>
        </p:nvGrpSpPr>
        <p:grpSpPr bwMode="auto">
          <a:xfrm>
            <a:off x="4956786" y="3927475"/>
            <a:ext cx="3695700" cy="2614613"/>
            <a:chOff x="241" y="2373"/>
            <a:chExt cx="2328" cy="1871"/>
          </a:xfrm>
        </p:grpSpPr>
        <p:sp>
          <p:nvSpPr>
            <p:cNvPr id="23600" name="Rectangle 71"/>
            <p:cNvSpPr>
              <a:spLocks noChangeAspect="1" noChangeArrowheads="1"/>
            </p:cNvSpPr>
            <p:nvPr/>
          </p:nvSpPr>
          <p:spPr bwMode="auto">
            <a:xfrm>
              <a:off x="303" y="2616"/>
              <a:ext cx="2159" cy="1387"/>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3601" name="Freeform 72"/>
            <p:cNvSpPr>
              <a:spLocks noChangeAspect="1"/>
            </p:cNvSpPr>
            <p:nvPr/>
          </p:nvSpPr>
          <p:spPr bwMode="auto">
            <a:xfrm>
              <a:off x="759" y="2686"/>
              <a:ext cx="1236" cy="1263"/>
            </a:xfrm>
            <a:custGeom>
              <a:avLst/>
              <a:gdLst>
                <a:gd name="T0" fmla="*/ 172 w 1199"/>
                <a:gd name="T1" fmla="*/ 58 h 1403"/>
                <a:gd name="T2" fmla="*/ 12 w 1199"/>
                <a:gd name="T3" fmla="*/ 169 h 1403"/>
                <a:gd name="T4" fmla="*/ 94 w 1199"/>
                <a:gd name="T5" fmla="*/ 371 h 1403"/>
                <a:gd name="T6" fmla="*/ 579 w 1199"/>
                <a:gd name="T7" fmla="*/ 671 h 1403"/>
                <a:gd name="T8" fmla="*/ 1004 w 1199"/>
                <a:gd name="T9" fmla="*/ 741 h 1403"/>
                <a:gd name="T10" fmla="*/ 1272 w 1199"/>
                <a:gd name="T11" fmla="*/ 637 h 1403"/>
                <a:gd name="T12" fmla="*/ 1428 w 1199"/>
                <a:gd name="T13" fmla="*/ 442 h 1403"/>
                <a:gd name="T14" fmla="*/ 1334 w 1199"/>
                <a:gd name="T15" fmla="*/ 231 h 1403"/>
                <a:gd name="T16" fmla="*/ 942 w 1199"/>
                <a:gd name="T17" fmla="*/ 72 h 1403"/>
                <a:gd name="T18" fmla="*/ 644 w 1199"/>
                <a:gd name="T19" fmla="*/ 10 h 1403"/>
                <a:gd name="T20" fmla="*/ 344 w 1199"/>
                <a:gd name="T21" fmla="*/ 17 h 1403"/>
                <a:gd name="T22" fmla="*/ 172 w 1199"/>
                <a:gd name="T23" fmla="*/ 58 h 14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99"/>
                <a:gd name="T37" fmla="*/ 0 h 1403"/>
                <a:gd name="T38" fmla="*/ 1199 w 1199"/>
                <a:gd name="T39" fmla="*/ 1403 h 14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99" h="1403">
                  <a:moveTo>
                    <a:pt x="143" y="109"/>
                  </a:moveTo>
                  <a:cubicBezTo>
                    <a:pt x="97" y="157"/>
                    <a:pt x="23" y="221"/>
                    <a:pt x="12" y="319"/>
                  </a:cubicBezTo>
                  <a:cubicBezTo>
                    <a:pt x="1" y="417"/>
                    <a:pt x="0" y="541"/>
                    <a:pt x="78" y="698"/>
                  </a:cubicBezTo>
                  <a:cubicBezTo>
                    <a:pt x="156" y="855"/>
                    <a:pt x="356" y="1145"/>
                    <a:pt x="483" y="1261"/>
                  </a:cubicBezTo>
                  <a:cubicBezTo>
                    <a:pt x="610" y="1377"/>
                    <a:pt x="741" y="1403"/>
                    <a:pt x="837" y="1392"/>
                  </a:cubicBezTo>
                  <a:cubicBezTo>
                    <a:pt x="933" y="1381"/>
                    <a:pt x="1000" y="1290"/>
                    <a:pt x="1059" y="1196"/>
                  </a:cubicBezTo>
                  <a:cubicBezTo>
                    <a:pt x="1118" y="1102"/>
                    <a:pt x="1181" y="956"/>
                    <a:pt x="1190" y="829"/>
                  </a:cubicBezTo>
                  <a:cubicBezTo>
                    <a:pt x="1199" y="702"/>
                    <a:pt x="1179" y="552"/>
                    <a:pt x="1112" y="436"/>
                  </a:cubicBezTo>
                  <a:cubicBezTo>
                    <a:pt x="1045" y="320"/>
                    <a:pt x="881" y="205"/>
                    <a:pt x="785" y="135"/>
                  </a:cubicBezTo>
                  <a:cubicBezTo>
                    <a:pt x="689" y="65"/>
                    <a:pt x="619" y="34"/>
                    <a:pt x="536" y="17"/>
                  </a:cubicBezTo>
                  <a:cubicBezTo>
                    <a:pt x="453" y="0"/>
                    <a:pt x="355" y="18"/>
                    <a:pt x="287" y="31"/>
                  </a:cubicBezTo>
                  <a:cubicBezTo>
                    <a:pt x="219" y="44"/>
                    <a:pt x="189" y="61"/>
                    <a:pt x="143" y="109"/>
                  </a:cubicBezTo>
                  <a:close/>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2" name="Freeform 73"/>
            <p:cNvSpPr>
              <a:spLocks noChangeAspect="1"/>
            </p:cNvSpPr>
            <p:nvPr/>
          </p:nvSpPr>
          <p:spPr bwMode="auto">
            <a:xfrm>
              <a:off x="949" y="2806"/>
              <a:ext cx="862" cy="902"/>
            </a:xfrm>
            <a:custGeom>
              <a:avLst/>
              <a:gdLst>
                <a:gd name="T0" fmla="*/ 407 w 836"/>
                <a:gd name="T1" fmla="*/ 15 h 1002"/>
                <a:gd name="T2" fmla="*/ 140 w 836"/>
                <a:gd name="T3" fmla="*/ 30 h 1002"/>
                <a:gd name="T4" fmla="*/ 11 w 836"/>
                <a:gd name="T5" fmla="*/ 183 h 1002"/>
                <a:gd name="T6" fmla="*/ 218 w 836"/>
                <a:gd name="T7" fmla="*/ 349 h 1002"/>
                <a:gd name="T8" fmla="*/ 565 w 836"/>
                <a:gd name="T9" fmla="*/ 510 h 1002"/>
                <a:gd name="T10" fmla="*/ 894 w 836"/>
                <a:gd name="T11" fmla="*/ 489 h 1002"/>
                <a:gd name="T12" fmla="*/ 1005 w 836"/>
                <a:gd name="T13" fmla="*/ 343 h 1002"/>
                <a:gd name="T14" fmla="*/ 894 w 836"/>
                <a:gd name="T15" fmla="*/ 231 h 1002"/>
                <a:gd name="T16" fmla="*/ 690 w 836"/>
                <a:gd name="T17" fmla="*/ 121 h 1002"/>
                <a:gd name="T18" fmla="*/ 407 w 836"/>
                <a:gd name="T19" fmla="*/ 15 h 10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6"/>
                <a:gd name="T31" fmla="*/ 0 h 1002"/>
                <a:gd name="T32" fmla="*/ 836 w 836"/>
                <a:gd name="T33" fmla="*/ 1002 h 10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6" h="1002">
                  <a:moveTo>
                    <a:pt x="338" y="28"/>
                  </a:moveTo>
                  <a:cubicBezTo>
                    <a:pt x="262" y="0"/>
                    <a:pt x="170" y="3"/>
                    <a:pt x="116" y="55"/>
                  </a:cubicBezTo>
                  <a:cubicBezTo>
                    <a:pt x="62" y="107"/>
                    <a:pt x="0" y="243"/>
                    <a:pt x="11" y="343"/>
                  </a:cubicBezTo>
                  <a:cubicBezTo>
                    <a:pt x="22" y="443"/>
                    <a:pt x="105" y="554"/>
                    <a:pt x="181" y="657"/>
                  </a:cubicBezTo>
                  <a:cubicBezTo>
                    <a:pt x="257" y="760"/>
                    <a:pt x="375" y="914"/>
                    <a:pt x="469" y="958"/>
                  </a:cubicBezTo>
                  <a:cubicBezTo>
                    <a:pt x="563" y="1002"/>
                    <a:pt x="683" y="971"/>
                    <a:pt x="744" y="919"/>
                  </a:cubicBezTo>
                  <a:cubicBezTo>
                    <a:pt x="805" y="867"/>
                    <a:pt x="836" y="725"/>
                    <a:pt x="836" y="644"/>
                  </a:cubicBezTo>
                  <a:cubicBezTo>
                    <a:pt x="836" y="563"/>
                    <a:pt x="788" y="504"/>
                    <a:pt x="744" y="434"/>
                  </a:cubicBezTo>
                  <a:cubicBezTo>
                    <a:pt x="700" y="364"/>
                    <a:pt x="640" y="295"/>
                    <a:pt x="574" y="225"/>
                  </a:cubicBezTo>
                  <a:cubicBezTo>
                    <a:pt x="508" y="155"/>
                    <a:pt x="414" y="56"/>
                    <a:pt x="338" y="28"/>
                  </a:cubicBezTo>
                  <a:close/>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3" name="Freeform 74"/>
            <p:cNvSpPr>
              <a:spLocks noChangeAspect="1"/>
            </p:cNvSpPr>
            <p:nvPr/>
          </p:nvSpPr>
          <p:spPr bwMode="auto">
            <a:xfrm>
              <a:off x="1136" y="2964"/>
              <a:ext cx="449" cy="573"/>
            </a:xfrm>
            <a:custGeom>
              <a:avLst/>
              <a:gdLst>
                <a:gd name="T0" fmla="*/ 64 w 436"/>
                <a:gd name="T1" fmla="*/ 33 h 637"/>
                <a:gd name="T2" fmla="*/ 0 w 436"/>
                <a:gd name="T3" fmla="*/ 109 h 637"/>
                <a:gd name="T4" fmla="*/ 64 w 436"/>
                <a:gd name="T5" fmla="*/ 220 h 637"/>
                <a:gd name="T6" fmla="*/ 313 w 436"/>
                <a:gd name="T7" fmla="*/ 296 h 637"/>
                <a:gd name="T8" fmla="*/ 453 w 436"/>
                <a:gd name="T9" fmla="*/ 331 h 637"/>
                <a:gd name="T10" fmla="*/ 499 w 436"/>
                <a:gd name="T11" fmla="*/ 262 h 637"/>
                <a:gd name="T12" fmla="*/ 499 w 436"/>
                <a:gd name="T13" fmla="*/ 185 h 637"/>
                <a:gd name="T14" fmla="*/ 375 w 436"/>
                <a:gd name="T15" fmla="*/ 138 h 637"/>
                <a:gd name="T16" fmla="*/ 281 w 436"/>
                <a:gd name="T17" fmla="*/ 68 h 637"/>
                <a:gd name="T18" fmla="*/ 218 w 436"/>
                <a:gd name="T19" fmla="*/ 26 h 637"/>
                <a:gd name="T20" fmla="*/ 142 w 436"/>
                <a:gd name="T21" fmla="*/ 5 h 637"/>
                <a:gd name="T22" fmla="*/ 64 w 436"/>
                <a:gd name="T23" fmla="*/ 33 h 6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
                <a:gd name="T37" fmla="*/ 0 h 637"/>
                <a:gd name="T38" fmla="*/ 436 w 436"/>
                <a:gd name="T39" fmla="*/ 637 h 6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 h="637">
                  <a:moveTo>
                    <a:pt x="52" y="63"/>
                  </a:moveTo>
                  <a:cubicBezTo>
                    <a:pt x="32" y="96"/>
                    <a:pt x="0" y="148"/>
                    <a:pt x="0" y="207"/>
                  </a:cubicBezTo>
                  <a:cubicBezTo>
                    <a:pt x="0" y="266"/>
                    <a:pt x="8" y="357"/>
                    <a:pt x="52" y="416"/>
                  </a:cubicBezTo>
                  <a:cubicBezTo>
                    <a:pt x="96" y="475"/>
                    <a:pt x="207" y="525"/>
                    <a:pt x="262" y="560"/>
                  </a:cubicBezTo>
                  <a:cubicBezTo>
                    <a:pt x="317" y="595"/>
                    <a:pt x="354" y="637"/>
                    <a:pt x="380" y="626"/>
                  </a:cubicBezTo>
                  <a:cubicBezTo>
                    <a:pt x="406" y="615"/>
                    <a:pt x="413" y="541"/>
                    <a:pt x="419" y="495"/>
                  </a:cubicBezTo>
                  <a:cubicBezTo>
                    <a:pt x="425" y="449"/>
                    <a:pt x="436" y="390"/>
                    <a:pt x="419" y="351"/>
                  </a:cubicBezTo>
                  <a:cubicBezTo>
                    <a:pt x="402" y="312"/>
                    <a:pt x="344" y="296"/>
                    <a:pt x="314" y="259"/>
                  </a:cubicBezTo>
                  <a:cubicBezTo>
                    <a:pt x="284" y="222"/>
                    <a:pt x="258" y="163"/>
                    <a:pt x="236" y="128"/>
                  </a:cubicBezTo>
                  <a:cubicBezTo>
                    <a:pt x="214" y="93"/>
                    <a:pt x="203" y="69"/>
                    <a:pt x="183" y="50"/>
                  </a:cubicBezTo>
                  <a:cubicBezTo>
                    <a:pt x="163" y="31"/>
                    <a:pt x="142" y="0"/>
                    <a:pt x="118" y="11"/>
                  </a:cubicBezTo>
                  <a:cubicBezTo>
                    <a:pt x="94" y="22"/>
                    <a:pt x="72" y="30"/>
                    <a:pt x="52" y="63"/>
                  </a:cubicBezTo>
                  <a:close/>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4" name="Freeform 75"/>
            <p:cNvSpPr>
              <a:spLocks noChangeAspect="1"/>
            </p:cNvSpPr>
            <p:nvPr/>
          </p:nvSpPr>
          <p:spPr bwMode="auto">
            <a:xfrm>
              <a:off x="407" y="2714"/>
              <a:ext cx="864" cy="1272"/>
            </a:xfrm>
            <a:custGeom>
              <a:avLst/>
              <a:gdLst>
                <a:gd name="T0" fmla="*/ 0 w 838"/>
                <a:gd name="T1" fmla="*/ 0 h 1413"/>
                <a:gd name="T2" fmla="*/ 345 w 838"/>
                <a:gd name="T3" fmla="*/ 21 h 1413"/>
                <a:gd name="T4" fmla="*/ 345 w 838"/>
                <a:gd name="T5" fmla="*/ 118 h 1413"/>
                <a:gd name="T6" fmla="*/ 299 w 838"/>
                <a:gd name="T7" fmla="*/ 299 h 1413"/>
                <a:gd name="T8" fmla="*/ 362 w 838"/>
                <a:gd name="T9" fmla="*/ 445 h 1413"/>
                <a:gd name="T10" fmla="*/ 503 w 838"/>
                <a:gd name="T11" fmla="*/ 564 h 1413"/>
                <a:gd name="T12" fmla="*/ 818 w 838"/>
                <a:gd name="T13" fmla="*/ 690 h 1413"/>
                <a:gd name="T14" fmla="*/ 1007 w 838"/>
                <a:gd name="T15" fmla="*/ 752 h 1413"/>
                <a:gd name="T16" fmla="*/ 0 60000 65536"/>
                <a:gd name="T17" fmla="*/ 0 60000 65536"/>
                <a:gd name="T18" fmla="*/ 0 60000 65536"/>
                <a:gd name="T19" fmla="*/ 0 60000 65536"/>
                <a:gd name="T20" fmla="*/ 0 60000 65536"/>
                <a:gd name="T21" fmla="*/ 0 60000 65536"/>
                <a:gd name="T22" fmla="*/ 0 60000 65536"/>
                <a:gd name="T23" fmla="*/ 0 60000 65536"/>
                <a:gd name="T24" fmla="*/ 0 w 838"/>
                <a:gd name="T25" fmla="*/ 0 h 1413"/>
                <a:gd name="T26" fmla="*/ 838 w 838"/>
                <a:gd name="T27" fmla="*/ 1413 h 14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8" h="1413">
                  <a:moveTo>
                    <a:pt x="0" y="0"/>
                  </a:moveTo>
                  <a:cubicBezTo>
                    <a:pt x="120" y="1"/>
                    <a:pt x="240" y="2"/>
                    <a:pt x="288" y="39"/>
                  </a:cubicBezTo>
                  <a:cubicBezTo>
                    <a:pt x="336" y="76"/>
                    <a:pt x="294" y="135"/>
                    <a:pt x="288" y="222"/>
                  </a:cubicBezTo>
                  <a:cubicBezTo>
                    <a:pt x="282" y="309"/>
                    <a:pt x="247" y="460"/>
                    <a:pt x="249" y="562"/>
                  </a:cubicBezTo>
                  <a:cubicBezTo>
                    <a:pt x="251" y="664"/>
                    <a:pt x="273" y="754"/>
                    <a:pt x="301" y="837"/>
                  </a:cubicBezTo>
                  <a:cubicBezTo>
                    <a:pt x="329" y="920"/>
                    <a:pt x="356" y="984"/>
                    <a:pt x="419" y="1060"/>
                  </a:cubicBezTo>
                  <a:cubicBezTo>
                    <a:pt x="482" y="1136"/>
                    <a:pt x="611" y="1237"/>
                    <a:pt x="681" y="1296"/>
                  </a:cubicBezTo>
                  <a:cubicBezTo>
                    <a:pt x="751" y="1355"/>
                    <a:pt x="794" y="1384"/>
                    <a:pt x="838" y="141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5" name="Freeform 76"/>
            <p:cNvSpPr>
              <a:spLocks noChangeAspect="1"/>
            </p:cNvSpPr>
            <p:nvPr/>
          </p:nvSpPr>
          <p:spPr bwMode="auto">
            <a:xfrm>
              <a:off x="1608" y="2643"/>
              <a:ext cx="662" cy="1343"/>
            </a:xfrm>
            <a:custGeom>
              <a:avLst/>
              <a:gdLst>
                <a:gd name="T0" fmla="*/ 0 w 642"/>
                <a:gd name="T1" fmla="*/ 0 h 1492"/>
                <a:gd name="T2" fmla="*/ 268 w 642"/>
                <a:gd name="T3" fmla="*/ 84 h 1492"/>
                <a:gd name="T4" fmla="*/ 677 w 642"/>
                <a:gd name="T5" fmla="*/ 312 h 1492"/>
                <a:gd name="T6" fmla="*/ 677 w 642"/>
                <a:gd name="T7" fmla="*/ 515 h 1492"/>
                <a:gd name="T8" fmla="*/ 519 w 642"/>
                <a:gd name="T9" fmla="*/ 647 h 1492"/>
                <a:gd name="T10" fmla="*/ 519 w 642"/>
                <a:gd name="T11" fmla="*/ 725 h 1492"/>
                <a:gd name="T12" fmla="*/ 772 w 642"/>
                <a:gd name="T13" fmla="*/ 793 h 1492"/>
                <a:gd name="T14" fmla="*/ 0 60000 65536"/>
                <a:gd name="T15" fmla="*/ 0 60000 65536"/>
                <a:gd name="T16" fmla="*/ 0 60000 65536"/>
                <a:gd name="T17" fmla="*/ 0 60000 65536"/>
                <a:gd name="T18" fmla="*/ 0 60000 65536"/>
                <a:gd name="T19" fmla="*/ 0 60000 65536"/>
                <a:gd name="T20" fmla="*/ 0 60000 65536"/>
                <a:gd name="T21" fmla="*/ 0 w 642"/>
                <a:gd name="T22" fmla="*/ 0 h 1492"/>
                <a:gd name="T23" fmla="*/ 642 w 642"/>
                <a:gd name="T24" fmla="*/ 1492 h 14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2" h="1492">
                  <a:moveTo>
                    <a:pt x="0" y="0"/>
                  </a:moveTo>
                  <a:cubicBezTo>
                    <a:pt x="64" y="29"/>
                    <a:pt x="129" y="59"/>
                    <a:pt x="223" y="157"/>
                  </a:cubicBezTo>
                  <a:cubicBezTo>
                    <a:pt x="317" y="255"/>
                    <a:pt x="506" y="454"/>
                    <a:pt x="563" y="589"/>
                  </a:cubicBezTo>
                  <a:cubicBezTo>
                    <a:pt x="620" y="724"/>
                    <a:pt x="585" y="865"/>
                    <a:pt x="563" y="969"/>
                  </a:cubicBezTo>
                  <a:cubicBezTo>
                    <a:pt x="541" y="1073"/>
                    <a:pt x="454" y="1152"/>
                    <a:pt x="432" y="1217"/>
                  </a:cubicBezTo>
                  <a:cubicBezTo>
                    <a:pt x="410" y="1282"/>
                    <a:pt x="397" y="1315"/>
                    <a:pt x="432" y="1361"/>
                  </a:cubicBezTo>
                  <a:cubicBezTo>
                    <a:pt x="467" y="1407"/>
                    <a:pt x="554" y="1449"/>
                    <a:pt x="642" y="1492"/>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6" name="Freeform 77"/>
            <p:cNvSpPr>
              <a:spLocks noChangeAspect="1"/>
            </p:cNvSpPr>
            <p:nvPr/>
          </p:nvSpPr>
          <p:spPr bwMode="auto">
            <a:xfrm>
              <a:off x="2066" y="2643"/>
              <a:ext cx="406" cy="1202"/>
            </a:xfrm>
            <a:custGeom>
              <a:avLst/>
              <a:gdLst>
                <a:gd name="T0" fmla="*/ 0 w 393"/>
                <a:gd name="T1" fmla="*/ 0 h 1335"/>
                <a:gd name="T2" fmla="*/ 159 w 393"/>
                <a:gd name="T3" fmla="*/ 104 h 1335"/>
                <a:gd name="T4" fmla="*/ 399 w 393"/>
                <a:gd name="T5" fmla="*/ 223 h 1335"/>
                <a:gd name="T6" fmla="*/ 399 w 393"/>
                <a:gd name="T7" fmla="*/ 377 h 1335"/>
                <a:gd name="T8" fmla="*/ 351 w 393"/>
                <a:gd name="T9" fmla="*/ 502 h 1335"/>
                <a:gd name="T10" fmla="*/ 223 w 393"/>
                <a:gd name="T11" fmla="*/ 641 h 1335"/>
                <a:gd name="T12" fmla="*/ 319 w 393"/>
                <a:gd name="T13" fmla="*/ 698 h 1335"/>
                <a:gd name="T14" fmla="*/ 477 w 393"/>
                <a:gd name="T15" fmla="*/ 711 h 1335"/>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1335"/>
                <a:gd name="T26" fmla="*/ 393 w 393"/>
                <a:gd name="T27" fmla="*/ 1335 h 13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1335">
                  <a:moveTo>
                    <a:pt x="0" y="0"/>
                  </a:moveTo>
                  <a:cubicBezTo>
                    <a:pt x="38" y="63"/>
                    <a:pt x="76" y="126"/>
                    <a:pt x="131" y="196"/>
                  </a:cubicBezTo>
                  <a:cubicBezTo>
                    <a:pt x="186" y="266"/>
                    <a:pt x="295" y="334"/>
                    <a:pt x="328" y="419"/>
                  </a:cubicBezTo>
                  <a:cubicBezTo>
                    <a:pt x="361" y="504"/>
                    <a:pt x="335" y="620"/>
                    <a:pt x="328" y="707"/>
                  </a:cubicBezTo>
                  <a:cubicBezTo>
                    <a:pt x="321" y="794"/>
                    <a:pt x="312" y="860"/>
                    <a:pt x="288" y="943"/>
                  </a:cubicBezTo>
                  <a:cubicBezTo>
                    <a:pt x="264" y="1026"/>
                    <a:pt x="188" y="1143"/>
                    <a:pt x="184" y="1204"/>
                  </a:cubicBezTo>
                  <a:cubicBezTo>
                    <a:pt x="180" y="1265"/>
                    <a:pt x="227" y="1287"/>
                    <a:pt x="262" y="1309"/>
                  </a:cubicBezTo>
                  <a:cubicBezTo>
                    <a:pt x="297" y="1331"/>
                    <a:pt x="345" y="1333"/>
                    <a:pt x="393" y="1335"/>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7" name="Freeform 78"/>
            <p:cNvSpPr>
              <a:spLocks noChangeAspect="1"/>
            </p:cNvSpPr>
            <p:nvPr/>
          </p:nvSpPr>
          <p:spPr bwMode="auto">
            <a:xfrm>
              <a:off x="298" y="2997"/>
              <a:ext cx="567" cy="989"/>
            </a:xfrm>
            <a:custGeom>
              <a:avLst/>
              <a:gdLst>
                <a:gd name="T0" fmla="*/ 0 w 550"/>
                <a:gd name="T1" fmla="*/ 0 h 1099"/>
                <a:gd name="T2" fmla="*/ 173 w 550"/>
                <a:gd name="T3" fmla="*/ 68 h 1099"/>
                <a:gd name="T4" fmla="*/ 314 w 550"/>
                <a:gd name="T5" fmla="*/ 312 h 1099"/>
                <a:gd name="T6" fmla="*/ 284 w 550"/>
                <a:gd name="T7" fmla="*/ 507 h 1099"/>
                <a:gd name="T8" fmla="*/ 661 w 550"/>
                <a:gd name="T9" fmla="*/ 584 h 1099"/>
                <a:gd name="T10" fmla="*/ 0 60000 65536"/>
                <a:gd name="T11" fmla="*/ 0 60000 65536"/>
                <a:gd name="T12" fmla="*/ 0 60000 65536"/>
                <a:gd name="T13" fmla="*/ 0 60000 65536"/>
                <a:gd name="T14" fmla="*/ 0 60000 65536"/>
                <a:gd name="T15" fmla="*/ 0 w 550"/>
                <a:gd name="T16" fmla="*/ 0 h 1099"/>
                <a:gd name="T17" fmla="*/ 550 w 550"/>
                <a:gd name="T18" fmla="*/ 1099 h 1099"/>
              </a:gdLst>
              <a:ahLst/>
              <a:cxnLst>
                <a:cxn ang="T10">
                  <a:pos x="T0" y="T1"/>
                </a:cxn>
                <a:cxn ang="T11">
                  <a:pos x="T2" y="T3"/>
                </a:cxn>
                <a:cxn ang="T12">
                  <a:pos x="T4" y="T5"/>
                </a:cxn>
                <a:cxn ang="T13">
                  <a:pos x="T6" y="T7"/>
                </a:cxn>
                <a:cxn ang="T14">
                  <a:pos x="T8" y="T9"/>
                </a:cxn>
              </a:cxnLst>
              <a:rect l="T15" t="T16" r="T17" b="T18"/>
              <a:pathLst>
                <a:path w="550" h="1099">
                  <a:moveTo>
                    <a:pt x="0" y="0"/>
                  </a:moveTo>
                  <a:cubicBezTo>
                    <a:pt x="50" y="16"/>
                    <a:pt x="100" y="33"/>
                    <a:pt x="144" y="131"/>
                  </a:cubicBezTo>
                  <a:cubicBezTo>
                    <a:pt x="188" y="229"/>
                    <a:pt x="247" y="452"/>
                    <a:pt x="262" y="589"/>
                  </a:cubicBezTo>
                  <a:cubicBezTo>
                    <a:pt x="277" y="726"/>
                    <a:pt x="188" y="870"/>
                    <a:pt x="236" y="955"/>
                  </a:cubicBezTo>
                  <a:cubicBezTo>
                    <a:pt x="284" y="1040"/>
                    <a:pt x="417" y="1069"/>
                    <a:pt x="550" y="1099"/>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608" name="Freeform 79"/>
            <p:cNvSpPr>
              <a:spLocks noChangeAspect="1"/>
            </p:cNvSpPr>
            <p:nvPr/>
          </p:nvSpPr>
          <p:spPr bwMode="auto">
            <a:xfrm>
              <a:off x="298" y="2867"/>
              <a:ext cx="2187" cy="790"/>
            </a:xfrm>
            <a:custGeom>
              <a:avLst/>
              <a:gdLst>
                <a:gd name="T0" fmla="*/ 0 w 2121"/>
                <a:gd name="T1" fmla="*/ 231 h 877"/>
                <a:gd name="T2" fmla="*/ 237 w 2121"/>
                <a:gd name="T3" fmla="*/ 272 h 877"/>
                <a:gd name="T4" fmla="*/ 503 w 2121"/>
                <a:gd name="T5" fmla="*/ 279 h 877"/>
                <a:gd name="T6" fmla="*/ 897 w 2121"/>
                <a:gd name="T7" fmla="*/ 245 h 877"/>
                <a:gd name="T8" fmla="*/ 1196 w 2121"/>
                <a:gd name="T9" fmla="*/ 132 h 877"/>
                <a:gd name="T10" fmla="*/ 1479 w 2121"/>
                <a:gd name="T11" fmla="*/ 21 h 877"/>
                <a:gd name="T12" fmla="*/ 1793 w 2121"/>
                <a:gd name="T13" fmla="*/ 0 h 877"/>
                <a:gd name="T14" fmla="*/ 2110 w 2121"/>
                <a:gd name="T15" fmla="*/ 0 h 877"/>
                <a:gd name="T16" fmla="*/ 2549 w 2121"/>
                <a:gd name="T17" fmla="*/ 98 h 877"/>
                <a:gd name="T18" fmla="*/ 2549 w 2121"/>
                <a:gd name="T19" fmla="*/ 308 h 877"/>
                <a:gd name="T20" fmla="*/ 2205 w 2121"/>
                <a:gd name="T21" fmla="*/ 266 h 877"/>
                <a:gd name="T22" fmla="*/ 1825 w 2121"/>
                <a:gd name="T23" fmla="*/ 259 h 877"/>
                <a:gd name="T24" fmla="*/ 1417 w 2121"/>
                <a:gd name="T25" fmla="*/ 315 h 877"/>
                <a:gd name="T26" fmla="*/ 1022 w 2121"/>
                <a:gd name="T27" fmla="*/ 398 h 877"/>
                <a:gd name="T28" fmla="*/ 709 w 2121"/>
                <a:gd name="T29" fmla="*/ 454 h 877"/>
                <a:gd name="T30" fmla="*/ 314 w 2121"/>
                <a:gd name="T31" fmla="*/ 468 h 877"/>
                <a:gd name="T32" fmla="*/ 14 w 2121"/>
                <a:gd name="T33" fmla="*/ 440 h 8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1"/>
                <a:gd name="T52" fmla="*/ 0 h 877"/>
                <a:gd name="T53" fmla="*/ 2121 w 2121"/>
                <a:gd name="T54" fmla="*/ 877 h 8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1" h="877">
                  <a:moveTo>
                    <a:pt x="0" y="432"/>
                  </a:moveTo>
                  <a:lnTo>
                    <a:pt x="197" y="510"/>
                  </a:lnTo>
                  <a:lnTo>
                    <a:pt x="419" y="523"/>
                  </a:lnTo>
                  <a:lnTo>
                    <a:pt x="747" y="458"/>
                  </a:lnTo>
                  <a:lnTo>
                    <a:pt x="995" y="248"/>
                  </a:lnTo>
                  <a:lnTo>
                    <a:pt x="1231" y="39"/>
                  </a:lnTo>
                  <a:lnTo>
                    <a:pt x="1493" y="0"/>
                  </a:lnTo>
                  <a:lnTo>
                    <a:pt x="1755" y="0"/>
                  </a:lnTo>
                  <a:lnTo>
                    <a:pt x="2121" y="183"/>
                  </a:lnTo>
                  <a:lnTo>
                    <a:pt x="2121" y="576"/>
                  </a:lnTo>
                  <a:lnTo>
                    <a:pt x="1833" y="497"/>
                  </a:lnTo>
                  <a:lnTo>
                    <a:pt x="1519" y="484"/>
                  </a:lnTo>
                  <a:lnTo>
                    <a:pt x="1179" y="589"/>
                  </a:lnTo>
                  <a:lnTo>
                    <a:pt x="851" y="746"/>
                  </a:lnTo>
                  <a:lnTo>
                    <a:pt x="590" y="851"/>
                  </a:lnTo>
                  <a:lnTo>
                    <a:pt x="262" y="877"/>
                  </a:lnTo>
                  <a:lnTo>
                    <a:pt x="14" y="824"/>
                  </a:lnTo>
                </a:path>
              </a:pathLst>
            </a:custGeom>
            <a:solidFill>
              <a:srgbClr val="FFF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609" name="Freeform 80"/>
            <p:cNvSpPr>
              <a:spLocks noChangeAspect="1"/>
            </p:cNvSpPr>
            <p:nvPr/>
          </p:nvSpPr>
          <p:spPr bwMode="auto">
            <a:xfrm>
              <a:off x="285" y="2714"/>
              <a:ext cx="2173" cy="624"/>
            </a:xfrm>
            <a:custGeom>
              <a:avLst/>
              <a:gdLst>
                <a:gd name="T0" fmla="*/ 13 w 2108"/>
                <a:gd name="T1" fmla="*/ 321 h 693"/>
                <a:gd name="T2" fmla="*/ 221 w 2108"/>
                <a:gd name="T3" fmla="*/ 356 h 693"/>
                <a:gd name="T4" fmla="*/ 535 w 2108"/>
                <a:gd name="T5" fmla="*/ 370 h 693"/>
                <a:gd name="T6" fmla="*/ 896 w 2108"/>
                <a:gd name="T7" fmla="*/ 328 h 693"/>
                <a:gd name="T8" fmla="*/ 1145 w 2108"/>
                <a:gd name="T9" fmla="*/ 238 h 693"/>
                <a:gd name="T10" fmla="*/ 1493 w 2108"/>
                <a:gd name="T11" fmla="*/ 104 h 693"/>
                <a:gd name="T12" fmla="*/ 1884 w 2108"/>
                <a:gd name="T13" fmla="*/ 77 h 693"/>
                <a:gd name="T14" fmla="*/ 2137 w 2108"/>
                <a:gd name="T15" fmla="*/ 91 h 693"/>
                <a:gd name="T16" fmla="*/ 2529 w 2108"/>
                <a:gd name="T17" fmla="*/ 175 h 693"/>
                <a:gd name="T18" fmla="*/ 2529 w 2108"/>
                <a:gd name="T19" fmla="*/ 41 h 693"/>
                <a:gd name="T20" fmla="*/ 2263 w 2108"/>
                <a:gd name="T21" fmla="*/ 0 h 693"/>
                <a:gd name="T22" fmla="*/ 1900 w 2108"/>
                <a:gd name="T23" fmla="*/ 0 h 693"/>
                <a:gd name="T24" fmla="*/ 1431 w 2108"/>
                <a:gd name="T25" fmla="*/ 0 h 693"/>
                <a:gd name="T26" fmla="*/ 1087 w 2108"/>
                <a:gd name="T27" fmla="*/ 62 h 693"/>
                <a:gd name="T28" fmla="*/ 770 w 2108"/>
                <a:gd name="T29" fmla="*/ 160 h 693"/>
                <a:gd name="T30" fmla="*/ 535 w 2108"/>
                <a:gd name="T31" fmla="*/ 216 h 693"/>
                <a:gd name="T32" fmla="*/ 345 w 2108"/>
                <a:gd name="T33" fmla="*/ 216 h 693"/>
                <a:gd name="T34" fmla="*/ 0 w 2108"/>
                <a:gd name="T35" fmla="*/ 182 h 6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08"/>
                <a:gd name="T55" fmla="*/ 0 h 693"/>
                <a:gd name="T56" fmla="*/ 2108 w 2108"/>
                <a:gd name="T57" fmla="*/ 693 h 6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08" h="693">
                  <a:moveTo>
                    <a:pt x="13" y="602"/>
                  </a:moveTo>
                  <a:lnTo>
                    <a:pt x="184" y="667"/>
                  </a:lnTo>
                  <a:lnTo>
                    <a:pt x="445" y="693"/>
                  </a:lnTo>
                  <a:lnTo>
                    <a:pt x="747" y="615"/>
                  </a:lnTo>
                  <a:lnTo>
                    <a:pt x="956" y="445"/>
                  </a:lnTo>
                  <a:lnTo>
                    <a:pt x="1244" y="196"/>
                  </a:lnTo>
                  <a:lnTo>
                    <a:pt x="1571" y="144"/>
                  </a:lnTo>
                  <a:lnTo>
                    <a:pt x="1781" y="170"/>
                  </a:lnTo>
                  <a:lnTo>
                    <a:pt x="2108" y="327"/>
                  </a:lnTo>
                  <a:lnTo>
                    <a:pt x="2108" y="78"/>
                  </a:lnTo>
                  <a:lnTo>
                    <a:pt x="1885" y="0"/>
                  </a:lnTo>
                  <a:lnTo>
                    <a:pt x="1584" y="0"/>
                  </a:lnTo>
                  <a:lnTo>
                    <a:pt x="1192" y="0"/>
                  </a:lnTo>
                  <a:lnTo>
                    <a:pt x="904" y="117"/>
                  </a:lnTo>
                  <a:lnTo>
                    <a:pt x="642" y="301"/>
                  </a:lnTo>
                  <a:lnTo>
                    <a:pt x="445" y="405"/>
                  </a:lnTo>
                  <a:lnTo>
                    <a:pt x="288" y="405"/>
                  </a:lnTo>
                  <a:lnTo>
                    <a:pt x="0" y="340"/>
                  </a:lnTo>
                </a:path>
              </a:pathLst>
            </a:custGeom>
            <a:solidFill>
              <a:srgbClr val="FFCC00">
                <a:alpha val="50195"/>
              </a:srgbClr>
            </a:solidFill>
            <a:ln w="9525">
              <a:solidFill>
                <a:schemeClr val="tx1"/>
              </a:solidFill>
              <a:round/>
              <a:headEnd/>
              <a:tailEnd/>
            </a:ln>
          </p:spPr>
          <p:txBody>
            <a:bodyPr/>
            <a:lstStyle/>
            <a:p>
              <a:endParaRPr lang="en-US" dirty="0"/>
            </a:p>
          </p:txBody>
        </p:sp>
        <p:sp>
          <p:nvSpPr>
            <p:cNvPr id="23610" name="Freeform 81"/>
            <p:cNvSpPr>
              <a:spLocks noChangeAspect="1"/>
            </p:cNvSpPr>
            <p:nvPr/>
          </p:nvSpPr>
          <p:spPr bwMode="auto">
            <a:xfrm>
              <a:off x="298" y="3303"/>
              <a:ext cx="2160" cy="637"/>
            </a:xfrm>
            <a:custGeom>
              <a:avLst/>
              <a:gdLst>
                <a:gd name="T0" fmla="*/ 0 w 2095"/>
                <a:gd name="T1" fmla="*/ 196 h 707"/>
                <a:gd name="T2" fmla="*/ 299 w 2095"/>
                <a:gd name="T3" fmla="*/ 203 h 707"/>
                <a:gd name="T4" fmla="*/ 756 w 2095"/>
                <a:gd name="T5" fmla="*/ 189 h 707"/>
                <a:gd name="T6" fmla="*/ 1164 w 2095"/>
                <a:gd name="T7" fmla="*/ 98 h 707"/>
                <a:gd name="T8" fmla="*/ 1509 w 2095"/>
                <a:gd name="T9" fmla="*/ 21 h 707"/>
                <a:gd name="T10" fmla="*/ 1887 w 2095"/>
                <a:gd name="T11" fmla="*/ 0 h 707"/>
                <a:gd name="T12" fmla="*/ 2218 w 2095"/>
                <a:gd name="T13" fmla="*/ 0 h 707"/>
                <a:gd name="T14" fmla="*/ 2516 w 2095"/>
                <a:gd name="T15" fmla="*/ 35 h 707"/>
                <a:gd name="T16" fmla="*/ 2502 w 2095"/>
                <a:gd name="T17" fmla="*/ 203 h 707"/>
                <a:gd name="T18" fmla="*/ 2155 w 2095"/>
                <a:gd name="T19" fmla="*/ 182 h 707"/>
                <a:gd name="T20" fmla="*/ 1731 w 2095"/>
                <a:gd name="T21" fmla="*/ 182 h 707"/>
                <a:gd name="T22" fmla="*/ 1463 w 2095"/>
                <a:gd name="T23" fmla="*/ 238 h 707"/>
                <a:gd name="T24" fmla="*/ 1177 w 2095"/>
                <a:gd name="T25" fmla="*/ 301 h 707"/>
                <a:gd name="T26" fmla="*/ 787 w 2095"/>
                <a:gd name="T27" fmla="*/ 343 h 707"/>
                <a:gd name="T28" fmla="*/ 472 w 2095"/>
                <a:gd name="T29" fmla="*/ 371 h 707"/>
                <a:gd name="T30" fmla="*/ 236 w 2095"/>
                <a:gd name="T31" fmla="*/ 378 h 707"/>
                <a:gd name="T32" fmla="*/ 0 w 2095"/>
                <a:gd name="T33" fmla="*/ 365 h 7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95"/>
                <a:gd name="T52" fmla="*/ 0 h 707"/>
                <a:gd name="T53" fmla="*/ 2095 w 2095"/>
                <a:gd name="T54" fmla="*/ 707 h 7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95" h="707">
                  <a:moveTo>
                    <a:pt x="0" y="367"/>
                  </a:moveTo>
                  <a:lnTo>
                    <a:pt x="249" y="380"/>
                  </a:lnTo>
                  <a:lnTo>
                    <a:pt x="629" y="354"/>
                  </a:lnTo>
                  <a:lnTo>
                    <a:pt x="969" y="183"/>
                  </a:lnTo>
                  <a:lnTo>
                    <a:pt x="1257" y="39"/>
                  </a:lnTo>
                  <a:lnTo>
                    <a:pt x="1571" y="0"/>
                  </a:lnTo>
                  <a:lnTo>
                    <a:pt x="1846" y="0"/>
                  </a:lnTo>
                  <a:lnTo>
                    <a:pt x="2095" y="66"/>
                  </a:lnTo>
                  <a:lnTo>
                    <a:pt x="2082" y="380"/>
                  </a:lnTo>
                  <a:lnTo>
                    <a:pt x="1794" y="340"/>
                  </a:lnTo>
                  <a:lnTo>
                    <a:pt x="1440" y="340"/>
                  </a:lnTo>
                  <a:lnTo>
                    <a:pt x="1218" y="445"/>
                  </a:lnTo>
                  <a:lnTo>
                    <a:pt x="982" y="563"/>
                  </a:lnTo>
                  <a:lnTo>
                    <a:pt x="655" y="642"/>
                  </a:lnTo>
                  <a:lnTo>
                    <a:pt x="393" y="694"/>
                  </a:lnTo>
                  <a:lnTo>
                    <a:pt x="197" y="707"/>
                  </a:lnTo>
                  <a:lnTo>
                    <a:pt x="0" y="681"/>
                  </a:lnTo>
                </a:path>
              </a:pathLst>
            </a:custGeom>
            <a:solidFill>
              <a:srgbClr val="FFCC00">
                <a:alpha val="50195"/>
              </a:srgbClr>
            </a:solidFill>
            <a:ln w="9525">
              <a:solidFill>
                <a:schemeClr val="tx1"/>
              </a:solidFill>
              <a:round/>
              <a:headEnd/>
              <a:tailEnd/>
            </a:ln>
          </p:spPr>
          <p:txBody>
            <a:bodyPr/>
            <a:lstStyle/>
            <a:p>
              <a:endParaRPr lang="en-US" dirty="0"/>
            </a:p>
          </p:txBody>
        </p:sp>
        <p:sp>
          <p:nvSpPr>
            <p:cNvPr id="23611" name="Freeform 82"/>
            <p:cNvSpPr>
              <a:spLocks noChangeAspect="1"/>
            </p:cNvSpPr>
            <p:nvPr/>
          </p:nvSpPr>
          <p:spPr bwMode="auto">
            <a:xfrm>
              <a:off x="298" y="3597"/>
              <a:ext cx="2160" cy="414"/>
            </a:xfrm>
            <a:custGeom>
              <a:avLst/>
              <a:gdLst>
                <a:gd name="T0" fmla="*/ 0 w 2095"/>
                <a:gd name="T1" fmla="*/ 205 h 459"/>
                <a:gd name="T2" fmla="*/ 552 w 2095"/>
                <a:gd name="T3" fmla="*/ 198 h 459"/>
                <a:gd name="T4" fmla="*/ 1087 w 2095"/>
                <a:gd name="T5" fmla="*/ 134 h 459"/>
                <a:gd name="T6" fmla="*/ 1604 w 2095"/>
                <a:gd name="T7" fmla="*/ 21 h 459"/>
                <a:gd name="T8" fmla="*/ 1699 w 2095"/>
                <a:gd name="T9" fmla="*/ 0 h 459"/>
                <a:gd name="T10" fmla="*/ 2155 w 2095"/>
                <a:gd name="T11" fmla="*/ 0 h 459"/>
                <a:gd name="T12" fmla="*/ 2424 w 2095"/>
                <a:gd name="T13" fmla="*/ 14 h 459"/>
                <a:gd name="T14" fmla="*/ 2516 w 2095"/>
                <a:gd name="T15" fmla="*/ 14 h 459"/>
                <a:gd name="T16" fmla="*/ 2516 w 2095"/>
                <a:gd name="T17" fmla="*/ 240 h 459"/>
                <a:gd name="T18" fmla="*/ 0 w 2095"/>
                <a:gd name="T19" fmla="*/ 246 h 4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5"/>
                <a:gd name="T31" fmla="*/ 0 h 459"/>
                <a:gd name="T32" fmla="*/ 2095 w 2095"/>
                <a:gd name="T33" fmla="*/ 459 h 4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5" h="459">
                  <a:moveTo>
                    <a:pt x="0" y="380"/>
                  </a:moveTo>
                  <a:lnTo>
                    <a:pt x="459" y="367"/>
                  </a:lnTo>
                  <a:lnTo>
                    <a:pt x="904" y="249"/>
                  </a:lnTo>
                  <a:lnTo>
                    <a:pt x="1336" y="40"/>
                  </a:lnTo>
                  <a:lnTo>
                    <a:pt x="1414" y="0"/>
                  </a:lnTo>
                  <a:lnTo>
                    <a:pt x="1794" y="0"/>
                  </a:lnTo>
                  <a:lnTo>
                    <a:pt x="2016" y="27"/>
                  </a:lnTo>
                  <a:lnTo>
                    <a:pt x="2095" y="27"/>
                  </a:lnTo>
                  <a:lnTo>
                    <a:pt x="2095" y="445"/>
                  </a:lnTo>
                  <a:lnTo>
                    <a:pt x="0" y="459"/>
                  </a:lnTo>
                </a:path>
              </a:pathLst>
            </a:custGeom>
            <a:solidFill>
              <a:srgbClr val="777777">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612" name="Freeform 83"/>
            <p:cNvSpPr>
              <a:spLocks noChangeAspect="1"/>
            </p:cNvSpPr>
            <p:nvPr/>
          </p:nvSpPr>
          <p:spPr bwMode="auto">
            <a:xfrm>
              <a:off x="298" y="2620"/>
              <a:ext cx="2160" cy="459"/>
            </a:xfrm>
            <a:custGeom>
              <a:avLst/>
              <a:gdLst>
                <a:gd name="T0" fmla="*/ 0 w 2095"/>
                <a:gd name="T1" fmla="*/ 230 h 510"/>
                <a:gd name="T2" fmla="*/ 363 w 2095"/>
                <a:gd name="T3" fmla="*/ 272 h 510"/>
                <a:gd name="T4" fmla="*/ 629 w 2095"/>
                <a:gd name="T5" fmla="*/ 257 h 510"/>
                <a:gd name="T6" fmla="*/ 1070 w 2095"/>
                <a:gd name="T7" fmla="*/ 118 h 510"/>
                <a:gd name="T8" fmla="*/ 1432 w 2095"/>
                <a:gd name="T9" fmla="*/ 56 h 510"/>
                <a:gd name="T10" fmla="*/ 1762 w 2095"/>
                <a:gd name="T11" fmla="*/ 49 h 510"/>
                <a:gd name="T12" fmla="*/ 2265 w 2095"/>
                <a:gd name="T13" fmla="*/ 56 h 510"/>
                <a:gd name="T14" fmla="*/ 2392 w 2095"/>
                <a:gd name="T15" fmla="*/ 77 h 510"/>
                <a:gd name="T16" fmla="*/ 2516 w 2095"/>
                <a:gd name="T17" fmla="*/ 91 h 510"/>
                <a:gd name="T18" fmla="*/ 2516 w 2095"/>
                <a:gd name="T19" fmla="*/ 0 h 510"/>
                <a:gd name="T20" fmla="*/ 0 w 2095"/>
                <a:gd name="T21" fmla="*/ 0 h 5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5"/>
                <a:gd name="T34" fmla="*/ 0 h 510"/>
                <a:gd name="T35" fmla="*/ 2095 w 2095"/>
                <a:gd name="T36" fmla="*/ 510 h 5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5" h="510">
                  <a:moveTo>
                    <a:pt x="0" y="432"/>
                  </a:moveTo>
                  <a:lnTo>
                    <a:pt x="302" y="510"/>
                  </a:lnTo>
                  <a:lnTo>
                    <a:pt x="524" y="484"/>
                  </a:lnTo>
                  <a:lnTo>
                    <a:pt x="891" y="222"/>
                  </a:lnTo>
                  <a:lnTo>
                    <a:pt x="1192" y="105"/>
                  </a:lnTo>
                  <a:lnTo>
                    <a:pt x="1467" y="91"/>
                  </a:lnTo>
                  <a:lnTo>
                    <a:pt x="1886" y="105"/>
                  </a:lnTo>
                  <a:lnTo>
                    <a:pt x="1990" y="144"/>
                  </a:lnTo>
                  <a:lnTo>
                    <a:pt x="2095" y="170"/>
                  </a:lnTo>
                  <a:lnTo>
                    <a:pt x="2095" y="0"/>
                  </a:lnTo>
                  <a:lnTo>
                    <a:pt x="0" y="0"/>
                  </a:lnTo>
                </a:path>
              </a:pathLst>
            </a:custGeom>
            <a:solidFill>
              <a:srgbClr val="777777">
                <a:alpha val="50195"/>
              </a:srgbClr>
            </a:solidFill>
            <a:ln w="9525">
              <a:solidFill>
                <a:schemeClr val="tx1"/>
              </a:solidFill>
              <a:round/>
              <a:headEnd/>
              <a:tailEnd/>
            </a:ln>
          </p:spPr>
          <p:txBody>
            <a:bodyPr/>
            <a:lstStyle/>
            <a:p>
              <a:endParaRPr lang="en-US" dirty="0"/>
            </a:p>
          </p:txBody>
        </p:sp>
        <p:sp>
          <p:nvSpPr>
            <p:cNvPr id="23613" name="Text Box 84"/>
            <p:cNvSpPr txBox="1">
              <a:spLocks noChangeAspect="1" noChangeArrowheads="1"/>
            </p:cNvSpPr>
            <p:nvPr/>
          </p:nvSpPr>
          <p:spPr bwMode="auto">
            <a:xfrm>
              <a:off x="744" y="2581"/>
              <a:ext cx="215"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614" name="Text Box 85"/>
            <p:cNvSpPr txBox="1">
              <a:spLocks noChangeAspect="1" noChangeArrowheads="1"/>
            </p:cNvSpPr>
            <p:nvPr/>
          </p:nvSpPr>
          <p:spPr bwMode="auto">
            <a:xfrm>
              <a:off x="1827" y="4004"/>
              <a:ext cx="258"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615" name="Line 86"/>
            <p:cNvSpPr>
              <a:spLocks noChangeAspect="1" noChangeShapeType="1"/>
            </p:cNvSpPr>
            <p:nvPr/>
          </p:nvSpPr>
          <p:spPr bwMode="auto">
            <a:xfrm>
              <a:off x="932" y="2621"/>
              <a:ext cx="919" cy="1415"/>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3616" name="Freeform 95"/>
            <p:cNvSpPr>
              <a:spLocks/>
            </p:cNvSpPr>
            <p:nvPr/>
          </p:nvSpPr>
          <p:spPr bwMode="auto">
            <a:xfrm>
              <a:off x="679" y="2845"/>
              <a:ext cx="1545" cy="789"/>
            </a:xfrm>
            <a:custGeom>
              <a:avLst/>
              <a:gdLst>
                <a:gd name="T0" fmla="*/ 0 w 1545"/>
                <a:gd name="T1" fmla="*/ 489 h 789"/>
                <a:gd name="T2" fmla="*/ 27 w 1545"/>
                <a:gd name="T3" fmla="*/ 585 h 789"/>
                <a:gd name="T4" fmla="*/ 69 w 1545"/>
                <a:gd name="T5" fmla="*/ 684 h 789"/>
                <a:gd name="T6" fmla="*/ 135 w 1545"/>
                <a:gd name="T7" fmla="*/ 789 h 789"/>
                <a:gd name="T8" fmla="*/ 279 w 1545"/>
                <a:gd name="T9" fmla="*/ 777 h 789"/>
                <a:gd name="T10" fmla="*/ 387 w 1545"/>
                <a:gd name="T11" fmla="*/ 723 h 789"/>
                <a:gd name="T12" fmla="*/ 540 w 1545"/>
                <a:gd name="T13" fmla="*/ 657 h 789"/>
                <a:gd name="T14" fmla="*/ 675 w 1545"/>
                <a:gd name="T15" fmla="*/ 594 h 789"/>
                <a:gd name="T16" fmla="*/ 810 w 1545"/>
                <a:gd name="T17" fmla="*/ 528 h 789"/>
                <a:gd name="T18" fmla="*/ 918 w 1545"/>
                <a:gd name="T19" fmla="*/ 486 h 789"/>
                <a:gd name="T20" fmla="*/ 1110 w 1545"/>
                <a:gd name="T21" fmla="*/ 474 h 789"/>
                <a:gd name="T22" fmla="*/ 1308 w 1545"/>
                <a:gd name="T23" fmla="*/ 456 h 789"/>
                <a:gd name="T24" fmla="*/ 1545 w 1545"/>
                <a:gd name="T25" fmla="*/ 459 h 789"/>
                <a:gd name="T26" fmla="*/ 1524 w 1545"/>
                <a:gd name="T27" fmla="*/ 360 h 789"/>
                <a:gd name="T28" fmla="*/ 1413 w 1545"/>
                <a:gd name="T29" fmla="*/ 201 h 789"/>
                <a:gd name="T30" fmla="*/ 1320 w 1545"/>
                <a:gd name="T31" fmla="*/ 96 h 789"/>
                <a:gd name="T32" fmla="*/ 1221 w 1545"/>
                <a:gd name="T33" fmla="*/ 0 h 789"/>
                <a:gd name="T34" fmla="*/ 1026 w 1545"/>
                <a:gd name="T35" fmla="*/ 24 h 789"/>
                <a:gd name="T36" fmla="*/ 888 w 1545"/>
                <a:gd name="T37" fmla="*/ 45 h 789"/>
                <a:gd name="T38" fmla="*/ 765 w 1545"/>
                <a:gd name="T39" fmla="*/ 135 h 789"/>
                <a:gd name="T40" fmla="*/ 567 w 1545"/>
                <a:gd name="T41" fmla="*/ 291 h 789"/>
                <a:gd name="T42" fmla="*/ 360 w 1545"/>
                <a:gd name="T43" fmla="*/ 432 h 789"/>
                <a:gd name="T44" fmla="*/ 249 w 1545"/>
                <a:gd name="T45" fmla="*/ 450 h 789"/>
                <a:gd name="T46" fmla="*/ 87 w 1545"/>
                <a:gd name="T47" fmla="*/ 495 h 789"/>
                <a:gd name="T48" fmla="*/ 63 w 1545"/>
                <a:gd name="T49" fmla="*/ 498 h 789"/>
                <a:gd name="T50" fmla="*/ 0 w 1545"/>
                <a:gd name="T51" fmla="*/ 489 h 7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45"/>
                <a:gd name="T79" fmla="*/ 0 h 789"/>
                <a:gd name="T80" fmla="*/ 1545 w 1545"/>
                <a:gd name="T81" fmla="*/ 789 h 78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45" h="789">
                  <a:moveTo>
                    <a:pt x="0" y="489"/>
                  </a:moveTo>
                  <a:lnTo>
                    <a:pt x="27" y="585"/>
                  </a:lnTo>
                  <a:lnTo>
                    <a:pt x="69" y="684"/>
                  </a:lnTo>
                  <a:lnTo>
                    <a:pt x="135" y="789"/>
                  </a:lnTo>
                  <a:lnTo>
                    <a:pt x="279" y="777"/>
                  </a:lnTo>
                  <a:lnTo>
                    <a:pt x="387" y="723"/>
                  </a:lnTo>
                  <a:lnTo>
                    <a:pt x="540" y="657"/>
                  </a:lnTo>
                  <a:lnTo>
                    <a:pt x="675" y="594"/>
                  </a:lnTo>
                  <a:lnTo>
                    <a:pt x="810" y="528"/>
                  </a:lnTo>
                  <a:lnTo>
                    <a:pt x="918" y="486"/>
                  </a:lnTo>
                  <a:lnTo>
                    <a:pt x="1110" y="474"/>
                  </a:lnTo>
                  <a:lnTo>
                    <a:pt x="1308" y="456"/>
                  </a:lnTo>
                  <a:lnTo>
                    <a:pt x="1545" y="459"/>
                  </a:lnTo>
                  <a:lnTo>
                    <a:pt x="1524" y="360"/>
                  </a:lnTo>
                  <a:lnTo>
                    <a:pt x="1413" y="201"/>
                  </a:lnTo>
                  <a:lnTo>
                    <a:pt x="1320" y="96"/>
                  </a:lnTo>
                  <a:lnTo>
                    <a:pt x="1221" y="0"/>
                  </a:lnTo>
                  <a:lnTo>
                    <a:pt x="1026" y="24"/>
                  </a:lnTo>
                  <a:lnTo>
                    <a:pt x="888" y="45"/>
                  </a:lnTo>
                  <a:lnTo>
                    <a:pt x="765" y="135"/>
                  </a:lnTo>
                  <a:lnTo>
                    <a:pt x="567" y="291"/>
                  </a:lnTo>
                  <a:lnTo>
                    <a:pt x="360" y="432"/>
                  </a:lnTo>
                  <a:lnTo>
                    <a:pt x="249" y="450"/>
                  </a:lnTo>
                  <a:lnTo>
                    <a:pt x="87" y="495"/>
                  </a:lnTo>
                  <a:lnTo>
                    <a:pt x="63" y="498"/>
                  </a:lnTo>
                  <a:lnTo>
                    <a:pt x="0" y="489"/>
                  </a:lnTo>
                  <a:close/>
                </a:path>
              </a:pathLst>
            </a:custGeom>
            <a:solidFill>
              <a:srgbClr val="0080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617" name="Text Box 101"/>
            <p:cNvSpPr txBox="1">
              <a:spLocks noChangeArrowheads="1"/>
            </p:cNvSpPr>
            <p:nvPr/>
          </p:nvSpPr>
          <p:spPr bwMode="auto">
            <a:xfrm>
              <a:off x="241" y="2373"/>
              <a:ext cx="2269"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dirty="0">
                  <a:latin typeface="Tahoma" panose="020B0604030504040204" pitchFamily="34" charset="0"/>
                </a:rPr>
                <a:t>Structure + Stratigraphy</a:t>
              </a:r>
            </a:p>
          </p:txBody>
        </p:sp>
        <p:sp>
          <p:nvSpPr>
            <p:cNvPr id="23618" name="Text Box 107"/>
            <p:cNvSpPr txBox="1">
              <a:spLocks noChangeAspect="1" noChangeArrowheads="1"/>
            </p:cNvSpPr>
            <p:nvPr/>
          </p:nvSpPr>
          <p:spPr bwMode="auto">
            <a:xfrm rot="19928380">
              <a:off x="1113" y="3172"/>
              <a:ext cx="346"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OIL</a:t>
              </a:r>
            </a:p>
          </p:txBody>
        </p:sp>
        <p:sp>
          <p:nvSpPr>
            <p:cNvPr id="23619" name="Text Box 108"/>
            <p:cNvSpPr txBox="1">
              <a:spLocks noChangeAspect="1" noChangeArrowheads="1"/>
            </p:cNvSpPr>
            <p:nvPr/>
          </p:nvSpPr>
          <p:spPr bwMode="auto">
            <a:xfrm rot="19928380">
              <a:off x="256" y="3389"/>
              <a:ext cx="502"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Water</a:t>
              </a:r>
            </a:p>
          </p:txBody>
        </p:sp>
        <p:sp>
          <p:nvSpPr>
            <p:cNvPr id="23620" name="Text Box 109"/>
            <p:cNvSpPr txBox="1">
              <a:spLocks noChangeAspect="1" noChangeArrowheads="1"/>
            </p:cNvSpPr>
            <p:nvPr/>
          </p:nvSpPr>
          <p:spPr bwMode="auto">
            <a:xfrm rot="19928380">
              <a:off x="2067" y="3040"/>
              <a:ext cx="502"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dirty="0">
                  <a:latin typeface="Verdana" panose="020B0604030504040204" pitchFamily="34" charset="0"/>
                </a:rPr>
                <a:t>Water</a:t>
              </a:r>
            </a:p>
          </p:txBody>
        </p:sp>
      </p:grpSp>
      <p:grpSp>
        <p:nvGrpSpPr>
          <p:cNvPr id="23583" name="Group 114"/>
          <p:cNvGrpSpPr>
            <a:grpSpLocks/>
          </p:cNvGrpSpPr>
          <p:nvPr/>
        </p:nvGrpSpPr>
        <p:grpSpPr bwMode="auto">
          <a:xfrm>
            <a:off x="181585" y="3906961"/>
            <a:ext cx="4100513" cy="1916113"/>
            <a:chOff x="2974" y="2509"/>
            <a:chExt cx="2583" cy="1372"/>
          </a:xfrm>
        </p:grpSpPr>
        <p:sp>
          <p:nvSpPr>
            <p:cNvPr id="23586" name="Rectangle 31"/>
            <p:cNvSpPr>
              <a:spLocks noChangeArrowheads="1"/>
            </p:cNvSpPr>
            <p:nvPr/>
          </p:nvSpPr>
          <p:spPr bwMode="auto">
            <a:xfrm>
              <a:off x="3193" y="2747"/>
              <a:ext cx="2095" cy="1134"/>
            </a:xfrm>
            <a:prstGeom prst="rect">
              <a:avLst/>
            </a:prstGeom>
            <a:solidFill>
              <a:schemeClr val="bg1">
                <a:lumMod val="8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23587" name="Freeform 43"/>
            <p:cNvSpPr>
              <a:spLocks/>
            </p:cNvSpPr>
            <p:nvPr/>
          </p:nvSpPr>
          <p:spPr bwMode="auto">
            <a:xfrm>
              <a:off x="3957" y="3042"/>
              <a:ext cx="716" cy="256"/>
            </a:xfrm>
            <a:custGeom>
              <a:avLst/>
              <a:gdLst>
                <a:gd name="T0" fmla="*/ 164 w 716"/>
                <a:gd name="T1" fmla="*/ 12 h 256"/>
                <a:gd name="T2" fmla="*/ 196 w 716"/>
                <a:gd name="T3" fmla="*/ 32 h 256"/>
                <a:gd name="T4" fmla="*/ 276 w 716"/>
                <a:gd name="T5" fmla="*/ 28 h 256"/>
                <a:gd name="T6" fmla="*/ 328 w 716"/>
                <a:gd name="T7" fmla="*/ 56 h 256"/>
                <a:gd name="T8" fmla="*/ 408 w 716"/>
                <a:gd name="T9" fmla="*/ 24 h 256"/>
                <a:gd name="T10" fmla="*/ 512 w 716"/>
                <a:gd name="T11" fmla="*/ 0 h 256"/>
                <a:gd name="T12" fmla="*/ 544 w 716"/>
                <a:gd name="T13" fmla="*/ 0 h 256"/>
                <a:gd name="T14" fmla="*/ 572 w 716"/>
                <a:gd name="T15" fmla="*/ 24 h 256"/>
                <a:gd name="T16" fmla="*/ 616 w 716"/>
                <a:gd name="T17" fmla="*/ 68 h 256"/>
                <a:gd name="T18" fmla="*/ 552 w 716"/>
                <a:gd name="T19" fmla="*/ 100 h 256"/>
                <a:gd name="T20" fmla="*/ 640 w 716"/>
                <a:gd name="T21" fmla="*/ 136 h 256"/>
                <a:gd name="T22" fmla="*/ 564 w 716"/>
                <a:gd name="T23" fmla="*/ 156 h 256"/>
                <a:gd name="T24" fmla="*/ 716 w 716"/>
                <a:gd name="T25" fmla="*/ 256 h 256"/>
                <a:gd name="T26" fmla="*/ 600 w 716"/>
                <a:gd name="T27" fmla="*/ 216 h 256"/>
                <a:gd name="T28" fmla="*/ 492 w 716"/>
                <a:gd name="T29" fmla="*/ 188 h 256"/>
                <a:gd name="T30" fmla="*/ 312 w 716"/>
                <a:gd name="T31" fmla="*/ 172 h 256"/>
                <a:gd name="T32" fmla="*/ 128 w 716"/>
                <a:gd name="T33" fmla="*/ 204 h 256"/>
                <a:gd name="T34" fmla="*/ 4 w 716"/>
                <a:gd name="T35" fmla="*/ 252 h 256"/>
                <a:gd name="T36" fmla="*/ 0 w 716"/>
                <a:gd name="T37" fmla="*/ 212 h 256"/>
                <a:gd name="T38" fmla="*/ 108 w 716"/>
                <a:gd name="T39" fmla="*/ 160 h 256"/>
                <a:gd name="T40" fmla="*/ 56 w 716"/>
                <a:gd name="T41" fmla="*/ 128 h 256"/>
                <a:gd name="T42" fmla="*/ 128 w 716"/>
                <a:gd name="T43" fmla="*/ 72 h 256"/>
                <a:gd name="T44" fmla="*/ 104 w 716"/>
                <a:gd name="T45" fmla="*/ 48 h 256"/>
                <a:gd name="T46" fmla="*/ 128 w 716"/>
                <a:gd name="T47" fmla="*/ 16 h 2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6"/>
                <a:gd name="T73" fmla="*/ 0 h 256"/>
                <a:gd name="T74" fmla="*/ 716 w 716"/>
                <a:gd name="T75" fmla="*/ 256 h 2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6" h="256">
                  <a:moveTo>
                    <a:pt x="164" y="12"/>
                  </a:moveTo>
                  <a:lnTo>
                    <a:pt x="196" y="32"/>
                  </a:lnTo>
                  <a:lnTo>
                    <a:pt x="276" y="28"/>
                  </a:lnTo>
                  <a:lnTo>
                    <a:pt x="328" y="56"/>
                  </a:lnTo>
                  <a:lnTo>
                    <a:pt x="408" y="24"/>
                  </a:lnTo>
                  <a:lnTo>
                    <a:pt x="512" y="0"/>
                  </a:lnTo>
                  <a:lnTo>
                    <a:pt x="544" y="0"/>
                  </a:lnTo>
                  <a:lnTo>
                    <a:pt x="572" y="24"/>
                  </a:lnTo>
                  <a:lnTo>
                    <a:pt x="616" y="68"/>
                  </a:lnTo>
                  <a:lnTo>
                    <a:pt x="552" y="100"/>
                  </a:lnTo>
                  <a:lnTo>
                    <a:pt x="640" y="136"/>
                  </a:lnTo>
                  <a:lnTo>
                    <a:pt x="564" y="156"/>
                  </a:lnTo>
                  <a:lnTo>
                    <a:pt x="716" y="256"/>
                  </a:lnTo>
                  <a:lnTo>
                    <a:pt x="600" y="216"/>
                  </a:lnTo>
                  <a:lnTo>
                    <a:pt x="492" y="188"/>
                  </a:lnTo>
                  <a:lnTo>
                    <a:pt x="312" y="172"/>
                  </a:lnTo>
                  <a:lnTo>
                    <a:pt x="128" y="204"/>
                  </a:lnTo>
                  <a:lnTo>
                    <a:pt x="4" y="252"/>
                  </a:lnTo>
                  <a:lnTo>
                    <a:pt x="0" y="212"/>
                  </a:lnTo>
                  <a:lnTo>
                    <a:pt x="108" y="160"/>
                  </a:lnTo>
                  <a:lnTo>
                    <a:pt x="56" y="128"/>
                  </a:lnTo>
                  <a:lnTo>
                    <a:pt x="128" y="72"/>
                  </a:lnTo>
                  <a:lnTo>
                    <a:pt x="104" y="48"/>
                  </a:lnTo>
                  <a:lnTo>
                    <a:pt x="128" y="16"/>
                  </a:lnTo>
                </a:path>
              </a:pathLst>
            </a:custGeom>
            <a:solidFill>
              <a:srgbClr val="FFFF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88" name="Freeform 44"/>
            <p:cNvSpPr>
              <a:spLocks/>
            </p:cNvSpPr>
            <p:nvPr/>
          </p:nvSpPr>
          <p:spPr bwMode="auto">
            <a:xfrm>
              <a:off x="3697" y="3058"/>
              <a:ext cx="392" cy="352"/>
            </a:xfrm>
            <a:custGeom>
              <a:avLst/>
              <a:gdLst>
                <a:gd name="T0" fmla="*/ 384 w 392"/>
                <a:gd name="T1" fmla="*/ 0 h 352"/>
                <a:gd name="T2" fmla="*/ 376 w 392"/>
                <a:gd name="T3" fmla="*/ 28 h 352"/>
                <a:gd name="T4" fmla="*/ 392 w 392"/>
                <a:gd name="T5" fmla="*/ 56 h 352"/>
                <a:gd name="T6" fmla="*/ 328 w 392"/>
                <a:gd name="T7" fmla="*/ 108 h 352"/>
                <a:gd name="T8" fmla="*/ 368 w 392"/>
                <a:gd name="T9" fmla="*/ 140 h 352"/>
                <a:gd name="T10" fmla="*/ 264 w 392"/>
                <a:gd name="T11" fmla="*/ 192 h 352"/>
                <a:gd name="T12" fmla="*/ 260 w 392"/>
                <a:gd name="T13" fmla="*/ 244 h 352"/>
                <a:gd name="T14" fmla="*/ 0 w 392"/>
                <a:gd name="T15" fmla="*/ 352 h 352"/>
                <a:gd name="T16" fmla="*/ 84 w 392"/>
                <a:gd name="T17" fmla="*/ 292 h 352"/>
                <a:gd name="T18" fmla="*/ 36 w 392"/>
                <a:gd name="T19" fmla="*/ 284 h 352"/>
                <a:gd name="T20" fmla="*/ 152 w 392"/>
                <a:gd name="T21" fmla="*/ 196 h 352"/>
                <a:gd name="T22" fmla="*/ 128 w 392"/>
                <a:gd name="T23" fmla="*/ 184 h 352"/>
                <a:gd name="T24" fmla="*/ 160 w 392"/>
                <a:gd name="T25" fmla="*/ 140 h 352"/>
                <a:gd name="T26" fmla="*/ 284 w 392"/>
                <a:gd name="T27" fmla="*/ 44 h 352"/>
                <a:gd name="T28" fmla="*/ 352 w 392"/>
                <a:gd name="T29" fmla="*/ 4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2"/>
                <a:gd name="T46" fmla="*/ 0 h 352"/>
                <a:gd name="T47" fmla="*/ 392 w 392"/>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2" h="352">
                  <a:moveTo>
                    <a:pt x="384" y="0"/>
                  </a:moveTo>
                  <a:lnTo>
                    <a:pt x="376" y="28"/>
                  </a:lnTo>
                  <a:lnTo>
                    <a:pt x="392" y="56"/>
                  </a:lnTo>
                  <a:lnTo>
                    <a:pt x="328" y="108"/>
                  </a:lnTo>
                  <a:lnTo>
                    <a:pt x="368" y="140"/>
                  </a:lnTo>
                  <a:lnTo>
                    <a:pt x="264" y="192"/>
                  </a:lnTo>
                  <a:lnTo>
                    <a:pt x="260" y="244"/>
                  </a:lnTo>
                  <a:lnTo>
                    <a:pt x="0" y="352"/>
                  </a:lnTo>
                  <a:lnTo>
                    <a:pt x="84" y="292"/>
                  </a:lnTo>
                  <a:lnTo>
                    <a:pt x="36" y="284"/>
                  </a:lnTo>
                  <a:lnTo>
                    <a:pt x="152" y="196"/>
                  </a:lnTo>
                  <a:lnTo>
                    <a:pt x="128" y="184"/>
                  </a:lnTo>
                  <a:lnTo>
                    <a:pt x="160" y="140"/>
                  </a:lnTo>
                  <a:lnTo>
                    <a:pt x="284" y="44"/>
                  </a:lnTo>
                  <a:lnTo>
                    <a:pt x="352" y="4"/>
                  </a:lnTo>
                </a:path>
              </a:pathLst>
            </a:custGeom>
            <a:solidFill>
              <a:srgbClr val="FFCC00">
                <a:alpha val="50195"/>
              </a:srgbClr>
            </a:solidFill>
            <a:ln w="9525">
              <a:solidFill>
                <a:schemeClr val="tx1"/>
              </a:solidFill>
              <a:round/>
              <a:headEnd/>
              <a:tailEnd/>
            </a:ln>
          </p:spPr>
          <p:txBody>
            <a:bodyPr/>
            <a:lstStyle/>
            <a:p>
              <a:endParaRPr lang="en-US" dirty="0"/>
            </a:p>
          </p:txBody>
        </p:sp>
        <p:sp>
          <p:nvSpPr>
            <p:cNvPr id="23589" name="Freeform 45"/>
            <p:cNvSpPr>
              <a:spLocks/>
            </p:cNvSpPr>
            <p:nvPr/>
          </p:nvSpPr>
          <p:spPr bwMode="auto">
            <a:xfrm>
              <a:off x="4485" y="3030"/>
              <a:ext cx="288" cy="316"/>
            </a:xfrm>
            <a:custGeom>
              <a:avLst/>
              <a:gdLst>
                <a:gd name="T0" fmla="*/ 24 w 288"/>
                <a:gd name="T1" fmla="*/ 8 h 316"/>
                <a:gd name="T2" fmla="*/ 80 w 288"/>
                <a:gd name="T3" fmla="*/ 76 h 316"/>
                <a:gd name="T4" fmla="*/ 32 w 288"/>
                <a:gd name="T5" fmla="*/ 108 h 316"/>
                <a:gd name="T6" fmla="*/ 100 w 288"/>
                <a:gd name="T7" fmla="*/ 148 h 316"/>
                <a:gd name="T8" fmla="*/ 40 w 288"/>
                <a:gd name="T9" fmla="*/ 164 h 316"/>
                <a:gd name="T10" fmla="*/ 140 w 288"/>
                <a:gd name="T11" fmla="*/ 240 h 316"/>
                <a:gd name="T12" fmla="*/ 168 w 288"/>
                <a:gd name="T13" fmla="*/ 264 h 316"/>
                <a:gd name="T14" fmla="*/ 288 w 288"/>
                <a:gd name="T15" fmla="*/ 316 h 316"/>
                <a:gd name="T16" fmla="*/ 212 w 288"/>
                <a:gd name="T17" fmla="*/ 244 h 316"/>
                <a:gd name="T18" fmla="*/ 244 w 288"/>
                <a:gd name="T19" fmla="*/ 240 h 316"/>
                <a:gd name="T20" fmla="*/ 184 w 288"/>
                <a:gd name="T21" fmla="*/ 192 h 316"/>
                <a:gd name="T22" fmla="*/ 212 w 288"/>
                <a:gd name="T23" fmla="*/ 180 h 316"/>
                <a:gd name="T24" fmla="*/ 164 w 288"/>
                <a:gd name="T25" fmla="*/ 116 h 316"/>
                <a:gd name="T26" fmla="*/ 128 w 288"/>
                <a:gd name="T27" fmla="*/ 60 h 316"/>
                <a:gd name="T28" fmla="*/ 68 w 288"/>
                <a:gd name="T29" fmla="*/ 16 h 316"/>
                <a:gd name="T30" fmla="*/ 0 w 288"/>
                <a:gd name="T31" fmla="*/ 0 h 3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8"/>
                <a:gd name="T49" fmla="*/ 0 h 316"/>
                <a:gd name="T50" fmla="*/ 288 w 288"/>
                <a:gd name="T51" fmla="*/ 316 h 3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8" h="316">
                  <a:moveTo>
                    <a:pt x="24" y="8"/>
                  </a:moveTo>
                  <a:lnTo>
                    <a:pt x="80" y="76"/>
                  </a:lnTo>
                  <a:lnTo>
                    <a:pt x="32" y="108"/>
                  </a:lnTo>
                  <a:lnTo>
                    <a:pt x="100" y="148"/>
                  </a:lnTo>
                  <a:lnTo>
                    <a:pt x="40" y="164"/>
                  </a:lnTo>
                  <a:lnTo>
                    <a:pt x="140" y="240"/>
                  </a:lnTo>
                  <a:lnTo>
                    <a:pt x="168" y="264"/>
                  </a:lnTo>
                  <a:lnTo>
                    <a:pt x="288" y="316"/>
                  </a:lnTo>
                  <a:lnTo>
                    <a:pt x="212" y="244"/>
                  </a:lnTo>
                  <a:lnTo>
                    <a:pt x="244" y="240"/>
                  </a:lnTo>
                  <a:lnTo>
                    <a:pt x="184" y="192"/>
                  </a:lnTo>
                  <a:lnTo>
                    <a:pt x="212" y="180"/>
                  </a:lnTo>
                  <a:lnTo>
                    <a:pt x="164" y="116"/>
                  </a:lnTo>
                  <a:lnTo>
                    <a:pt x="128" y="60"/>
                  </a:lnTo>
                  <a:lnTo>
                    <a:pt x="68" y="16"/>
                  </a:lnTo>
                  <a:lnTo>
                    <a:pt x="0" y="0"/>
                  </a:lnTo>
                </a:path>
              </a:pathLst>
            </a:custGeom>
            <a:solidFill>
              <a:srgbClr val="FFCC00">
                <a:alpha val="50195"/>
              </a:srgbClr>
            </a:solidFill>
            <a:ln w="9525">
              <a:solidFill>
                <a:schemeClr val="tx1"/>
              </a:solidFill>
              <a:round/>
              <a:headEnd/>
              <a:tailEnd/>
            </a:ln>
          </p:spPr>
          <p:txBody>
            <a:bodyPr/>
            <a:lstStyle/>
            <a:p>
              <a:endParaRPr lang="en-US" dirty="0"/>
            </a:p>
          </p:txBody>
        </p:sp>
        <p:sp>
          <p:nvSpPr>
            <p:cNvPr id="23590" name="Freeform 46"/>
            <p:cNvSpPr>
              <a:spLocks/>
            </p:cNvSpPr>
            <p:nvPr/>
          </p:nvSpPr>
          <p:spPr bwMode="auto">
            <a:xfrm>
              <a:off x="4677" y="3202"/>
              <a:ext cx="612" cy="372"/>
            </a:xfrm>
            <a:custGeom>
              <a:avLst/>
              <a:gdLst>
                <a:gd name="T0" fmla="*/ 24 w 612"/>
                <a:gd name="T1" fmla="*/ 0 h 372"/>
                <a:gd name="T2" fmla="*/ 0 w 612"/>
                <a:gd name="T3" fmla="*/ 24 h 372"/>
                <a:gd name="T4" fmla="*/ 48 w 612"/>
                <a:gd name="T5" fmla="*/ 68 h 372"/>
                <a:gd name="T6" fmla="*/ 20 w 612"/>
                <a:gd name="T7" fmla="*/ 68 h 372"/>
                <a:gd name="T8" fmla="*/ 52 w 612"/>
                <a:gd name="T9" fmla="*/ 112 h 372"/>
                <a:gd name="T10" fmla="*/ 96 w 612"/>
                <a:gd name="T11" fmla="*/ 144 h 372"/>
                <a:gd name="T12" fmla="*/ 200 w 612"/>
                <a:gd name="T13" fmla="*/ 204 h 372"/>
                <a:gd name="T14" fmla="*/ 436 w 612"/>
                <a:gd name="T15" fmla="*/ 312 h 372"/>
                <a:gd name="T16" fmla="*/ 612 w 612"/>
                <a:gd name="T17" fmla="*/ 372 h 372"/>
                <a:gd name="T18" fmla="*/ 612 w 612"/>
                <a:gd name="T19" fmla="*/ 252 h 372"/>
                <a:gd name="T20" fmla="*/ 520 w 612"/>
                <a:gd name="T21" fmla="*/ 240 h 372"/>
                <a:gd name="T22" fmla="*/ 304 w 612"/>
                <a:gd name="T23" fmla="*/ 192 h 372"/>
                <a:gd name="T24" fmla="*/ 176 w 612"/>
                <a:gd name="T25" fmla="*/ 136 h 372"/>
                <a:gd name="T26" fmla="*/ 84 w 612"/>
                <a:gd name="T27" fmla="*/ 68 h 372"/>
                <a:gd name="T28" fmla="*/ 24 w 612"/>
                <a:gd name="T29" fmla="*/ 0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12"/>
                <a:gd name="T46" fmla="*/ 0 h 372"/>
                <a:gd name="T47" fmla="*/ 612 w 612"/>
                <a:gd name="T48" fmla="*/ 372 h 37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12" h="372">
                  <a:moveTo>
                    <a:pt x="24" y="0"/>
                  </a:moveTo>
                  <a:lnTo>
                    <a:pt x="0" y="24"/>
                  </a:lnTo>
                  <a:lnTo>
                    <a:pt x="48" y="68"/>
                  </a:lnTo>
                  <a:lnTo>
                    <a:pt x="20" y="68"/>
                  </a:lnTo>
                  <a:lnTo>
                    <a:pt x="52" y="112"/>
                  </a:lnTo>
                  <a:lnTo>
                    <a:pt x="96" y="144"/>
                  </a:lnTo>
                  <a:lnTo>
                    <a:pt x="200" y="204"/>
                  </a:lnTo>
                  <a:lnTo>
                    <a:pt x="436" y="312"/>
                  </a:lnTo>
                  <a:lnTo>
                    <a:pt x="612" y="372"/>
                  </a:lnTo>
                  <a:lnTo>
                    <a:pt x="612" y="252"/>
                  </a:lnTo>
                  <a:lnTo>
                    <a:pt x="520" y="240"/>
                  </a:lnTo>
                  <a:lnTo>
                    <a:pt x="304" y="192"/>
                  </a:lnTo>
                  <a:lnTo>
                    <a:pt x="176" y="136"/>
                  </a:lnTo>
                  <a:lnTo>
                    <a:pt x="84" y="68"/>
                  </a:lnTo>
                  <a:lnTo>
                    <a:pt x="24" y="0"/>
                  </a:lnTo>
                  <a:close/>
                </a:path>
              </a:pathLst>
            </a:custGeom>
            <a:solidFill>
              <a:srgbClr val="777777">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91" name="Freeform 49"/>
            <p:cNvSpPr>
              <a:spLocks/>
            </p:cNvSpPr>
            <p:nvPr/>
          </p:nvSpPr>
          <p:spPr bwMode="auto">
            <a:xfrm>
              <a:off x="3189" y="3194"/>
              <a:ext cx="652" cy="404"/>
            </a:xfrm>
            <a:custGeom>
              <a:avLst/>
              <a:gdLst>
                <a:gd name="T0" fmla="*/ 508 w 652"/>
                <a:gd name="T1" fmla="*/ 212 h 404"/>
                <a:gd name="T2" fmla="*/ 588 w 652"/>
                <a:gd name="T3" fmla="*/ 156 h 404"/>
                <a:gd name="T4" fmla="*/ 548 w 652"/>
                <a:gd name="T5" fmla="*/ 144 h 404"/>
                <a:gd name="T6" fmla="*/ 652 w 652"/>
                <a:gd name="T7" fmla="*/ 64 h 404"/>
                <a:gd name="T8" fmla="*/ 628 w 652"/>
                <a:gd name="T9" fmla="*/ 48 h 404"/>
                <a:gd name="T10" fmla="*/ 652 w 652"/>
                <a:gd name="T11" fmla="*/ 0 h 404"/>
                <a:gd name="T12" fmla="*/ 508 w 652"/>
                <a:gd name="T13" fmla="*/ 100 h 404"/>
                <a:gd name="T14" fmla="*/ 320 w 652"/>
                <a:gd name="T15" fmla="*/ 188 h 404"/>
                <a:gd name="T16" fmla="*/ 124 w 652"/>
                <a:gd name="T17" fmla="*/ 268 h 404"/>
                <a:gd name="T18" fmla="*/ 4 w 652"/>
                <a:gd name="T19" fmla="*/ 296 h 404"/>
                <a:gd name="T20" fmla="*/ 0 w 652"/>
                <a:gd name="T21" fmla="*/ 404 h 404"/>
                <a:gd name="T22" fmla="*/ 136 w 652"/>
                <a:gd name="T23" fmla="*/ 348 h 404"/>
                <a:gd name="T24" fmla="*/ 416 w 652"/>
                <a:gd name="T25" fmla="*/ 252 h 404"/>
                <a:gd name="T26" fmla="*/ 508 w 652"/>
                <a:gd name="T27" fmla="*/ 212 h 4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2"/>
                <a:gd name="T43" fmla="*/ 0 h 404"/>
                <a:gd name="T44" fmla="*/ 652 w 652"/>
                <a:gd name="T45" fmla="*/ 404 h 4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2" h="404">
                  <a:moveTo>
                    <a:pt x="508" y="212"/>
                  </a:moveTo>
                  <a:lnTo>
                    <a:pt x="588" y="156"/>
                  </a:lnTo>
                  <a:lnTo>
                    <a:pt x="548" y="144"/>
                  </a:lnTo>
                  <a:lnTo>
                    <a:pt x="652" y="64"/>
                  </a:lnTo>
                  <a:lnTo>
                    <a:pt x="628" y="48"/>
                  </a:lnTo>
                  <a:lnTo>
                    <a:pt x="652" y="0"/>
                  </a:lnTo>
                  <a:lnTo>
                    <a:pt x="508" y="100"/>
                  </a:lnTo>
                  <a:lnTo>
                    <a:pt x="320" y="188"/>
                  </a:lnTo>
                  <a:lnTo>
                    <a:pt x="124" y="268"/>
                  </a:lnTo>
                  <a:lnTo>
                    <a:pt x="4" y="296"/>
                  </a:lnTo>
                  <a:lnTo>
                    <a:pt x="0" y="404"/>
                  </a:lnTo>
                  <a:lnTo>
                    <a:pt x="136" y="348"/>
                  </a:lnTo>
                  <a:lnTo>
                    <a:pt x="416" y="252"/>
                  </a:lnTo>
                  <a:lnTo>
                    <a:pt x="508" y="212"/>
                  </a:lnTo>
                  <a:close/>
                </a:path>
              </a:pathLst>
            </a:custGeom>
            <a:solidFill>
              <a:srgbClr val="777777">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92" name="Freeform 50"/>
            <p:cNvSpPr>
              <a:spLocks/>
            </p:cNvSpPr>
            <p:nvPr/>
          </p:nvSpPr>
          <p:spPr bwMode="auto">
            <a:xfrm>
              <a:off x="4241" y="3050"/>
              <a:ext cx="140" cy="56"/>
            </a:xfrm>
            <a:custGeom>
              <a:avLst/>
              <a:gdLst>
                <a:gd name="T0" fmla="*/ 0 w 140"/>
                <a:gd name="T1" fmla="*/ 16 h 56"/>
                <a:gd name="T2" fmla="*/ 48 w 140"/>
                <a:gd name="T3" fmla="*/ 56 h 56"/>
                <a:gd name="T4" fmla="*/ 140 w 140"/>
                <a:gd name="T5" fmla="*/ 0 h 56"/>
                <a:gd name="T6" fmla="*/ 76 w 140"/>
                <a:gd name="T7" fmla="*/ 0 h 56"/>
                <a:gd name="T8" fmla="*/ 32 w 140"/>
                <a:gd name="T9" fmla="*/ 16 h 56"/>
                <a:gd name="T10" fmla="*/ 0 60000 65536"/>
                <a:gd name="T11" fmla="*/ 0 60000 65536"/>
                <a:gd name="T12" fmla="*/ 0 60000 65536"/>
                <a:gd name="T13" fmla="*/ 0 60000 65536"/>
                <a:gd name="T14" fmla="*/ 0 60000 65536"/>
                <a:gd name="T15" fmla="*/ 0 w 140"/>
                <a:gd name="T16" fmla="*/ 0 h 56"/>
                <a:gd name="T17" fmla="*/ 140 w 140"/>
                <a:gd name="T18" fmla="*/ 56 h 56"/>
              </a:gdLst>
              <a:ahLst/>
              <a:cxnLst>
                <a:cxn ang="T10">
                  <a:pos x="T0" y="T1"/>
                </a:cxn>
                <a:cxn ang="T11">
                  <a:pos x="T2" y="T3"/>
                </a:cxn>
                <a:cxn ang="T12">
                  <a:pos x="T4" y="T5"/>
                </a:cxn>
                <a:cxn ang="T13">
                  <a:pos x="T6" y="T7"/>
                </a:cxn>
                <a:cxn ang="T14">
                  <a:pos x="T8" y="T9"/>
                </a:cxn>
              </a:cxnLst>
              <a:rect l="T15" t="T16" r="T17" b="T18"/>
              <a:pathLst>
                <a:path w="140" h="56">
                  <a:moveTo>
                    <a:pt x="0" y="16"/>
                  </a:moveTo>
                  <a:lnTo>
                    <a:pt x="48" y="56"/>
                  </a:lnTo>
                  <a:lnTo>
                    <a:pt x="140" y="0"/>
                  </a:lnTo>
                  <a:lnTo>
                    <a:pt x="76" y="0"/>
                  </a:lnTo>
                  <a:lnTo>
                    <a:pt x="32" y="16"/>
                  </a:lnTo>
                </a:path>
              </a:pathLst>
            </a:custGeom>
            <a:solidFill>
              <a:schemeClr val="bg2">
                <a:alpha val="50195"/>
              </a:schemeClr>
            </a:solidFill>
            <a:ln w="9525">
              <a:solidFill>
                <a:schemeClr val="tx1"/>
              </a:solidFill>
              <a:round/>
              <a:headEnd/>
              <a:tailEnd/>
            </a:ln>
          </p:spPr>
          <p:txBody>
            <a:bodyPr/>
            <a:lstStyle/>
            <a:p>
              <a:endParaRPr lang="en-US" dirty="0"/>
            </a:p>
          </p:txBody>
        </p:sp>
        <p:sp>
          <p:nvSpPr>
            <p:cNvPr id="23593" name="Freeform 96"/>
            <p:cNvSpPr>
              <a:spLocks/>
            </p:cNvSpPr>
            <p:nvPr/>
          </p:nvSpPr>
          <p:spPr bwMode="auto">
            <a:xfrm>
              <a:off x="3951" y="3038"/>
              <a:ext cx="687" cy="270"/>
            </a:xfrm>
            <a:custGeom>
              <a:avLst/>
              <a:gdLst>
                <a:gd name="T0" fmla="*/ 288 w 687"/>
                <a:gd name="T1" fmla="*/ 36 h 270"/>
                <a:gd name="T2" fmla="*/ 210 w 687"/>
                <a:gd name="T3" fmla="*/ 27 h 270"/>
                <a:gd name="T4" fmla="*/ 141 w 687"/>
                <a:gd name="T5" fmla="*/ 24 h 270"/>
                <a:gd name="T6" fmla="*/ 126 w 687"/>
                <a:gd name="T7" fmla="*/ 39 h 270"/>
                <a:gd name="T8" fmla="*/ 135 w 687"/>
                <a:gd name="T9" fmla="*/ 84 h 270"/>
                <a:gd name="T10" fmla="*/ 81 w 687"/>
                <a:gd name="T11" fmla="*/ 129 h 270"/>
                <a:gd name="T12" fmla="*/ 111 w 687"/>
                <a:gd name="T13" fmla="*/ 162 h 270"/>
                <a:gd name="T14" fmla="*/ 27 w 687"/>
                <a:gd name="T15" fmla="*/ 207 h 270"/>
                <a:gd name="T16" fmla="*/ 6 w 687"/>
                <a:gd name="T17" fmla="*/ 225 h 270"/>
                <a:gd name="T18" fmla="*/ 0 w 687"/>
                <a:gd name="T19" fmla="*/ 270 h 270"/>
                <a:gd name="T20" fmla="*/ 237 w 687"/>
                <a:gd name="T21" fmla="*/ 189 h 270"/>
                <a:gd name="T22" fmla="*/ 420 w 687"/>
                <a:gd name="T23" fmla="*/ 192 h 270"/>
                <a:gd name="T24" fmla="*/ 615 w 687"/>
                <a:gd name="T25" fmla="*/ 231 h 270"/>
                <a:gd name="T26" fmla="*/ 687 w 687"/>
                <a:gd name="T27" fmla="*/ 252 h 270"/>
                <a:gd name="T28" fmla="*/ 627 w 687"/>
                <a:gd name="T29" fmla="*/ 198 h 270"/>
                <a:gd name="T30" fmla="*/ 579 w 687"/>
                <a:gd name="T31" fmla="*/ 156 h 270"/>
                <a:gd name="T32" fmla="*/ 630 w 687"/>
                <a:gd name="T33" fmla="*/ 138 h 270"/>
                <a:gd name="T34" fmla="*/ 576 w 687"/>
                <a:gd name="T35" fmla="*/ 99 h 270"/>
                <a:gd name="T36" fmla="*/ 606 w 687"/>
                <a:gd name="T37" fmla="*/ 75 h 270"/>
                <a:gd name="T38" fmla="*/ 561 w 687"/>
                <a:gd name="T39" fmla="*/ 0 h 270"/>
                <a:gd name="T40" fmla="*/ 456 w 687"/>
                <a:gd name="T41" fmla="*/ 6 h 270"/>
                <a:gd name="T42" fmla="*/ 399 w 687"/>
                <a:gd name="T43" fmla="*/ 33 h 270"/>
                <a:gd name="T44" fmla="*/ 339 w 687"/>
                <a:gd name="T45" fmla="*/ 75 h 270"/>
                <a:gd name="T46" fmla="*/ 288 w 687"/>
                <a:gd name="T47" fmla="*/ 36 h 2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87"/>
                <a:gd name="T73" fmla="*/ 0 h 270"/>
                <a:gd name="T74" fmla="*/ 687 w 687"/>
                <a:gd name="T75" fmla="*/ 270 h 27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87" h="270">
                  <a:moveTo>
                    <a:pt x="288" y="36"/>
                  </a:moveTo>
                  <a:lnTo>
                    <a:pt x="210" y="27"/>
                  </a:lnTo>
                  <a:lnTo>
                    <a:pt x="141" y="24"/>
                  </a:lnTo>
                  <a:lnTo>
                    <a:pt x="126" y="39"/>
                  </a:lnTo>
                  <a:lnTo>
                    <a:pt x="135" y="84"/>
                  </a:lnTo>
                  <a:lnTo>
                    <a:pt x="81" y="129"/>
                  </a:lnTo>
                  <a:lnTo>
                    <a:pt x="111" y="162"/>
                  </a:lnTo>
                  <a:lnTo>
                    <a:pt x="27" y="207"/>
                  </a:lnTo>
                  <a:lnTo>
                    <a:pt x="6" y="225"/>
                  </a:lnTo>
                  <a:lnTo>
                    <a:pt x="0" y="270"/>
                  </a:lnTo>
                  <a:lnTo>
                    <a:pt x="237" y="189"/>
                  </a:lnTo>
                  <a:lnTo>
                    <a:pt x="420" y="192"/>
                  </a:lnTo>
                  <a:lnTo>
                    <a:pt x="615" y="231"/>
                  </a:lnTo>
                  <a:lnTo>
                    <a:pt x="687" y="252"/>
                  </a:lnTo>
                  <a:lnTo>
                    <a:pt x="627" y="198"/>
                  </a:lnTo>
                  <a:lnTo>
                    <a:pt x="579" y="156"/>
                  </a:lnTo>
                  <a:lnTo>
                    <a:pt x="630" y="138"/>
                  </a:lnTo>
                  <a:lnTo>
                    <a:pt x="576" y="99"/>
                  </a:lnTo>
                  <a:lnTo>
                    <a:pt x="606" y="75"/>
                  </a:lnTo>
                  <a:lnTo>
                    <a:pt x="561" y="0"/>
                  </a:lnTo>
                  <a:lnTo>
                    <a:pt x="456" y="6"/>
                  </a:lnTo>
                  <a:lnTo>
                    <a:pt x="399" y="33"/>
                  </a:lnTo>
                  <a:lnTo>
                    <a:pt x="339" y="75"/>
                  </a:lnTo>
                  <a:lnTo>
                    <a:pt x="288" y="36"/>
                  </a:lnTo>
                  <a:close/>
                </a:path>
              </a:pathLst>
            </a:custGeom>
            <a:solidFill>
              <a:srgbClr val="FFF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94" name="Text Box 102"/>
            <p:cNvSpPr txBox="1">
              <a:spLocks noChangeArrowheads="1"/>
            </p:cNvSpPr>
            <p:nvPr/>
          </p:nvSpPr>
          <p:spPr bwMode="auto">
            <a:xfrm>
              <a:off x="3104" y="2509"/>
              <a:ext cx="2269"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dirty="0">
                  <a:latin typeface="Tahoma" panose="020B0604030504040204" pitchFamily="34" charset="0"/>
                </a:rPr>
                <a:t>Cross Section</a:t>
              </a:r>
            </a:p>
          </p:txBody>
        </p:sp>
        <p:sp>
          <p:nvSpPr>
            <p:cNvPr id="23595" name="Text Box 110"/>
            <p:cNvSpPr txBox="1">
              <a:spLocks noChangeAspect="1" noChangeArrowheads="1"/>
            </p:cNvSpPr>
            <p:nvPr/>
          </p:nvSpPr>
          <p:spPr bwMode="auto">
            <a:xfrm>
              <a:off x="2974" y="2742"/>
              <a:ext cx="215"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596" name="Text Box 111"/>
            <p:cNvSpPr txBox="1">
              <a:spLocks noChangeAspect="1" noChangeArrowheads="1"/>
            </p:cNvSpPr>
            <p:nvPr/>
          </p:nvSpPr>
          <p:spPr bwMode="auto">
            <a:xfrm>
              <a:off x="5299" y="2742"/>
              <a:ext cx="258"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597" name="Freeform 112"/>
            <p:cNvSpPr>
              <a:spLocks/>
            </p:cNvSpPr>
            <p:nvPr/>
          </p:nvSpPr>
          <p:spPr bwMode="auto">
            <a:xfrm>
              <a:off x="3876" y="3036"/>
              <a:ext cx="792" cy="138"/>
            </a:xfrm>
            <a:custGeom>
              <a:avLst/>
              <a:gdLst>
                <a:gd name="T0" fmla="*/ 408 w 792"/>
                <a:gd name="T1" fmla="*/ 72 h 138"/>
                <a:gd name="T2" fmla="*/ 366 w 792"/>
                <a:gd name="T3" fmla="*/ 33 h 138"/>
                <a:gd name="T4" fmla="*/ 297 w 792"/>
                <a:gd name="T5" fmla="*/ 30 h 138"/>
                <a:gd name="T6" fmla="*/ 240 w 792"/>
                <a:gd name="T7" fmla="*/ 24 h 138"/>
                <a:gd name="T8" fmla="*/ 159 w 792"/>
                <a:gd name="T9" fmla="*/ 45 h 138"/>
                <a:gd name="T10" fmla="*/ 0 w 792"/>
                <a:gd name="T11" fmla="*/ 138 h 138"/>
                <a:gd name="T12" fmla="*/ 792 w 792"/>
                <a:gd name="T13" fmla="*/ 138 h 138"/>
                <a:gd name="T14" fmla="*/ 729 w 792"/>
                <a:gd name="T15" fmla="*/ 72 h 138"/>
                <a:gd name="T16" fmla="*/ 690 w 792"/>
                <a:gd name="T17" fmla="*/ 33 h 138"/>
                <a:gd name="T18" fmla="*/ 639 w 792"/>
                <a:gd name="T19" fmla="*/ 0 h 138"/>
                <a:gd name="T20" fmla="*/ 552 w 792"/>
                <a:gd name="T21" fmla="*/ 3 h 138"/>
                <a:gd name="T22" fmla="*/ 528 w 792"/>
                <a:gd name="T23" fmla="*/ 6 h 138"/>
                <a:gd name="T24" fmla="*/ 483 w 792"/>
                <a:gd name="T25" fmla="*/ 21 h 138"/>
                <a:gd name="T26" fmla="*/ 408 w 792"/>
                <a:gd name="T27" fmla="*/ 72 h 1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2"/>
                <a:gd name="T43" fmla="*/ 0 h 138"/>
                <a:gd name="T44" fmla="*/ 792 w 792"/>
                <a:gd name="T45" fmla="*/ 138 h 1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2" h="138">
                  <a:moveTo>
                    <a:pt x="408" y="72"/>
                  </a:moveTo>
                  <a:lnTo>
                    <a:pt x="366" y="33"/>
                  </a:lnTo>
                  <a:lnTo>
                    <a:pt x="297" y="30"/>
                  </a:lnTo>
                  <a:lnTo>
                    <a:pt x="240" y="24"/>
                  </a:lnTo>
                  <a:lnTo>
                    <a:pt x="159" y="45"/>
                  </a:lnTo>
                  <a:lnTo>
                    <a:pt x="0" y="138"/>
                  </a:lnTo>
                  <a:lnTo>
                    <a:pt x="792" y="138"/>
                  </a:lnTo>
                  <a:lnTo>
                    <a:pt x="729" y="72"/>
                  </a:lnTo>
                  <a:lnTo>
                    <a:pt x="690" y="33"/>
                  </a:lnTo>
                  <a:lnTo>
                    <a:pt x="639" y="0"/>
                  </a:lnTo>
                  <a:lnTo>
                    <a:pt x="552" y="3"/>
                  </a:lnTo>
                  <a:lnTo>
                    <a:pt x="528" y="6"/>
                  </a:lnTo>
                  <a:lnTo>
                    <a:pt x="483" y="21"/>
                  </a:lnTo>
                  <a:lnTo>
                    <a:pt x="408" y="72"/>
                  </a:lnTo>
                  <a:close/>
                </a:path>
              </a:pathLst>
            </a:custGeom>
            <a:solidFill>
              <a:srgbClr val="00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3598" name="Freeform 42"/>
            <p:cNvSpPr>
              <a:spLocks/>
            </p:cNvSpPr>
            <p:nvPr/>
          </p:nvSpPr>
          <p:spPr bwMode="auto">
            <a:xfrm>
              <a:off x="3197" y="3028"/>
              <a:ext cx="2081" cy="467"/>
            </a:xfrm>
            <a:custGeom>
              <a:avLst/>
              <a:gdLst>
                <a:gd name="T0" fmla="*/ 0 w 2081"/>
                <a:gd name="T1" fmla="*/ 467 h 467"/>
                <a:gd name="T2" fmla="*/ 392 w 2081"/>
                <a:gd name="T3" fmla="*/ 323 h 467"/>
                <a:gd name="T4" fmla="*/ 693 w 2081"/>
                <a:gd name="T5" fmla="*/ 140 h 467"/>
                <a:gd name="T6" fmla="*/ 877 w 2081"/>
                <a:gd name="T7" fmla="*/ 35 h 467"/>
                <a:gd name="T8" fmla="*/ 1086 w 2081"/>
                <a:gd name="T9" fmla="*/ 35 h 467"/>
                <a:gd name="T10" fmla="*/ 1309 w 2081"/>
                <a:gd name="T11" fmla="*/ 9 h 467"/>
                <a:gd name="T12" fmla="*/ 1427 w 2081"/>
                <a:gd name="T13" fmla="*/ 87 h 467"/>
                <a:gd name="T14" fmla="*/ 1518 w 2081"/>
                <a:gd name="T15" fmla="*/ 192 h 467"/>
                <a:gd name="T16" fmla="*/ 1715 w 2081"/>
                <a:gd name="T17" fmla="*/ 336 h 467"/>
                <a:gd name="T18" fmla="*/ 2081 w 2081"/>
                <a:gd name="T19" fmla="*/ 428 h 4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81"/>
                <a:gd name="T31" fmla="*/ 0 h 467"/>
                <a:gd name="T32" fmla="*/ 2081 w 2081"/>
                <a:gd name="T33" fmla="*/ 467 h 4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81" h="467">
                  <a:moveTo>
                    <a:pt x="0" y="467"/>
                  </a:moveTo>
                  <a:cubicBezTo>
                    <a:pt x="138" y="422"/>
                    <a:pt x="277" y="377"/>
                    <a:pt x="392" y="323"/>
                  </a:cubicBezTo>
                  <a:cubicBezTo>
                    <a:pt x="507" y="269"/>
                    <a:pt x="612" y="188"/>
                    <a:pt x="693" y="140"/>
                  </a:cubicBezTo>
                  <a:cubicBezTo>
                    <a:pt x="774" y="92"/>
                    <a:pt x="812" y="52"/>
                    <a:pt x="877" y="35"/>
                  </a:cubicBezTo>
                  <a:cubicBezTo>
                    <a:pt x="942" y="18"/>
                    <a:pt x="1014" y="39"/>
                    <a:pt x="1086" y="35"/>
                  </a:cubicBezTo>
                  <a:cubicBezTo>
                    <a:pt x="1158" y="31"/>
                    <a:pt x="1252" y="0"/>
                    <a:pt x="1309" y="9"/>
                  </a:cubicBezTo>
                  <a:cubicBezTo>
                    <a:pt x="1366" y="18"/>
                    <a:pt x="1392" y="56"/>
                    <a:pt x="1427" y="87"/>
                  </a:cubicBezTo>
                  <a:cubicBezTo>
                    <a:pt x="1462" y="118"/>
                    <a:pt x="1470" y="151"/>
                    <a:pt x="1518" y="192"/>
                  </a:cubicBezTo>
                  <a:cubicBezTo>
                    <a:pt x="1566" y="233"/>
                    <a:pt x="1621" y="297"/>
                    <a:pt x="1715" y="336"/>
                  </a:cubicBezTo>
                  <a:cubicBezTo>
                    <a:pt x="1809" y="375"/>
                    <a:pt x="1945" y="401"/>
                    <a:pt x="2081" y="428"/>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599" name="Freeform 40"/>
            <p:cNvSpPr>
              <a:spLocks/>
            </p:cNvSpPr>
            <p:nvPr/>
          </p:nvSpPr>
          <p:spPr bwMode="auto">
            <a:xfrm>
              <a:off x="3223" y="3211"/>
              <a:ext cx="2055" cy="376"/>
            </a:xfrm>
            <a:custGeom>
              <a:avLst/>
              <a:gdLst>
                <a:gd name="T0" fmla="*/ 0 w 2055"/>
                <a:gd name="T1" fmla="*/ 376 h 376"/>
                <a:gd name="T2" fmla="*/ 406 w 2055"/>
                <a:gd name="T3" fmla="*/ 232 h 376"/>
                <a:gd name="T4" fmla="*/ 903 w 2055"/>
                <a:gd name="T5" fmla="*/ 35 h 376"/>
                <a:gd name="T6" fmla="*/ 1191 w 2055"/>
                <a:gd name="T7" fmla="*/ 22 h 376"/>
                <a:gd name="T8" fmla="*/ 1427 w 2055"/>
                <a:gd name="T9" fmla="*/ 88 h 376"/>
                <a:gd name="T10" fmla="*/ 1767 w 2055"/>
                <a:gd name="T11" fmla="*/ 245 h 376"/>
                <a:gd name="T12" fmla="*/ 2055 w 2055"/>
                <a:gd name="T13" fmla="*/ 363 h 376"/>
                <a:gd name="T14" fmla="*/ 0 60000 65536"/>
                <a:gd name="T15" fmla="*/ 0 60000 65536"/>
                <a:gd name="T16" fmla="*/ 0 60000 65536"/>
                <a:gd name="T17" fmla="*/ 0 60000 65536"/>
                <a:gd name="T18" fmla="*/ 0 60000 65536"/>
                <a:gd name="T19" fmla="*/ 0 60000 65536"/>
                <a:gd name="T20" fmla="*/ 0 60000 65536"/>
                <a:gd name="T21" fmla="*/ 0 w 2055"/>
                <a:gd name="T22" fmla="*/ 0 h 376"/>
                <a:gd name="T23" fmla="*/ 2055 w 2055"/>
                <a:gd name="T24" fmla="*/ 376 h 3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5" h="376">
                  <a:moveTo>
                    <a:pt x="0" y="376"/>
                  </a:moveTo>
                  <a:cubicBezTo>
                    <a:pt x="128" y="332"/>
                    <a:pt x="256" y="289"/>
                    <a:pt x="406" y="232"/>
                  </a:cubicBezTo>
                  <a:cubicBezTo>
                    <a:pt x="556" y="175"/>
                    <a:pt x="772" y="70"/>
                    <a:pt x="903" y="35"/>
                  </a:cubicBezTo>
                  <a:cubicBezTo>
                    <a:pt x="1034" y="0"/>
                    <a:pt x="1104" y="13"/>
                    <a:pt x="1191" y="22"/>
                  </a:cubicBezTo>
                  <a:cubicBezTo>
                    <a:pt x="1278" y="31"/>
                    <a:pt x="1331" y="51"/>
                    <a:pt x="1427" y="88"/>
                  </a:cubicBezTo>
                  <a:cubicBezTo>
                    <a:pt x="1523" y="125"/>
                    <a:pt x="1662" y="199"/>
                    <a:pt x="1767" y="245"/>
                  </a:cubicBezTo>
                  <a:cubicBezTo>
                    <a:pt x="1872" y="291"/>
                    <a:pt x="1963" y="327"/>
                    <a:pt x="2055" y="363"/>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sp>
        <p:nvSpPr>
          <p:cNvPr id="23584" name="Text Box 6"/>
          <p:cNvSpPr txBox="1">
            <a:spLocks noChangeAspect="1" noChangeArrowheads="1"/>
          </p:cNvSpPr>
          <p:nvPr/>
        </p:nvSpPr>
        <p:spPr bwMode="auto">
          <a:xfrm>
            <a:off x="2792413" y="3314741"/>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
        <p:nvSpPr>
          <p:cNvPr id="23585" name="Text Box 65"/>
          <p:cNvSpPr txBox="1">
            <a:spLocks noChangeAspect="1" noChangeArrowheads="1"/>
          </p:cNvSpPr>
          <p:nvPr/>
        </p:nvSpPr>
        <p:spPr bwMode="auto">
          <a:xfrm>
            <a:off x="7304088" y="3314741"/>
            <a:ext cx="40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latin typeface="Verdana" panose="020B0604030504040204" pitchFamily="34" charset="0"/>
              </a:rPr>
              <a:t>A’</a:t>
            </a:r>
          </a:p>
        </p:txBody>
      </p:sp>
    </p:spTree>
    <p:extLst>
      <p:ext uri="{BB962C8B-B14F-4D97-AF65-F5344CB8AC3E}">
        <p14:creationId xmlns:p14="http://schemas.microsoft.com/office/powerpoint/2010/main" val="373763279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ChangeArrowheads="1"/>
          </p:cNvSpPr>
          <p:nvPr>
            <p:ph type="title"/>
          </p:nvPr>
        </p:nvSpPr>
        <p:spPr/>
        <p:txBody>
          <a:bodyPr/>
          <a:lstStyle/>
          <a:p>
            <a:r>
              <a:rPr lang="en-US" dirty="0"/>
              <a:t>Structural Analysis - What is it?</a:t>
            </a:r>
          </a:p>
        </p:txBody>
      </p:sp>
      <p:sp>
        <p:nvSpPr>
          <p:cNvPr id="496643" name="Text Box 3"/>
          <p:cNvSpPr txBox="1">
            <a:spLocks noChangeArrowheads="1"/>
          </p:cNvSpPr>
          <p:nvPr/>
        </p:nvSpPr>
        <p:spPr bwMode="auto">
          <a:xfrm>
            <a:off x="533400" y="922058"/>
            <a:ext cx="7651750" cy="1791260"/>
          </a:xfrm>
          <a:prstGeom prst="rect">
            <a:avLst/>
          </a:prstGeom>
          <a:noFill/>
          <a:ln w="9525">
            <a:noFill/>
            <a:miter lim="800000"/>
            <a:headEnd/>
            <a:tailEnd/>
          </a:ln>
          <a:effectLst/>
        </p:spPr>
        <p:txBody>
          <a:bodyPr anchor="ctr">
            <a:spAutoFit/>
          </a:bodyPr>
          <a:lstStyle/>
          <a:p>
            <a:pPr marL="284163" indent="-284163">
              <a:lnSpc>
                <a:spcPct val="115000"/>
              </a:lnSpc>
            </a:pPr>
            <a:r>
              <a:rPr lang="en-US" dirty="0">
                <a:latin typeface="Tahoma" pitchFamily="34" charset="0"/>
              </a:rPr>
              <a:t>The analysis of all of the significant processes that </a:t>
            </a:r>
            <a:r>
              <a:rPr lang="en-US" b="1" dirty="0">
                <a:latin typeface="Tahoma" pitchFamily="34" charset="0"/>
              </a:rPr>
              <a:t>formed</a:t>
            </a:r>
            <a:r>
              <a:rPr lang="en-US" dirty="0">
                <a:latin typeface="Tahoma" pitchFamily="34" charset="0"/>
              </a:rPr>
              <a:t> a basin and </a:t>
            </a:r>
            <a:r>
              <a:rPr lang="en-US" b="1" dirty="0">
                <a:latin typeface="Tahoma" pitchFamily="34" charset="0"/>
              </a:rPr>
              <a:t>deformed</a:t>
            </a:r>
            <a:r>
              <a:rPr lang="en-US" dirty="0">
                <a:latin typeface="Tahoma" pitchFamily="34" charset="0"/>
              </a:rPr>
              <a:t> its sedimentary fill from basin-scale processes (e.g., plate tectonics) </a:t>
            </a:r>
            <a:r>
              <a:rPr lang="en-US" dirty="0" smtClean="0">
                <a:latin typeface="Tahoma" pitchFamily="34" charset="0"/>
              </a:rPr>
              <a:t>to</a:t>
            </a:r>
            <a:r>
              <a:rPr lang="en-US" dirty="0">
                <a:latin typeface="Tahoma" pitchFamily="34" charset="0"/>
              </a:rPr>
              <a:t> </a:t>
            </a:r>
            <a:r>
              <a:rPr lang="en-US" dirty="0" smtClean="0">
                <a:latin typeface="Tahoma" pitchFamily="34" charset="0"/>
              </a:rPr>
              <a:t>centimeter-scale </a:t>
            </a:r>
            <a:r>
              <a:rPr lang="en-US" dirty="0">
                <a:latin typeface="Tahoma" pitchFamily="34" charset="0"/>
              </a:rPr>
              <a:t>processes (e.g., fracturing)</a:t>
            </a:r>
          </a:p>
        </p:txBody>
      </p:sp>
      <p:sp>
        <p:nvSpPr>
          <p:cNvPr id="496644" name="Text Box 4"/>
          <p:cNvSpPr txBox="1">
            <a:spLocks noChangeArrowheads="1"/>
          </p:cNvSpPr>
          <p:nvPr/>
        </p:nvSpPr>
        <p:spPr bwMode="auto">
          <a:xfrm>
            <a:off x="419100" y="2998589"/>
            <a:ext cx="5937250" cy="2605329"/>
          </a:xfrm>
          <a:prstGeom prst="rect">
            <a:avLst/>
          </a:prstGeom>
          <a:noFill/>
          <a:ln w="9525">
            <a:noFill/>
            <a:miter lim="800000"/>
            <a:headEnd/>
            <a:tailEnd/>
          </a:ln>
          <a:effectLst/>
        </p:spPr>
        <p:txBody>
          <a:bodyPr anchor="ctr">
            <a:spAutoFit/>
          </a:bodyPr>
          <a:lstStyle/>
          <a:p>
            <a:pPr>
              <a:lnSpc>
                <a:spcPct val="115000"/>
              </a:lnSpc>
            </a:pPr>
            <a:r>
              <a:rPr lang="en-US" sz="2200" b="1" dirty="0">
                <a:solidFill>
                  <a:srgbClr val="008000"/>
                </a:solidFill>
                <a:latin typeface="Tahoma" pitchFamily="34" charset="0"/>
              </a:rPr>
              <a:t>Some Major Elements:</a:t>
            </a:r>
          </a:p>
          <a:p>
            <a:pPr marL="114300" lvl="1">
              <a:lnSpc>
                <a:spcPct val="115000"/>
              </a:lnSpc>
              <a:buFontTx/>
              <a:buChar char="•"/>
            </a:pPr>
            <a:r>
              <a:rPr lang="en-US" dirty="0">
                <a:latin typeface="Tahoma" pitchFamily="34" charset="0"/>
              </a:rPr>
              <a:t>  Basin Formation</a:t>
            </a:r>
          </a:p>
          <a:p>
            <a:pPr marL="114300" lvl="1">
              <a:lnSpc>
                <a:spcPct val="115000"/>
              </a:lnSpc>
              <a:buFontTx/>
              <a:buChar char="•"/>
            </a:pPr>
            <a:r>
              <a:rPr lang="en-US" dirty="0">
                <a:latin typeface="Tahoma" pitchFamily="34" charset="0"/>
              </a:rPr>
              <a:t>  Fault Network Mapping</a:t>
            </a:r>
          </a:p>
          <a:p>
            <a:pPr marL="114300" lvl="1">
              <a:lnSpc>
                <a:spcPct val="115000"/>
              </a:lnSpc>
              <a:buFontTx/>
              <a:buChar char="•"/>
            </a:pPr>
            <a:r>
              <a:rPr lang="en-US" dirty="0">
                <a:latin typeface="Tahoma" pitchFamily="34" charset="0"/>
              </a:rPr>
              <a:t>  Stratigraphic Deformation</a:t>
            </a:r>
          </a:p>
          <a:p>
            <a:pPr marL="114300" lvl="1">
              <a:lnSpc>
                <a:spcPct val="115000"/>
              </a:lnSpc>
              <a:buFontTx/>
              <a:buChar char="•"/>
            </a:pPr>
            <a:r>
              <a:rPr lang="en-US" dirty="0">
                <a:latin typeface="Tahoma" pitchFamily="34" charset="0"/>
              </a:rPr>
              <a:t>  Present-Day Trap Definition</a:t>
            </a:r>
          </a:p>
          <a:p>
            <a:pPr marL="114300" lvl="1">
              <a:lnSpc>
                <a:spcPct val="115000"/>
              </a:lnSpc>
              <a:buFontTx/>
              <a:buChar char="•"/>
            </a:pPr>
            <a:r>
              <a:rPr lang="en-US" dirty="0">
                <a:latin typeface="Tahoma" pitchFamily="34" charset="0"/>
              </a:rPr>
              <a:t>  Timing of Trap Development</a:t>
            </a:r>
          </a:p>
        </p:txBody>
      </p:sp>
      <p:pic>
        <p:nvPicPr>
          <p:cNvPr id="496645" name="Picture 5"/>
          <p:cNvPicPr>
            <a:picLocks noChangeAspect="1" noChangeArrowheads="1"/>
          </p:cNvPicPr>
          <p:nvPr/>
        </p:nvPicPr>
        <p:blipFill>
          <a:blip r:embed="rId3" cstate="print"/>
          <a:srcRect l="862" b="1524"/>
          <a:stretch>
            <a:fillRect/>
          </a:stretch>
        </p:blipFill>
        <p:spPr bwMode="auto">
          <a:xfrm>
            <a:off x="5160963" y="2940050"/>
            <a:ext cx="3684587" cy="2973388"/>
          </a:xfrm>
          <a:prstGeom prst="rect">
            <a:avLst/>
          </a:prstGeom>
          <a:noFill/>
          <a:ln w="57150">
            <a:solidFill>
              <a:schemeClr val="tx1"/>
            </a:solidFill>
            <a:miter lim="800000"/>
            <a:headEnd/>
            <a:tailEnd/>
          </a:ln>
          <a:effectLst/>
        </p:spPr>
      </p:pic>
      <p:sp>
        <p:nvSpPr>
          <p:cNvPr id="6"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p:txBody>
          <a:bodyPr/>
          <a:lstStyle/>
          <a:p>
            <a:r>
              <a:rPr lang="en-US" dirty="0"/>
              <a:t>Structural Analysis Process</a:t>
            </a:r>
          </a:p>
        </p:txBody>
      </p:sp>
      <p:sp>
        <p:nvSpPr>
          <p:cNvPr id="539651" name="Rectangle 3"/>
          <p:cNvSpPr>
            <a:spLocks noGrp="1" noChangeArrowheads="1"/>
          </p:cNvSpPr>
          <p:nvPr>
            <p:ph type="body" idx="1"/>
          </p:nvPr>
        </p:nvSpPr>
        <p:spPr>
          <a:xfrm>
            <a:off x="642938" y="998538"/>
            <a:ext cx="7996237" cy="3443287"/>
          </a:xfrm>
        </p:spPr>
        <p:txBody>
          <a:bodyPr/>
          <a:lstStyle/>
          <a:p>
            <a:pPr>
              <a:lnSpc>
                <a:spcPct val="95000"/>
              </a:lnSpc>
              <a:spcBef>
                <a:spcPct val="30000"/>
              </a:spcBef>
            </a:pPr>
            <a:r>
              <a:rPr lang="en-US" sz="2000" b="1" dirty="0"/>
              <a:t>Perform structural styles analysis</a:t>
            </a:r>
          </a:p>
          <a:p>
            <a:pPr lvl="1">
              <a:lnSpc>
                <a:spcPct val="95000"/>
              </a:lnSpc>
              <a:spcBef>
                <a:spcPct val="30000"/>
              </a:spcBef>
            </a:pPr>
            <a:r>
              <a:rPr lang="en-US" sz="2000" dirty="0"/>
              <a:t>What is the structural </a:t>
            </a:r>
            <a:r>
              <a:rPr lang="en-US" sz="2000" dirty="0" smtClean="0"/>
              <a:t>setting &amp; structural style</a:t>
            </a:r>
            <a:r>
              <a:rPr lang="en-US" sz="2000" dirty="0"/>
              <a:t>?</a:t>
            </a:r>
          </a:p>
          <a:p>
            <a:pPr lvl="1">
              <a:lnSpc>
                <a:spcPct val="95000"/>
              </a:lnSpc>
              <a:spcBef>
                <a:spcPct val="30000"/>
              </a:spcBef>
            </a:pPr>
            <a:r>
              <a:rPr lang="en-US" sz="2000" dirty="0"/>
              <a:t>What are the expected faults, folds and </a:t>
            </a:r>
            <a:r>
              <a:rPr lang="en-US" sz="2000" dirty="0" smtClean="0"/>
              <a:t>trapping geometries</a:t>
            </a:r>
            <a:r>
              <a:rPr lang="en-US" sz="2000" dirty="0"/>
              <a:t>?</a:t>
            </a:r>
          </a:p>
          <a:p>
            <a:pPr>
              <a:lnSpc>
                <a:spcPct val="95000"/>
              </a:lnSpc>
              <a:spcBef>
                <a:spcPct val="30000"/>
              </a:spcBef>
            </a:pPr>
            <a:r>
              <a:rPr lang="en-US" sz="2000" b="1" dirty="0"/>
              <a:t>Construct a structural interpretation that is geometrically consistent in 3-D</a:t>
            </a:r>
          </a:p>
          <a:p>
            <a:pPr>
              <a:lnSpc>
                <a:spcPct val="95000"/>
              </a:lnSpc>
              <a:spcBef>
                <a:spcPct val="30000"/>
              </a:spcBef>
            </a:pPr>
            <a:r>
              <a:rPr lang="en-US" sz="2000" b="1" dirty="0"/>
              <a:t>Assess the admissibility of the interpretation </a:t>
            </a:r>
            <a:endParaRPr lang="en-US" sz="2400" b="1" dirty="0"/>
          </a:p>
          <a:p>
            <a:pPr lvl="1">
              <a:lnSpc>
                <a:spcPct val="95000"/>
              </a:lnSpc>
              <a:spcBef>
                <a:spcPct val="30000"/>
              </a:spcBef>
            </a:pPr>
            <a:r>
              <a:rPr lang="en-US" sz="2000" dirty="0"/>
              <a:t>kinematic</a:t>
            </a:r>
          </a:p>
          <a:p>
            <a:pPr lvl="1">
              <a:lnSpc>
                <a:spcPct val="95000"/>
              </a:lnSpc>
              <a:spcBef>
                <a:spcPct val="30000"/>
              </a:spcBef>
            </a:pPr>
            <a:r>
              <a:rPr lang="en-US" sz="2000" dirty="0"/>
              <a:t>mechanical </a:t>
            </a:r>
          </a:p>
          <a:p>
            <a:pPr>
              <a:lnSpc>
                <a:spcPct val="95000"/>
              </a:lnSpc>
              <a:spcBef>
                <a:spcPct val="30000"/>
              </a:spcBef>
            </a:pPr>
            <a:r>
              <a:rPr lang="en-US" sz="2000" b="1" dirty="0"/>
              <a:t>Identify potential structural traps</a:t>
            </a:r>
          </a:p>
          <a:p>
            <a:pPr>
              <a:lnSpc>
                <a:spcPct val="95000"/>
              </a:lnSpc>
              <a:spcBef>
                <a:spcPct val="30000"/>
              </a:spcBef>
            </a:pPr>
            <a:r>
              <a:rPr lang="en-US" sz="2000" b="1" dirty="0"/>
              <a:t>Define the extent of the trap </a:t>
            </a:r>
            <a:r>
              <a:rPr lang="en-US" sz="2000" dirty="0"/>
              <a:t>(what controls </a:t>
            </a:r>
            <a:r>
              <a:rPr lang="en-US" sz="2000" dirty="0" smtClean="0"/>
              <a:t>the HC fill level?) </a:t>
            </a:r>
            <a:endParaRPr lang="en-US" sz="2000" dirty="0"/>
          </a:p>
          <a:p>
            <a:pPr>
              <a:lnSpc>
                <a:spcPct val="95000"/>
              </a:lnSpc>
              <a:spcBef>
                <a:spcPct val="30000"/>
              </a:spcBef>
            </a:pPr>
            <a:r>
              <a:rPr lang="en-US" sz="2000" b="1" dirty="0"/>
              <a:t>Analyze the timing of trap development</a:t>
            </a:r>
          </a:p>
          <a:p>
            <a:pPr lvl="1">
              <a:lnSpc>
                <a:spcPct val="95000"/>
              </a:lnSpc>
              <a:spcBef>
                <a:spcPct val="30000"/>
              </a:spcBef>
            </a:pPr>
            <a:r>
              <a:rPr lang="en-US" sz="2000" dirty="0"/>
              <a:t>Trap volume as a function of time</a:t>
            </a:r>
          </a:p>
          <a:p>
            <a:pPr lvl="1">
              <a:lnSpc>
                <a:spcPct val="95000"/>
              </a:lnSpc>
              <a:spcBef>
                <a:spcPct val="30000"/>
              </a:spcBef>
            </a:pPr>
            <a:r>
              <a:rPr lang="en-US" sz="2000" dirty="0"/>
              <a:t>Compare trap size/timing to HC generation/migration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- 1</a:t>
            </a:r>
            <a:endParaRPr lang="en-US" dirty="0"/>
          </a:p>
        </p:txBody>
      </p:sp>
      <p:sp>
        <p:nvSpPr>
          <p:cNvPr id="9" name="Rectangle 8"/>
          <p:cNvSpPr/>
          <p:nvPr/>
        </p:nvSpPr>
        <p:spPr>
          <a:xfrm>
            <a:off x="292308" y="1069824"/>
            <a:ext cx="8776741" cy="2062103"/>
          </a:xfrm>
          <a:prstGeom prst="rect">
            <a:avLst/>
          </a:prstGeom>
        </p:spPr>
        <p:txBody>
          <a:bodyPr wrap="square">
            <a:spAutoFit/>
          </a:bodyPr>
          <a:lstStyle/>
          <a:p>
            <a:pPr marL="977900" indent="-977900">
              <a:spcBef>
                <a:spcPts val="1200"/>
              </a:spcBef>
            </a:pPr>
            <a:r>
              <a:rPr lang="en-US" sz="1400" dirty="0">
                <a:latin typeface="Arial" panose="020B0604020202020204" pitchFamily="34" charset="0"/>
                <a:cs typeface="Arial" panose="020B0604020202020204" pitchFamily="34" charset="0"/>
              </a:rPr>
              <a:t>Slide 15:  </a:t>
            </a:r>
            <a:r>
              <a:rPr lang="en-US" sz="1400" dirty="0" smtClean="0">
                <a:latin typeface="Arial" panose="020B0604020202020204" pitchFamily="34" charset="0"/>
                <a:cs typeface="Arial" panose="020B0604020202020204" pitchFamily="34" charset="0"/>
              </a:rPr>
              <a:t>http</a:t>
            </a:r>
            <a:r>
              <a:rPr lang="en-US" sz="1400" dirty="0">
                <a:latin typeface="Arial" panose="020B0604020202020204" pitchFamily="34" charset="0"/>
                <a:cs typeface="Arial" panose="020B0604020202020204" pitchFamily="34" charset="0"/>
              </a:rPr>
              <a:t>://archives.aapg.org/europe/newsletters/2008/03mar/jackson3.jpg</a:t>
            </a:r>
          </a:p>
          <a:p>
            <a:pPr marL="977900" indent="-977900">
              <a:spcBef>
                <a:spcPts val="1200"/>
              </a:spcBef>
            </a:pPr>
            <a:r>
              <a:rPr lang="en-US" sz="1400" dirty="0" smtClean="0">
                <a:latin typeface="Arial" panose="020B0604020202020204" pitchFamily="34" charset="0"/>
                <a:cs typeface="Arial" panose="020B0604020202020204" pitchFamily="34" charset="0"/>
              </a:rPr>
              <a:t>Slide 22:  Harding, T.P. and Lowell, J.D., 1979.  Structural styles, their plate tectonic habitats, and hydrocarbon traps in petroleum provinces, AAPG Bulletin, V. 63, p. 1016-1058.</a:t>
            </a:r>
          </a:p>
          <a:p>
            <a:pPr marL="977900" indent="-977900">
              <a:spcBef>
                <a:spcPts val="1200"/>
              </a:spcBef>
            </a:pPr>
            <a:r>
              <a:rPr lang="en-US" sz="1400" dirty="0" smtClean="0">
                <a:latin typeface="Arial" panose="020B0604020202020204" pitchFamily="34" charset="0"/>
                <a:cs typeface="Arial" panose="020B0604020202020204" pitchFamily="34" charset="0"/>
              </a:rPr>
              <a:t>Slide 25:  Stone, D. S., 1983.  Seismic Profile: South Elk Basin. in A. W. Bally (ed.)  Seismic Expression of Structural Styles, AAPG Studies in Geology Series # 15.</a:t>
            </a:r>
          </a:p>
          <a:p>
            <a:pPr marL="977900" indent="-977900">
              <a:spcBef>
                <a:spcPts val="1200"/>
              </a:spcBef>
            </a:pPr>
            <a:r>
              <a:rPr lang="en-US" sz="1400" dirty="0" smtClean="0">
                <a:latin typeface="Arial" panose="020B0604020202020204" pitchFamily="34" charset="0"/>
                <a:cs typeface="Arial" panose="020B0604020202020204" pitchFamily="34" charset="0"/>
              </a:rPr>
              <a:t>Slide 25:  Norton, M. A., 1983.  Kemmerer Area, Lincoln County Wyoming. in A. W. Bally (ed.)  Seismic Expression of Structural Styles, AAPG Studies in Geology Series # 15.</a:t>
            </a:r>
          </a:p>
        </p:txBody>
      </p:sp>
    </p:spTree>
    <p:extLst>
      <p:ext uri="{BB962C8B-B14F-4D97-AF65-F5344CB8AC3E}">
        <p14:creationId xmlns:p14="http://schemas.microsoft.com/office/powerpoint/2010/main" val="13388256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ChangeArrowheads="1"/>
          </p:cNvSpPr>
          <p:nvPr>
            <p:ph type="title"/>
          </p:nvPr>
        </p:nvSpPr>
        <p:spPr/>
        <p:txBody>
          <a:bodyPr/>
          <a:lstStyle/>
          <a:p>
            <a:r>
              <a:rPr lang="en-US" dirty="0"/>
              <a:t>Purposes of Structural Analysis </a:t>
            </a:r>
          </a:p>
        </p:txBody>
      </p:sp>
      <p:sp>
        <p:nvSpPr>
          <p:cNvPr id="498691" name="Rectangle 3"/>
          <p:cNvSpPr>
            <a:spLocks noGrp="1" noChangeArrowheads="1"/>
          </p:cNvSpPr>
          <p:nvPr>
            <p:ph type="body" idx="1"/>
          </p:nvPr>
        </p:nvSpPr>
        <p:spPr>
          <a:xfrm>
            <a:off x="557213" y="1023938"/>
            <a:ext cx="8176884" cy="4114800"/>
          </a:xfrm>
        </p:spPr>
        <p:txBody>
          <a:bodyPr/>
          <a:lstStyle/>
          <a:p>
            <a:pPr>
              <a:spcBef>
                <a:spcPct val="30000"/>
              </a:spcBef>
              <a:buFontTx/>
              <a:buNone/>
            </a:pPr>
            <a:r>
              <a:rPr lang="en-US" sz="2400" b="1" dirty="0" smtClean="0">
                <a:solidFill>
                  <a:srgbClr val="008000"/>
                </a:solidFill>
              </a:rPr>
              <a:t>Answer:</a:t>
            </a:r>
            <a:endParaRPr lang="en-US" sz="2400" b="1" dirty="0">
              <a:solidFill>
                <a:srgbClr val="008000"/>
              </a:solidFill>
            </a:endParaRPr>
          </a:p>
          <a:p>
            <a:pPr lvl="1">
              <a:spcBef>
                <a:spcPct val="30000"/>
              </a:spcBef>
              <a:buFontTx/>
              <a:buChar char="•"/>
            </a:pPr>
            <a:r>
              <a:rPr lang="en-US" sz="2400" dirty="0" smtClean="0"/>
              <a:t>To properly locate wells </a:t>
            </a:r>
          </a:p>
          <a:p>
            <a:pPr lvl="1">
              <a:spcBef>
                <a:spcPct val="30000"/>
              </a:spcBef>
              <a:buFontTx/>
              <a:buChar char="•"/>
            </a:pPr>
            <a:r>
              <a:rPr lang="en-US" sz="2400" dirty="0" smtClean="0"/>
              <a:t>To discover new reserves</a:t>
            </a:r>
          </a:p>
          <a:p>
            <a:pPr lvl="1">
              <a:spcBef>
                <a:spcPct val="30000"/>
              </a:spcBef>
              <a:buFontTx/>
              <a:buChar char="•"/>
            </a:pPr>
            <a:r>
              <a:rPr lang="en-US" sz="2400" dirty="0" smtClean="0"/>
              <a:t>To efficiently produce </a:t>
            </a:r>
            <a:r>
              <a:rPr lang="en-US" sz="2400" dirty="0"/>
              <a:t>discovered reserves</a:t>
            </a:r>
          </a:p>
          <a:p>
            <a:pPr>
              <a:spcBef>
                <a:spcPct val="30000"/>
              </a:spcBef>
              <a:buFontTx/>
              <a:buNone/>
            </a:pPr>
            <a:r>
              <a:rPr lang="en-US" sz="2400" b="1" dirty="0">
                <a:solidFill>
                  <a:srgbClr val="008000"/>
                </a:solidFill>
              </a:rPr>
              <a:t>But also:</a:t>
            </a:r>
          </a:p>
          <a:p>
            <a:pPr lvl="1">
              <a:spcBef>
                <a:spcPct val="30000"/>
              </a:spcBef>
              <a:buFontTx/>
              <a:buChar char="•"/>
            </a:pPr>
            <a:r>
              <a:rPr lang="en-US" sz="2400" dirty="0" smtClean="0"/>
              <a:t>To define the size of HC reserves (how many barrels)</a:t>
            </a:r>
          </a:p>
          <a:p>
            <a:pPr lvl="1">
              <a:spcBef>
                <a:spcPct val="30000"/>
              </a:spcBef>
              <a:buFontTx/>
              <a:buChar char="•"/>
            </a:pPr>
            <a:r>
              <a:rPr lang="en-US" sz="2400" dirty="0" smtClean="0"/>
              <a:t>To determine trap integrity (e. g., Fault seal)</a:t>
            </a:r>
          </a:p>
          <a:p>
            <a:pPr lvl="1">
              <a:spcBef>
                <a:spcPct val="30000"/>
              </a:spcBef>
              <a:buFontTx/>
              <a:buChar char="•"/>
            </a:pPr>
            <a:r>
              <a:rPr lang="en-US" sz="2400" dirty="0" smtClean="0"/>
              <a:t>To understand basin architecture:</a:t>
            </a:r>
          </a:p>
          <a:p>
            <a:pPr lvl="2">
              <a:spcBef>
                <a:spcPct val="30000"/>
              </a:spcBef>
              <a:buFontTx/>
              <a:buChar char="–"/>
            </a:pPr>
            <a:r>
              <a:rPr lang="en-US" dirty="0" smtClean="0"/>
              <a:t> For thermal modeling of source maturation</a:t>
            </a:r>
          </a:p>
          <a:p>
            <a:pPr lvl="2">
              <a:spcBef>
                <a:spcPct val="30000"/>
              </a:spcBef>
              <a:buFontTx/>
              <a:buChar char="–"/>
            </a:pPr>
            <a:r>
              <a:rPr lang="en-US" dirty="0" smtClean="0"/>
              <a:t> For modeling hydrocarbon </a:t>
            </a:r>
            <a:r>
              <a:rPr lang="en-US" dirty="0"/>
              <a:t>migration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ChangeArrowheads="1"/>
          </p:cNvSpPr>
          <p:nvPr>
            <p:ph type="title"/>
          </p:nvPr>
        </p:nvSpPr>
        <p:spPr/>
        <p:txBody>
          <a:bodyPr/>
          <a:lstStyle/>
          <a:p>
            <a:r>
              <a:rPr lang="en-US" dirty="0"/>
              <a:t>Role of Seismic Interpretation</a:t>
            </a:r>
          </a:p>
        </p:txBody>
      </p:sp>
      <p:sp>
        <p:nvSpPr>
          <p:cNvPr id="500739" name="Rectangle 3"/>
          <p:cNvSpPr>
            <a:spLocks noGrp="1" noChangeArrowheads="1"/>
          </p:cNvSpPr>
          <p:nvPr>
            <p:ph type="body" idx="1"/>
          </p:nvPr>
        </p:nvSpPr>
        <p:spPr>
          <a:xfrm>
            <a:off x="557213" y="1211263"/>
            <a:ext cx="7772400" cy="4114800"/>
          </a:xfrm>
        </p:spPr>
        <p:txBody>
          <a:bodyPr/>
          <a:lstStyle/>
          <a:p>
            <a:pPr>
              <a:lnSpc>
                <a:spcPct val="95000"/>
              </a:lnSpc>
              <a:spcBef>
                <a:spcPct val="55000"/>
              </a:spcBef>
              <a:tabLst>
                <a:tab pos="693738" algn="l"/>
              </a:tabLst>
            </a:pPr>
            <a:r>
              <a:rPr lang="en-US" sz="2600" dirty="0"/>
              <a:t>Identify and map faults, folds, uplifts, and other </a:t>
            </a:r>
            <a:r>
              <a:rPr lang="en-US" sz="2600" dirty="0" smtClean="0"/>
              <a:t>	structural </a:t>
            </a:r>
            <a:r>
              <a:rPr lang="en-US" sz="2600" dirty="0"/>
              <a:t>elements</a:t>
            </a:r>
          </a:p>
          <a:p>
            <a:pPr>
              <a:lnSpc>
                <a:spcPct val="95000"/>
              </a:lnSpc>
              <a:spcBef>
                <a:spcPct val="55000"/>
              </a:spcBef>
              <a:tabLst>
                <a:tab pos="693738" algn="l"/>
              </a:tabLst>
            </a:pPr>
            <a:r>
              <a:rPr lang="en-US" sz="2600" dirty="0"/>
              <a:t>Interpret structural settings and structural styles</a:t>
            </a:r>
          </a:p>
          <a:p>
            <a:pPr>
              <a:lnSpc>
                <a:spcPct val="95000"/>
              </a:lnSpc>
              <a:spcBef>
                <a:spcPct val="55000"/>
              </a:spcBef>
              <a:tabLst>
                <a:tab pos="693738" algn="l"/>
              </a:tabLst>
            </a:pPr>
            <a:r>
              <a:rPr lang="en-US" sz="2600" dirty="0"/>
              <a:t>E</a:t>
            </a:r>
            <a:r>
              <a:rPr lang="en-US" sz="2600" dirty="0" smtClean="0"/>
              <a:t>nsure </a:t>
            </a:r>
            <a:r>
              <a:rPr lang="en-US" sz="2600" dirty="0"/>
              <a:t>3D geometric consistency in an </a:t>
            </a:r>
            <a:r>
              <a:rPr lang="en-US" sz="2600" dirty="0" smtClean="0"/>
              <a:t>	interpretation - </a:t>
            </a:r>
            <a:r>
              <a:rPr lang="en-US" sz="2600" dirty="0"/>
              <a:t>is it structurally valid?</a:t>
            </a:r>
          </a:p>
          <a:p>
            <a:pPr>
              <a:lnSpc>
                <a:spcPct val="95000"/>
              </a:lnSpc>
              <a:spcBef>
                <a:spcPct val="55000"/>
              </a:spcBef>
              <a:tabLst>
                <a:tab pos="693738" algn="l"/>
              </a:tabLst>
            </a:pPr>
            <a:r>
              <a:rPr lang="en-US" sz="2600" dirty="0"/>
              <a:t>Determine timing relationships, especially the </a:t>
            </a:r>
            <a:r>
              <a:rPr lang="en-US" sz="2600" dirty="0" smtClean="0"/>
              <a:t>	timing </a:t>
            </a:r>
            <a:r>
              <a:rPr lang="en-US" sz="2600" dirty="0"/>
              <a:t>of trap formation</a:t>
            </a:r>
          </a:p>
          <a:p>
            <a:pPr>
              <a:lnSpc>
                <a:spcPct val="95000"/>
              </a:lnSpc>
              <a:spcBef>
                <a:spcPct val="55000"/>
              </a:spcBef>
              <a:tabLst>
                <a:tab pos="693738" algn="l"/>
              </a:tabLst>
            </a:pPr>
            <a:r>
              <a:rPr lang="en-US" sz="2600" dirty="0"/>
              <a:t>Check if the interpretation is </a:t>
            </a:r>
            <a:r>
              <a:rPr lang="en-US" sz="2600" dirty="0" smtClean="0"/>
              <a:t>admissible</a:t>
            </a:r>
            <a:endParaRPr lang="en-US" sz="2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86" name="Picture 2"/>
          <p:cNvPicPr>
            <a:picLocks noChangeAspect="1" noChangeArrowheads="1"/>
          </p:cNvPicPr>
          <p:nvPr/>
        </p:nvPicPr>
        <p:blipFill>
          <a:blip r:embed="rId4" cstate="print"/>
          <a:srcRect l="20776" t="15245" r="38504" b="55298"/>
          <a:stretch>
            <a:fillRect/>
          </a:stretch>
        </p:blipFill>
        <p:spPr bwMode="auto">
          <a:xfrm>
            <a:off x="6157913" y="1757363"/>
            <a:ext cx="2309812" cy="1285875"/>
          </a:xfrm>
          <a:prstGeom prst="rect">
            <a:avLst/>
          </a:prstGeom>
          <a:noFill/>
          <a:ln w="9525">
            <a:noFill/>
            <a:miter lim="800000"/>
            <a:headEnd/>
            <a:tailEnd/>
          </a:ln>
          <a:effectLst/>
        </p:spPr>
      </p:pic>
      <p:sp>
        <p:nvSpPr>
          <p:cNvPr id="502787" name="Rectangle 3"/>
          <p:cNvSpPr>
            <a:spLocks noGrp="1" noChangeArrowheads="1"/>
          </p:cNvSpPr>
          <p:nvPr>
            <p:ph type="title"/>
          </p:nvPr>
        </p:nvSpPr>
        <p:spPr/>
        <p:txBody>
          <a:bodyPr/>
          <a:lstStyle/>
          <a:p>
            <a:r>
              <a:rPr lang="en-US" dirty="0"/>
              <a:t>Data Used in Structural Analysis</a:t>
            </a:r>
          </a:p>
        </p:txBody>
      </p:sp>
      <p:sp>
        <p:nvSpPr>
          <p:cNvPr id="502788" name="Rectangle 4"/>
          <p:cNvSpPr>
            <a:spLocks noGrp="1" noChangeArrowheads="1"/>
          </p:cNvSpPr>
          <p:nvPr>
            <p:ph type="body" idx="1"/>
          </p:nvPr>
        </p:nvSpPr>
        <p:spPr>
          <a:xfrm>
            <a:off x="603250" y="1230313"/>
            <a:ext cx="7772400" cy="4114800"/>
          </a:xfrm>
        </p:spPr>
        <p:txBody>
          <a:bodyPr/>
          <a:lstStyle/>
          <a:p>
            <a:pPr>
              <a:spcBef>
                <a:spcPct val="40000"/>
              </a:spcBef>
            </a:pPr>
            <a:r>
              <a:rPr lang="en-US" sz="2600" dirty="0"/>
              <a:t>Seismic reflection data (2D and 3D)</a:t>
            </a:r>
          </a:p>
          <a:p>
            <a:pPr>
              <a:spcBef>
                <a:spcPct val="40000"/>
              </a:spcBef>
            </a:pPr>
            <a:r>
              <a:rPr lang="en-US" sz="2600" dirty="0"/>
              <a:t>Seismic refraction data</a:t>
            </a:r>
          </a:p>
          <a:p>
            <a:pPr>
              <a:spcBef>
                <a:spcPct val="40000"/>
              </a:spcBef>
            </a:pPr>
            <a:r>
              <a:rPr lang="en-US" sz="2600" dirty="0"/>
              <a:t>Surface geology data</a:t>
            </a:r>
          </a:p>
          <a:p>
            <a:pPr lvl="1">
              <a:spcBef>
                <a:spcPct val="40000"/>
              </a:spcBef>
            </a:pPr>
            <a:r>
              <a:rPr lang="en-US" sz="2000" dirty="0"/>
              <a:t>from field geology</a:t>
            </a:r>
          </a:p>
          <a:p>
            <a:pPr lvl="1">
              <a:spcBef>
                <a:spcPct val="40000"/>
              </a:spcBef>
            </a:pPr>
            <a:r>
              <a:rPr lang="en-US" sz="2000" dirty="0"/>
              <a:t>from remote sensing data</a:t>
            </a:r>
          </a:p>
          <a:p>
            <a:pPr>
              <a:spcBef>
                <a:spcPct val="40000"/>
              </a:spcBef>
            </a:pPr>
            <a:r>
              <a:rPr lang="en-US" sz="2600" dirty="0"/>
              <a:t>Well data</a:t>
            </a:r>
          </a:p>
          <a:p>
            <a:pPr>
              <a:spcBef>
                <a:spcPct val="40000"/>
              </a:spcBef>
            </a:pPr>
            <a:r>
              <a:rPr lang="en-US" sz="2600" dirty="0"/>
              <a:t>Gravity measurements</a:t>
            </a:r>
          </a:p>
          <a:p>
            <a:pPr>
              <a:spcBef>
                <a:spcPct val="40000"/>
              </a:spcBef>
            </a:pPr>
            <a:r>
              <a:rPr lang="en-US" sz="2600" dirty="0"/>
              <a:t>Magnetic </a:t>
            </a:r>
            <a:r>
              <a:rPr lang="en-US" sz="2600" dirty="0" smtClean="0"/>
              <a:t>surveys</a:t>
            </a:r>
            <a:endParaRPr lang="en-US" sz="2600" dirty="0"/>
          </a:p>
        </p:txBody>
      </p:sp>
      <p:graphicFrame>
        <p:nvGraphicFramePr>
          <p:cNvPr id="502789" name="Object 5">
            <a:hlinkClick r:id="" action="ppaction://ole?verb=0"/>
          </p:cNvPr>
          <p:cNvGraphicFramePr>
            <a:graphicFrameLocks/>
          </p:cNvGraphicFramePr>
          <p:nvPr/>
        </p:nvGraphicFramePr>
        <p:xfrm>
          <a:off x="6165850" y="4699000"/>
          <a:ext cx="2301875" cy="1778000"/>
        </p:xfrm>
        <a:graphic>
          <a:graphicData uri="http://schemas.openxmlformats.org/presentationml/2006/ole">
            <mc:AlternateContent xmlns:mc="http://schemas.openxmlformats.org/markup-compatibility/2006">
              <mc:Choice xmlns:v="urn:schemas-microsoft-com:vml" Requires="v">
                <p:oleObj spid="_x0000_s12328" name="CorelDRAW" r:id="rId5" imgW="2654300" imgH="3028950" progId="">
                  <p:embed/>
                </p:oleObj>
              </mc:Choice>
              <mc:Fallback>
                <p:oleObj name="CorelDRAW" r:id="rId5" imgW="2654300" imgH="3028950" progId="">
                  <p:embed/>
                  <p:pic>
                    <p:nvPicPr>
                      <p:cNvPr id="0" name="Picture 12"/>
                      <p:cNvPicPr>
                        <a:picLocks noChangeArrowheads="1"/>
                      </p:cNvPicPr>
                      <p:nvPr/>
                    </p:nvPicPr>
                    <p:blipFill>
                      <a:blip r:embed="rId6">
                        <a:extLst>
                          <a:ext uri="{28A0092B-C50C-407E-A947-70E740481C1C}">
                            <a14:useLocalDpi xmlns:a14="http://schemas.microsoft.com/office/drawing/2010/main" val="0"/>
                          </a:ext>
                        </a:extLst>
                      </a:blip>
                      <a:srcRect l="14354" r="4306" b="28093"/>
                      <a:stretch>
                        <a:fillRect/>
                      </a:stretch>
                    </p:blipFill>
                    <p:spPr bwMode="auto">
                      <a:xfrm>
                        <a:off x="6165850" y="4699000"/>
                        <a:ext cx="2301875" cy="177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nvGrpSpPr>
          <p:cNvPr id="2" name="Group 6"/>
          <p:cNvGrpSpPr>
            <a:grpSpLocks/>
          </p:cNvGrpSpPr>
          <p:nvPr/>
        </p:nvGrpSpPr>
        <p:grpSpPr bwMode="auto">
          <a:xfrm>
            <a:off x="5883275" y="3148013"/>
            <a:ext cx="2584450" cy="1338262"/>
            <a:chOff x="3715" y="1975"/>
            <a:chExt cx="1628" cy="877"/>
          </a:xfrm>
        </p:grpSpPr>
        <p:pic>
          <p:nvPicPr>
            <p:cNvPr id="502791" name="Picture 7" descr="mt"/>
            <p:cNvPicPr>
              <a:picLocks noChangeAspect="1" noChangeArrowheads="1"/>
            </p:cNvPicPr>
            <p:nvPr/>
          </p:nvPicPr>
          <p:blipFill>
            <a:blip r:embed="rId7" cstate="print"/>
            <a:srcRect l="7864" t="3474" r="16580"/>
            <a:stretch>
              <a:fillRect/>
            </a:stretch>
          </p:blipFill>
          <p:spPr bwMode="auto">
            <a:xfrm>
              <a:off x="3715" y="1975"/>
              <a:ext cx="1628" cy="877"/>
            </a:xfrm>
            <a:prstGeom prst="rect">
              <a:avLst/>
            </a:prstGeom>
            <a:noFill/>
            <a:ln w="28575">
              <a:noFill/>
              <a:miter lim="800000"/>
              <a:headEnd/>
              <a:tailEnd/>
            </a:ln>
          </p:spPr>
        </p:pic>
        <p:grpSp>
          <p:nvGrpSpPr>
            <p:cNvPr id="3" name="Group 8"/>
            <p:cNvGrpSpPr>
              <a:grpSpLocks/>
            </p:cNvGrpSpPr>
            <p:nvPr/>
          </p:nvGrpSpPr>
          <p:grpSpPr bwMode="auto">
            <a:xfrm>
              <a:off x="3717" y="2189"/>
              <a:ext cx="1383" cy="655"/>
              <a:chOff x="480" y="1728"/>
              <a:chExt cx="3696" cy="1536"/>
            </a:xfrm>
          </p:grpSpPr>
          <p:sp>
            <p:nvSpPr>
              <p:cNvPr id="502793" name="Freeform 9"/>
              <p:cNvSpPr>
                <a:spLocks/>
              </p:cNvSpPr>
              <p:nvPr/>
            </p:nvSpPr>
            <p:spPr bwMode="auto">
              <a:xfrm>
                <a:off x="480" y="2736"/>
                <a:ext cx="1392" cy="528"/>
              </a:xfrm>
              <a:custGeom>
                <a:avLst/>
                <a:gdLst/>
                <a:ahLst/>
                <a:cxnLst>
                  <a:cxn ang="0">
                    <a:pos x="0" y="528"/>
                  </a:cxn>
                  <a:cxn ang="0">
                    <a:pos x="336" y="432"/>
                  </a:cxn>
                  <a:cxn ang="0">
                    <a:pos x="816" y="288"/>
                  </a:cxn>
                  <a:cxn ang="0">
                    <a:pos x="1248" y="96"/>
                  </a:cxn>
                  <a:cxn ang="0">
                    <a:pos x="1392" y="0"/>
                  </a:cxn>
                </a:cxnLst>
                <a:rect l="0" t="0" r="r" b="b"/>
                <a:pathLst>
                  <a:path w="1392" h="528">
                    <a:moveTo>
                      <a:pt x="0" y="528"/>
                    </a:moveTo>
                    <a:cubicBezTo>
                      <a:pt x="100" y="500"/>
                      <a:pt x="200" y="472"/>
                      <a:pt x="336" y="432"/>
                    </a:cubicBezTo>
                    <a:cubicBezTo>
                      <a:pt x="472" y="392"/>
                      <a:pt x="664" y="344"/>
                      <a:pt x="816" y="288"/>
                    </a:cubicBezTo>
                    <a:cubicBezTo>
                      <a:pt x="968" y="232"/>
                      <a:pt x="1152" y="144"/>
                      <a:pt x="1248" y="96"/>
                    </a:cubicBezTo>
                    <a:cubicBezTo>
                      <a:pt x="1344" y="48"/>
                      <a:pt x="1368" y="24"/>
                      <a:pt x="1392" y="0"/>
                    </a:cubicBezTo>
                  </a:path>
                </a:pathLst>
              </a:custGeom>
              <a:noFill/>
              <a:ln w="28575" cap="flat" cmpd="sng">
                <a:solidFill>
                  <a:srgbClr val="FF0066"/>
                </a:solidFill>
                <a:prstDash val="dash"/>
                <a:round/>
                <a:headEnd type="none" w="sm" len="sm"/>
                <a:tailEnd type="none" w="sm" len="sm"/>
              </a:ln>
              <a:effectLst/>
            </p:spPr>
            <p:txBody>
              <a:bodyPr wrap="none" anchor="ctr"/>
              <a:lstStyle/>
              <a:p>
                <a:endParaRPr lang="en-US" dirty="0"/>
              </a:p>
            </p:txBody>
          </p:sp>
          <p:sp>
            <p:nvSpPr>
              <p:cNvPr id="502794" name="Freeform 10"/>
              <p:cNvSpPr>
                <a:spLocks/>
              </p:cNvSpPr>
              <p:nvPr/>
            </p:nvSpPr>
            <p:spPr bwMode="auto">
              <a:xfrm>
                <a:off x="720" y="1728"/>
                <a:ext cx="3456" cy="969"/>
              </a:xfrm>
              <a:custGeom>
                <a:avLst/>
                <a:gdLst/>
                <a:ahLst/>
                <a:cxnLst>
                  <a:cxn ang="0">
                    <a:pos x="0" y="960"/>
                  </a:cxn>
                  <a:cxn ang="0">
                    <a:pos x="288" y="864"/>
                  </a:cxn>
                  <a:cxn ang="0">
                    <a:pos x="576" y="768"/>
                  </a:cxn>
                  <a:cxn ang="0">
                    <a:pos x="912" y="624"/>
                  </a:cxn>
                  <a:cxn ang="0">
                    <a:pos x="1200" y="528"/>
                  </a:cxn>
                  <a:cxn ang="0">
                    <a:pos x="1524" y="372"/>
                  </a:cxn>
                  <a:cxn ang="0">
                    <a:pos x="1674" y="414"/>
                  </a:cxn>
                  <a:cxn ang="0">
                    <a:pos x="1680" y="684"/>
                  </a:cxn>
                  <a:cxn ang="0">
                    <a:pos x="1692" y="810"/>
                  </a:cxn>
                  <a:cxn ang="0">
                    <a:pos x="1872" y="960"/>
                  </a:cxn>
                  <a:cxn ang="0">
                    <a:pos x="2160" y="864"/>
                  </a:cxn>
                  <a:cxn ang="0">
                    <a:pos x="2304" y="720"/>
                  </a:cxn>
                  <a:cxn ang="0">
                    <a:pos x="2592" y="432"/>
                  </a:cxn>
                  <a:cxn ang="0">
                    <a:pos x="2832" y="288"/>
                  </a:cxn>
                  <a:cxn ang="0">
                    <a:pos x="3168" y="144"/>
                  </a:cxn>
                  <a:cxn ang="0">
                    <a:pos x="3456" y="0"/>
                  </a:cxn>
                </a:cxnLst>
                <a:rect l="0" t="0" r="r" b="b"/>
                <a:pathLst>
                  <a:path w="3456" h="969">
                    <a:moveTo>
                      <a:pt x="0" y="960"/>
                    </a:moveTo>
                    <a:cubicBezTo>
                      <a:pt x="96" y="928"/>
                      <a:pt x="192" y="896"/>
                      <a:pt x="288" y="864"/>
                    </a:cubicBezTo>
                    <a:cubicBezTo>
                      <a:pt x="384" y="832"/>
                      <a:pt x="472" y="808"/>
                      <a:pt x="576" y="768"/>
                    </a:cubicBezTo>
                    <a:cubicBezTo>
                      <a:pt x="680" y="728"/>
                      <a:pt x="808" y="664"/>
                      <a:pt x="912" y="624"/>
                    </a:cubicBezTo>
                    <a:cubicBezTo>
                      <a:pt x="1016" y="584"/>
                      <a:pt x="1098" y="570"/>
                      <a:pt x="1200" y="528"/>
                    </a:cubicBezTo>
                    <a:cubicBezTo>
                      <a:pt x="1302" y="486"/>
                      <a:pt x="1445" y="391"/>
                      <a:pt x="1524" y="372"/>
                    </a:cubicBezTo>
                    <a:cubicBezTo>
                      <a:pt x="1603" y="353"/>
                      <a:pt x="1648" y="362"/>
                      <a:pt x="1674" y="414"/>
                    </a:cubicBezTo>
                    <a:cubicBezTo>
                      <a:pt x="1700" y="466"/>
                      <a:pt x="1677" y="618"/>
                      <a:pt x="1680" y="684"/>
                    </a:cubicBezTo>
                    <a:cubicBezTo>
                      <a:pt x="1683" y="750"/>
                      <a:pt x="1660" y="764"/>
                      <a:pt x="1692" y="810"/>
                    </a:cubicBezTo>
                    <a:cubicBezTo>
                      <a:pt x="1724" y="856"/>
                      <a:pt x="1794" y="951"/>
                      <a:pt x="1872" y="960"/>
                    </a:cubicBezTo>
                    <a:cubicBezTo>
                      <a:pt x="1950" y="969"/>
                      <a:pt x="2088" y="904"/>
                      <a:pt x="2160" y="864"/>
                    </a:cubicBezTo>
                    <a:cubicBezTo>
                      <a:pt x="2232" y="824"/>
                      <a:pt x="2232" y="792"/>
                      <a:pt x="2304" y="720"/>
                    </a:cubicBezTo>
                    <a:cubicBezTo>
                      <a:pt x="2376" y="648"/>
                      <a:pt x="2504" y="504"/>
                      <a:pt x="2592" y="432"/>
                    </a:cubicBezTo>
                    <a:cubicBezTo>
                      <a:pt x="2680" y="360"/>
                      <a:pt x="2736" y="336"/>
                      <a:pt x="2832" y="288"/>
                    </a:cubicBezTo>
                    <a:cubicBezTo>
                      <a:pt x="2928" y="240"/>
                      <a:pt x="3064" y="192"/>
                      <a:pt x="3168" y="144"/>
                    </a:cubicBezTo>
                    <a:cubicBezTo>
                      <a:pt x="3272" y="96"/>
                      <a:pt x="3364" y="48"/>
                      <a:pt x="3456" y="0"/>
                    </a:cubicBezTo>
                  </a:path>
                </a:pathLst>
              </a:custGeom>
              <a:noFill/>
              <a:ln w="28575" cap="sq" cmpd="sng">
                <a:solidFill>
                  <a:srgbClr val="FF0066"/>
                </a:solidFill>
                <a:prstDash val="solid"/>
                <a:round/>
                <a:headEnd type="none" w="sm" len="sm"/>
                <a:tailEnd type="none" w="sm" len="sm"/>
              </a:ln>
              <a:effectLst/>
            </p:spPr>
            <p:txBody>
              <a:bodyPr wrap="none" anchor="ctr"/>
              <a:lstStyle/>
              <a:p>
                <a:endParaRPr lang="en-US" dirty="0"/>
              </a:p>
            </p:txBody>
          </p:sp>
        </p:grpSp>
      </p:grpSp>
      <p:sp>
        <p:nvSpPr>
          <p:cNvPr id="11"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Images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ChangeArrowheads="1"/>
          </p:cNvSpPr>
          <p:nvPr>
            <p:ph type="title"/>
          </p:nvPr>
        </p:nvSpPr>
        <p:spPr/>
        <p:txBody>
          <a:bodyPr/>
          <a:lstStyle/>
          <a:p>
            <a:r>
              <a:rPr lang="en-US" dirty="0"/>
              <a:t>A Caution about Seismic Images</a:t>
            </a:r>
          </a:p>
        </p:txBody>
      </p:sp>
      <p:grpSp>
        <p:nvGrpSpPr>
          <p:cNvPr id="2" name="Group 3"/>
          <p:cNvGrpSpPr>
            <a:grpSpLocks/>
          </p:cNvGrpSpPr>
          <p:nvPr/>
        </p:nvGrpSpPr>
        <p:grpSpPr bwMode="auto">
          <a:xfrm>
            <a:off x="3575050" y="1200150"/>
            <a:ext cx="3781425" cy="4745038"/>
            <a:chOff x="269" y="717"/>
            <a:chExt cx="2228" cy="2796"/>
          </a:xfrm>
        </p:grpSpPr>
        <p:pic>
          <p:nvPicPr>
            <p:cNvPr id="504836" name="Picture 4"/>
            <p:cNvPicPr>
              <a:picLocks noChangeAspect="1" noChangeArrowheads="1"/>
            </p:cNvPicPr>
            <p:nvPr/>
          </p:nvPicPr>
          <p:blipFill>
            <a:blip r:embed="rId3" cstate="print"/>
            <a:srcRect b="3619"/>
            <a:stretch>
              <a:fillRect/>
            </a:stretch>
          </p:blipFill>
          <p:spPr bwMode="auto">
            <a:xfrm>
              <a:off x="269" y="717"/>
              <a:ext cx="2228" cy="2796"/>
            </a:xfrm>
            <a:prstGeom prst="rect">
              <a:avLst/>
            </a:prstGeom>
            <a:noFill/>
            <a:ln w="9525">
              <a:noFill/>
              <a:miter lim="800000"/>
              <a:headEnd/>
              <a:tailEnd/>
            </a:ln>
            <a:effectLst/>
          </p:spPr>
        </p:pic>
        <p:sp>
          <p:nvSpPr>
            <p:cNvPr id="504837" name="Freeform 5"/>
            <p:cNvSpPr>
              <a:spLocks/>
            </p:cNvSpPr>
            <p:nvPr/>
          </p:nvSpPr>
          <p:spPr bwMode="auto">
            <a:xfrm>
              <a:off x="1585" y="1289"/>
              <a:ext cx="318" cy="1398"/>
            </a:xfrm>
            <a:custGeom>
              <a:avLst/>
              <a:gdLst/>
              <a:ahLst/>
              <a:cxnLst>
                <a:cxn ang="0">
                  <a:pos x="0" y="0"/>
                </a:cxn>
                <a:cxn ang="0">
                  <a:pos x="60" y="330"/>
                </a:cxn>
                <a:cxn ang="0">
                  <a:pos x="138" y="660"/>
                </a:cxn>
                <a:cxn ang="0">
                  <a:pos x="186" y="852"/>
                </a:cxn>
                <a:cxn ang="0">
                  <a:pos x="318" y="1398"/>
                </a:cxn>
              </a:cxnLst>
              <a:rect l="0" t="0" r="r" b="b"/>
              <a:pathLst>
                <a:path w="318" h="1398">
                  <a:moveTo>
                    <a:pt x="0" y="0"/>
                  </a:moveTo>
                  <a:cubicBezTo>
                    <a:pt x="18" y="110"/>
                    <a:pt x="37" y="220"/>
                    <a:pt x="60" y="330"/>
                  </a:cubicBezTo>
                  <a:cubicBezTo>
                    <a:pt x="83" y="440"/>
                    <a:pt x="117" y="573"/>
                    <a:pt x="138" y="660"/>
                  </a:cubicBezTo>
                  <a:cubicBezTo>
                    <a:pt x="159" y="747"/>
                    <a:pt x="156" y="729"/>
                    <a:pt x="186" y="852"/>
                  </a:cubicBezTo>
                  <a:cubicBezTo>
                    <a:pt x="216" y="975"/>
                    <a:pt x="267" y="1186"/>
                    <a:pt x="318" y="1398"/>
                  </a:cubicBezTo>
                </a:path>
              </a:pathLst>
            </a:custGeom>
            <a:noFill/>
            <a:ln w="28575" cap="flat" cmpd="sng">
              <a:solidFill>
                <a:srgbClr val="FF0000"/>
              </a:solidFill>
              <a:prstDash val="sysDot"/>
              <a:round/>
              <a:headEnd/>
              <a:tailEnd/>
            </a:ln>
            <a:effectLst/>
          </p:spPr>
          <p:txBody>
            <a:bodyPr/>
            <a:lstStyle/>
            <a:p>
              <a:endParaRPr lang="en-US" dirty="0"/>
            </a:p>
          </p:txBody>
        </p:sp>
      </p:grpSp>
      <p:sp>
        <p:nvSpPr>
          <p:cNvPr id="504838" name="Text Box 6"/>
          <p:cNvSpPr txBox="1">
            <a:spLocks noChangeArrowheads="1"/>
          </p:cNvSpPr>
          <p:nvPr/>
        </p:nvSpPr>
        <p:spPr bwMode="auto">
          <a:xfrm>
            <a:off x="323850" y="1249363"/>
            <a:ext cx="3040063" cy="2865437"/>
          </a:xfrm>
          <a:prstGeom prst="rect">
            <a:avLst/>
          </a:prstGeom>
          <a:noFill/>
          <a:ln w="9525">
            <a:noFill/>
            <a:miter lim="800000"/>
            <a:headEnd/>
            <a:tailEnd/>
          </a:ln>
          <a:effectLst/>
        </p:spPr>
        <p:txBody>
          <a:bodyPr>
            <a:spAutoFit/>
          </a:bodyPr>
          <a:lstStyle/>
          <a:p>
            <a:pPr marL="236538" indent="-236538"/>
            <a:r>
              <a:rPr lang="en-US" sz="2200" dirty="0">
                <a:latin typeface="Tahoma" pitchFamily="34" charset="0"/>
              </a:rPr>
              <a:t>Most seismic data is displayed in 2-way TIME, which can distort geometric relationships</a:t>
            </a:r>
          </a:p>
          <a:p>
            <a:pPr marL="236538" indent="-236538"/>
            <a:endParaRPr lang="en-US" sz="1800" dirty="0">
              <a:latin typeface="Tahoma" pitchFamily="34" charset="0"/>
            </a:endParaRPr>
          </a:p>
          <a:p>
            <a:pPr marL="236538" indent="-236538"/>
            <a:r>
              <a:rPr lang="en-US" sz="1800" dirty="0">
                <a:latin typeface="Tahoma" pitchFamily="34" charset="0"/>
              </a:rPr>
              <a:t>Watch the vertical </a:t>
            </a:r>
            <a:r>
              <a:rPr lang="en-US" sz="1800" dirty="0" smtClean="0">
                <a:latin typeface="Tahoma" pitchFamily="34" charset="0"/>
              </a:rPr>
              <a:t>exaggeration; it </a:t>
            </a:r>
            <a:r>
              <a:rPr lang="en-US" sz="1800" dirty="0">
                <a:latin typeface="Tahoma" pitchFamily="34" charset="0"/>
              </a:rPr>
              <a:t>changes with depth</a:t>
            </a:r>
          </a:p>
        </p:txBody>
      </p:sp>
      <p:sp>
        <p:nvSpPr>
          <p:cNvPr id="504839" name="Text Box 7"/>
          <p:cNvSpPr txBox="1">
            <a:spLocks noChangeArrowheads="1"/>
          </p:cNvSpPr>
          <p:nvPr/>
        </p:nvSpPr>
        <p:spPr bwMode="auto">
          <a:xfrm>
            <a:off x="7388225" y="1898650"/>
            <a:ext cx="1454150" cy="641350"/>
          </a:xfrm>
          <a:prstGeom prst="rect">
            <a:avLst/>
          </a:prstGeom>
          <a:noFill/>
          <a:ln w="9525">
            <a:noFill/>
            <a:miter lim="800000"/>
            <a:headEnd/>
            <a:tailEnd/>
          </a:ln>
          <a:effectLst/>
        </p:spPr>
        <p:txBody>
          <a:bodyPr wrap="none">
            <a:spAutoFit/>
          </a:bodyPr>
          <a:lstStyle/>
          <a:p>
            <a:pPr algn="ctr"/>
            <a:r>
              <a:rPr lang="en-US" sz="1800" b="1" dirty="0">
                <a:latin typeface="Arial" charset="0"/>
              </a:rPr>
              <a:t>V:H is 1:1</a:t>
            </a:r>
          </a:p>
          <a:p>
            <a:pPr algn="ctr"/>
            <a:r>
              <a:rPr lang="en-US" sz="1800" b="1" dirty="0">
                <a:latin typeface="Arial" charset="0"/>
              </a:rPr>
              <a:t>At 2500 m/s</a:t>
            </a:r>
          </a:p>
        </p:txBody>
      </p:sp>
      <p:sp>
        <p:nvSpPr>
          <p:cNvPr id="504840" name="AutoShape 8"/>
          <p:cNvSpPr>
            <a:spLocks noChangeArrowheads="1"/>
          </p:cNvSpPr>
          <p:nvPr/>
        </p:nvSpPr>
        <p:spPr bwMode="auto">
          <a:xfrm>
            <a:off x="6862763" y="2089150"/>
            <a:ext cx="428625" cy="258763"/>
          </a:xfrm>
          <a:prstGeom prst="leftArrow">
            <a:avLst>
              <a:gd name="adj1" fmla="val 50000"/>
              <a:gd name="adj2" fmla="val 41411"/>
            </a:avLst>
          </a:prstGeom>
          <a:solidFill>
            <a:srgbClr val="FFFF00"/>
          </a:solidFill>
          <a:ln w="28575">
            <a:solidFill>
              <a:srgbClr val="FF0066"/>
            </a:solidFill>
            <a:miter lim="800000"/>
            <a:headEnd/>
            <a:tailEnd/>
          </a:ln>
          <a:effectLst/>
        </p:spPr>
        <p:txBody>
          <a:bodyPr wrap="none" anchor="ctr"/>
          <a:lstStyle/>
          <a:p>
            <a:endParaRPr lang="en-US" dirty="0"/>
          </a:p>
        </p:txBody>
      </p:sp>
      <p:sp>
        <p:nvSpPr>
          <p:cNvPr id="504841" name="Text Box 9"/>
          <p:cNvSpPr txBox="1">
            <a:spLocks noChangeArrowheads="1"/>
          </p:cNvSpPr>
          <p:nvPr/>
        </p:nvSpPr>
        <p:spPr bwMode="auto">
          <a:xfrm>
            <a:off x="7388225" y="3108325"/>
            <a:ext cx="1454150" cy="641350"/>
          </a:xfrm>
          <a:prstGeom prst="rect">
            <a:avLst/>
          </a:prstGeom>
          <a:noFill/>
          <a:ln w="9525">
            <a:noFill/>
            <a:miter lim="800000"/>
            <a:headEnd/>
            <a:tailEnd/>
          </a:ln>
          <a:effectLst/>
        </p:spPr>
        <p:txBody>
          <a:bodyPr wrap="none">
            <a:spAutoFit/>
          </a:bodyPr>
          <a:lstStyle/>
          <a:p>
            <a:pPr algn="ctr"/>
            <a:r>
              <a:rPr lang="en-US" sz="1800" b="1" dirty="0">
                <a:latin typeface="Arial" charset="0"/>
              </a:rPr>
              <a:t>V:H is 1.2:1</a:t>
            </a:r>
          </a:p>
          <a:p>
            <a:pPr algn="ctr"/>
            <a:r>
              <a:rPr lang="en-US" sz="1800" b="1" dirty="0">
                <a:latin typeface="Arial" charset="0"/>
              </a:rPr>
              <a:t>At 3000 m/s</a:t>
            </a:r>
          </a:p>
        </p:txBody>
      </p:sp>
      <p:sp>
        <p:nvSpPr>
          <p:cNvPr id="504842" name="AutoShape 10"/>
          <p:cNvSpPr>
            <a:spLocks noChangeArrowheads="1"/>
          </p:cNvSpPr>
          <p:nvPr/>
        </p:nvSpPr>
        <p:spPr bwMode="auto">
          <a:xfrm>
            <a:off x="6864350" y="3298825"/>
            <a:ext cx="428625" cy="258763"/>
          </a:xfrm>
          <a:prstGeom prst="leftArrow">
            <a:avLst>
              <a:gd name="adj1" fmla="val 50000"/>
              <a:gd name="adj2" fmla="val 41411"/>
            </a:avLst>
          </a:prstGeom>
          <a:solidFill>
            <a:srgbClr val="FFFF00"/>
          </a:solidFill>
          <a:ln w="28575">
            <a:solidFill>
              <a:srgbClr val="FF0066"/>
            </a:solidFill>
            <a:miter lim="800000"/>
            <a:headEnd/>
            <a:tailEnd/>
          </a:ln>
          <a:effectLst/>
        </p:spPr>
        <p:txBody>
          <a:bodyPr wrap="none" anchor="ctr"/>
          <a:lstStyle/>
          <a:p>
            <a:endParaRPr lang="en-US" dirty="0"/>
          </a:p>
        </p:txBody>
      </p:sp>
      <p:sp>
        <p:nvSpPr>
          <p:cNvPr id="504843" name="Rectangle 11"/>
          <p:cNvSpPr>
            <a:spLocks noChangeArrowheads="1"/>
          </p:cNvSpPr>
          <p:nvPr/>
        </p:nvSpPr>
        <p:spPr bwMode="auto">
          <a:xfrm>
            <a:off x="1289324" y="5706406"/>
            <a:ext cx="1801812" cy="112712"/>
          </a:xfrm>
          <a:prstGeom prst="rect">
            <a:avLst/>
          </a:prstGeom>
          <a:solidFill>
            <a:schemeClr val="accent2"/>
          </a:solidFill>
          <a:ln w="9525">
            <a:solidFill>
              <a:schemeClr val="tx1"/>
            </a:solidFill>
            <a:miter lim="800000"/>
            <a:headEnd/>
            <a:tailEnd/>
          </a:ln>
          <a:effectLst/>
        </p:spPr>
        <p:txBody>
          <a:bodyPr wrap="none" anchor="ctr"/>
          <a:lstStyle/>
          <a:p>
            <a:endParaRPr lang="en-US" dirty="0"/>
          </a:p>
        </p:txBody>
      </p:sp>
      <p:sp>
        <p:nvSpPr>
          <p:cNvPr id="504844" name="Text Box 12"/>
          <p:cNvSpPr txBox="1">
            <a:spLocks noChangeArrowheads="1"/>
          </p:cNvSpPr>
          <p:nvPr/>
        </p:nvSpPr>
        <p:spPr bwMode="auto">
          <a:xfrm>
            <a:off x="1866380" y="5838497"/>
            <a:ext cx="647700" cy="336550"/>
          </a:xfrm>
          <a:prstGeom prst="rect">
            <a:avLst/>
          </a:prstGeom>
          <a:noFill/>
          <a:ln w="9525">
            <a:noFill/>
            <a:miter lim="800000"/>
            <a:headEnd/>
            <a:tailEnd/>
          </a:ln>
          <a:effectLst/>
        </p:spPr>
        <p:txBody>
          <a:bodyPr wrap="none">
            <a:spAutoFit/>
          </a:bodyPr>
          <a:lstStyle/>
          <a:p>
            <a:r>
              <a:rPr lang="en-US" sz="1600" b="1" dirty="0">
                <a:latin typeface="Arial" charset="0"/>
              </a:rPr>
              <a:t>1 km</a:t>
            </a:r>
          </a:p>
        </p:txBody>
      </p:sp>
      <p:sp>
        <p:nvSpPr>
          <p:cNvPr id="504845" name="Text Box 13"/>
          <p:cNvSpPr txBox="1">
            <a:spLocks noChangeArrowheads="1"/>
          </p:cNvSpPr>
          <p:nvPr/>
        </p:nvSpPr>
        <p:spPr bwMode="auto">
          <a:xfrm>
            <a:off x="7388225" y="4319588"/>
            <a:ext cx="1454150" cy="641350"/>
          </a:xfrm>
          <a:prstGeom prst="rect">
            <a:avLst/>
          </a:prstGeom>
          <a:noFill/>
          <a:ln w="9525">
            <a:noFill/>
            <a:miter lim="800000"/>
            <a:headEnd/>
            <a:tailEnd/>
          </a:ln>
          <a:effectLst/>
        </p:spPr>
        <p:txBody>
          <a:bodyPr wrap="none">
            <a:spAutoFit/>
          </a:bodyPr>
          <a:lstStyle/>
          <a:p>
            <a:pPr algn="ctr"/>
            <a:r>
              <a:rPr lang="en-US" sz="1800" b="1" dirty="0">
                <a:latin typeface="Arial" charset="0"/>
              </a:rPr>
              <a:t>V:H is 1.4:1</a:t>
            </a:r>
          </a:p>
          <a:p>
            <a:pPr algn="ctr"/>
            <a:r>
              <a:rPr lang="en-US" sz="1800" b="1" dirty="0">
                <a:latin typeface="Arial" charset="0"/>
              </a:rPr>
              <a:t>At 3500 m/s</a:t>
            </a:r>
          </a:p>
        </p:txBody>
      </p:sp>
      <p:sp>
        <p:nvSpPr>
          <p:cNvPr id="504846" name="AutoShape 14"/>
          <p:cNvSpPr>
            <a:spLocks noChangeArrowheads="1"/>
          </p:cNvSpPr>
          <p:nvPr/>
        </p:nvSpPr>
        <p:spPr bwMode="auto">
          <a:xfrm>
            <a:off x="6864350" y="4510088"/>
            <a:ext cx="428625" cy="258762"/>
          </a:xfrm>
          <a:prstGeom prst="leftArrow">
            <a:avLst>
              <a:gd name="adj1" fmla="val 50000"/>
              <a:gd name="adj2" fmla="val 41411"/>
            </a:avLst>
          </a:prstGeom>
          <a:solidFill>
            <a:srgbClr val="FFFF00"/>
          </a:solidFill>
          <a:ln w="28575">
            <a:solidFill>
              <a:srgbClr val="FF0066"/>
            </a:solidFill>
            <a:miter lim="800000"/>
            <a:headEnd/>
            <a:tailEnd/>
          </a:ln>
          <a:effectLst/>
        </p:spPr>
        <p:txBody>
          <a:bodyPr wrap="none" anchor="ctr"/>
          <a:lstStyle/>
          <a:p>
            <a:endParaRPr lang="en-US" dirty="0"/>
          </a:p>
        </p:txBody>
      </p:sp>
      <p:sp>
        <p:nvSpPr>
          <p:cNvPr id="17"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Image Courtesy of ExxonMobil</a:t>
            </a:r>
            <a:endParaRPr kumimoji="0" lang="en-US" altLang="en-US" sz="1100" b="1" i="0" u="none" strike="noStrike" kern="1200" cap="none" spc="0" normalizeH="0" baseline="0" noProof="0" dirty="0">
              <a:ln>
                <a:noFill/>
              </a:ln>
              <a:solidFill>
                <a:schemeClr val="tx1"/>
              </a:solidFill>
              <a:effectLst/>
              <a:uLnTx/>
              <a:uFillTx/>
              <a:latin typeface="Tahoma" pitchFamily="34" charset="0"/>
              <a:ea typeface="+mn-ea"/>
              <a:cs typeface="Tahom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p:txBody>
          <a:bodyPr/>
          <a:lstStyle/>
          <a:p>
            <a:r>
              <a:rPr lang="en-US" dirty="0"/>
              <a:t>The STRENGTHS of Seismic Data</a:t>
            </a:r>
          </a:p>
        </p:txBody>
      </p:sp>
      <p:sp>
        <p:nvSpPr>
          <p:cNvPr id="506883" name="Rectangle 3"/>
          <p:cNvSpPr>
            <a:spLocks noGrp="1" noChangeArrowheads="1"/>
          </p:cNvSpPr>
          <p:nvPr>
            <p:ph type="body" idx="1"/>
          </p:nvPr>
        </p:nvSpPr>
        <p:spPr>
          <a:xfrm>
            <a:off x="706438" y="1230313"/>
            <a:ext cx="7772400" cy="4114800"/>
          </a:xfrm>
        </p:spPr>
        <p:txBody>
          <a:bodyPr/>
          <a:lstStyle/>
          <a:p>
            <a:pPr>
              <a:lnSpc>
                <a:spcPct val="95000"/>
              </a:lnSpc>
              <a:spcBef>
                <a:spcPct val="50000"/>
              </a:spcBef>
              <a:tabLst>
                <a:tab pos="568325" algn="l"/>
              </a:tabLst>
            </a:pPr>
            <a:r>
              <a:rPr lang="en-US" sz="2600" dirty="0"/>
              <a:t>Inherently 3-D (even if a 2-D grid)</a:t>
            </a:r>
          </a:p>
          <a:p>
            <a:pPr>
              <a:lnSpc>
                <a:spcPct val="95000"/>
              </a:lnSpc>
              <a:spcBef>
                <a:spcPct val="50000"/>
              </a:spcBef>
              <a:tabLst>
                <a:tab pos="568325" algn="l"/>
              </a:tabLst>
            </a:pPr>
            <a:r>
              <a:rPr lang="en-US" sz="2600" dirty="0"/>
              <a:t>Able to image trap-scale structures </a:t>
            </a:r>
          </a:p>
          <a:p>
            <a:pPr>
              <a:lnSpc>
                <a:spcPct val="95000"/>
              </a:lnSpc>
              <a:spcBef>
                <a:spcPct val="50000"/>
              </a:spcBef>
              <a:tabLst>
                <a:tab pos="568325" algn="l"/>
              </a:tabLst>
            </a:pPr>
            <a:r>
              <a:rPr lang="en-US" sz="2600" dirty="0"/>
              <a:t>Able to image stratigraphy, to identify reservoir, </a:t>
            </a:r>
            <a:r>
              <a:rPr lang="en-US" sz="2600" dirty="0" smtClean="0"/>
              <a:t>	seal</a:t>
            </a:r>
            <a:r>
              <a:rPr lang="en-US" sz="2600" dirty="0"/>
              <a:t>, and for use as structural markers, e. g. to </a:t>
            </a:r>
            <a:r>
              <a:rPr lang="en-US" sz="2600" dirty="0" smtClean="0"/>
              <a:t>	constrain </a:t>
            </a:r>
            <a:r>
              <a:rPr lang="en-US" sz="2600" dirty="0"/>
              <a:t>fault offsets</a:t>
            </a:r>
          </a:p>
          <a:p>
            <a:pPr>
              <a:lnSpc>
                <a:spcPct val="95000"/>
              </a:lnSpc>
              <a:spcBef>
                <a:spcPct val="50000"/>
              </a:spcBef>
              <a:tabLst>
                <a:tab pos="568325" algn="l"/>
              </a:tabLst>
            </a:pPr>
            <a:r>
              <a:rPr lang="en-US" sz="2600" dirty="0"/>
              <a:t>Provides a 3-D context for understanding other </a:t>
            </a:r>
            <a:r>
              <a:rPr lang="en-US" sz="2600" dirty="0" smtClean="0"/>
              <a:t>	data</a:t>
            </a:r>
            <a:endParaRPr lang="en-US" sz="2600" dirty="0"/>
          </a:p>
          <a:p>
            <a:pPr lvl="1">
              <a:lnSpc>
                <a:spcPct val="95000"/>
              </a:lnSpc>
              <a:spcBef>
                <a:spcPct val="50000"/>
              </a:spcBef>
            </a:pPr>
            <a:r>
              <a:rPr lang="en-US" sz="2000" dirty="0"/>
              <a:t>surface geology</a:t>
            </a:r>
          </a:p>
          <a:p>
            <a:pPr lvl="1">
              <a:lnSpc>
                <a:spcPct val="95000"/>
              </a:lnSpc>
              <a:spcBef>
                <a:spcPct val="50000"/>
              </a:spcBef>
            </a:pPr>
            <a:r>
              <a:rPr lang="en-US" sz="2000" dirty="0"/>
              <a:t>well data</a:t>
            </a:r>
          </a:p>
          <a:p>
            <a:pPr lvl="1">
              <a:lnSpc>
                <a:spcPct val="95000"/>
              </a:lnSpc>
              <a:spcBef>
                <a:spcPct val="50000"/>
              </a:spcBef>
            </a:pPr>
            <a:r>
              <a:rPr lang="en-US" sz="2000" dirty="0"/>
              <a:t>potential field data</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30951</TotalTime>
  <Words>5911</Words>
  <Application>Microsoft Macintosh PowerPoint</Application>
  <PresentationFormat>On-screen Show (4:3)</PresentationFormat>
  <Paragraphs>624</Paragraphs>
  <Slides>42</Slides>
  <Notes>42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42</vt:i4>
      </vt:variant>
    </vt:vector>
  </HeadingPairs>
  <TitlesOfParts>
    <vt:vector size="45" baseType="lpstr">
      <vt:lpstr>Default Design</vt:lpstr>
      <vt:lpstr>Clip</vt:lpstr>
      <vt:lpstr>CorelDRAW</vt:lpstr>
      <vt:lpstr>Petroleum Geology &amp; Geophysics</vt:lpstr>
      <vt:lpstr>Elements and Processes</vt:lpstr>
      <vt:lpstr>Outline</vt:lpstr>
      <vt:lpstr>Structural Analysis - What is it?</vt:lpstr>
      <vt:lpstr>Purposes of Structural Analysis </vt:lpstr>
      <vt:lpstr>Role of Seismic Interpretation</vt:lpstr>
      <vt:lpstr>Data Used in Structural Analysis</vt:lpstr>
      <vt:lpstr>A Caution about Seismic Images</vt:lpstr>
      <vt:lpstr>The STRENGTHS of Seismic Data</vt:lpstr>
      <vt:lpstr>The WEAKNESSES of Seismic Data</vt:lpstr>
      <vt:lpstr>Structural Information from Seismic</vt:lpstr>
      <vt:lpstr>A ‘Synergistic’ Relationship</vt:lpstr>
      <vt:lpstr>Stratigraphy Helps in Structural Analysis</vt:lpstr>
      <vt:lpstr>Fault Terminology</vt:lpstr>
      <vt:lpstr>Mapping a Faulted Horizon</vt:lpstr>
      <vt:lpstr>Basic Observations: Profile View</vt:lpstr>
      <vt:lpstr>Fault Identification: Time Slice View</vt:lpstr>
      <vt:lpstr>Coherency Data</vt:lpstr>
      <vt:lpstr>Corendering of Data</vt:lpstr>
      <vt:lpstr>Fault Identification: Profile Views</vt:lpstr>
      <vt:lpstr>Interpreting Faults</vt:lpstr>
      <vt:lpstr>Interpreting Faults</vt:lpstr>
      <vt:lpstr>Structural Styles</vt:lpstr>
      <vt:lpstr>Structural Styles Matrix</vt:lpstr>
      <vt:lpstr>Extensional Faults</vt:lpstr>
      <vt:lpstr>Contractional Faults</vt:lpstr>
      <vt:lpstr>Diapirs Can Provide Good Traps</vt:lpstr>
      <vt:lpstr>Faults &amp; Folds</vt:lpstr>
      <vt:lpstr>Is the Interpretation Admissible?</vt:lpstr>
      <vt:lpstr>Structural Analysis: Products</vt:lpstr>
      <vt:lpstr>Getting Timing Information</vt:lpstr>
      <vt:lpstr>Outline</vt:lpstr>
      <vt:lpstr>Identify Traps</vt:lpstr>
      <vt:lpstr>Structural Traps – A Simple Anticline</vt:lpstr>
      <vt:lpstr>Structural Traps – A Simple Anticline</vt:lpstr>
      <vt:lpstr>Structural Traps – Roll-Over Anticline</vt:lpstr>
      <vt:lpstr>Stratigraphic Traps – Sub-Unconformity</vt:lpstr>
      <vt:lpstr>Stratigraphic Traps –Reef</vt:lpstr>
      <vt:lpstr>Combo Traps – Channel over an Anticline</vt:lpstr>
      <vt:lpstr>Structural Analysis Process</vt:lpstr>
      <vt:lpstr>References - 1</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402</cp:revision>
  <cp:lastPrinted>2015-01-23T13:57:33Z</cp:lastPrinted>
  <dcterms:created xsi:type="dcterms:W3CDTF">2001-11-20T13:29:42Z</dcterms:created>
  <dcterms:modified xsi:type="dcterms:W3CDTF">2015-08-28T21:33:45Z</dcterms:modified>
</cp:coreProperties>
</file>