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9" r:id="rId2"/>
    <p:sldId id="370" r:id="rId3"/>
    <p:sldId id="371" r:id="rId4"/>
    <p:sldId id="373" r:id="rId5"/>
    <p:sldId id="372" r:id="rId6"/>
    <p:sldId id="375" r:id="rId7"/>
    <p:sldId id="376" r:id="rId8"/>
    <p:sldId id="377" r:id="rId9"/>
    <p:sldId id="378" r:id="rId10"/>
    <p:sldId id="380" r:id="rId11"/>
    <p:sldId id="381" r:id="rId12"/>
    <p:sldId id="382" r:id="rId13"/>
    <p:sldId id="383" r:id="rId14"/>
    <p:sldId id="384" r:id="rId15"/>
    <p:sldId id="385" r:id="rId16"/>
    <p:sldId id="349" r:id="rId17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5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CFEFFD"/>
    <a:srgbClr val="FF00FF"/>
    <a:srgbClr val="FF99FF"/>
    <a:srgbClr val="BDBDFF"/>
    <a:srgbClr val="FFFF99"/>
    <a:srgbClr val="009900"/>
    <a:srgbClr val="CEAB8E"/>
    <a:srgbClr val="FF9933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32" autoAdjust="0"/>
  </p:normalViewPr>
  <p:slideViewPr>
    <p:cSldViewPr snapToGrid="0">
      <p:cViewPr varScale="1">
        <p:scale>
          <a:sx n="70" d="100"/>
          <a:sy n="70" d="100"/>
        </p:scale>
        <p:origin x="-912" y="-96"/>
      </p:cViewPr>
      <p:guideLst>
        <p:guide orient="horz" pos="5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E4F05E-F6C1-4584-94F5-71002F100051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451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1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01327F-7DC0-4980-A016-FAA581777BC0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452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C63860-B86A-4062-9535-2525363A3220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453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3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E657BF-FFB7-44DF-832B-ECDB04E941C9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454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4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1D0392-63A4-44BA-BBB9-7995BDFFD548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455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5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F49590-ECB7-4A4D-84C0-B5C10E44EA38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456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36C1DA-2799-48F4-8C66-5B974A0FD443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44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D074F8-4D5D-47FF-B87E-B2C3A23A4D29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72D7E3-4741-4D30-A042-08E02A619AD1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BCB8AE-86B5-4307-9A2E-9CEFCE293811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443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E73B98-BA7B-4FCC-B4E3-1F51F21C583D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446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6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41D297-A760-4580-A5C6-713AD179B049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447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7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7EC34B-E433-4343-9845-0D9F5077E12A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F23437-E20B-4787-B469-EC56492ED130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449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91916" y="1385032"/>
              <a:ext cx="6192252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Exercise: Fault Interpretation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6" y="2351797"/>
            <a:ext cx="40456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Mapping Two Faults Using 3D Seismic Data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233711" y="4980168"/>
            <a:ext cx="5529648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Interpret two faults on paper seismic data such that you have an areally consistent fault planes.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39225" y="2355989"/>
            <a:ext cx="4564735" cy="3280314"/>
            <a:chOff x="1927225" y="1431925"/>
            <a:chExt cx="6440488" cy="5026025"/>
          </a:xfrm>
        </p:grpSpPr>
        <p:grpSp>
          <p:nvGrpSpPr>
            <p:cNvPr id="10" name="Group 27"/>
            <p:cNvGrpSpPr>
              <a:grpSpLocks/>
            </p:cNvGrpSpPr>
            <p:nvPr/>
          </p:nvGrpSpPr>
          <p:grpSpPr bwMode="auto">
            <a:xfrm>
              <a:off x="1927225" y="1431925"/>
              <a:ext cx="4833938" cy="4860925"/>
              <a:chOff x="1214" y="902"/>
              <a:chExt cx="3045" cy="3062"/>
            </a:xfrm>
          </p:grpSpPr>
          <p:sp>
            <p:nvSpPr>
              <p:cNvPr id="29" name="AutoShape 3"/>
              <p:cNvSpPr>
                <a:spLocks noChangeArrowheads="1"/>
              </p:cNvSpPr>
              <p:nvPr/>
            </p:nvSpPr>
            <p:spPr bwMode="auto">
              <a:xfrm rot="-506048">
                <a:off x="1402" y="1075"/>
                <a:ext cx="1639" cy="2744"/>
              </a:xfrm>
              <a:prstGeom prst="parallelogram">
                <a:avLst>
                  <a:gd name="adj" fmla="val 25000"/>
                </a:avLst>
              </a:prstGeom>
              <a:solidFill>
                <a:schemeClr val="bg2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4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" name="AutoShape 5"/>
              <p:cNvSpPr>
                <a:spLocks noChangeArrowheads="1"/>
              </p:cNvSpPr>
              <p:nvPr/>
            </p:nvSpPr>
            <p:spPr bwMode="auto">
              <a:xfrm rot="-506048">
                <a:off x="2621" y="902"/>
                <a:ext cx="1638" cy="2743"/>
              </a:xfrm>
              <a:prstGeom prst="parallelogram">
                <a:avLst>
                  <a:gd name="adj" fmla="val 25000"/>
                </a:avLst>
              </a:prstGeom>
              <a:solidFill>
                <a:schemeClr val="bg2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4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" name="Line 6"/>
              <p:cNvSpPr>
                <a:spLocks noChangeShapeType="1"/>
              </p:cNvSpPr>
              <p:nvPr/>
            </p:nvSpPr>
            <p:spPr bwMode="auto">
              <a:xfrm>
                <a:off x="2838" y="998"/>
                <a:ext cx="0" cy="2721"/>
              </a:xfrm>
              <a:prstGeom prst="line">
                <a:avLst/>
              </a:prstGeom>
              <a:noFill/>
              <a:ln w="571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4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" name="Text Box 13"/>
              <p:cNvSpPr txBox="1">
                <a:spLocks noChangeArrowheads="1"/>
              </p:cNvSpPr>
              <p:nvPr/>
            </p:nvSpPr>
            <p:spPr bwMode="auto">
              <a:xfrm rot="21127941">
                <a:off x="1663" y="3504"/>
                <a:ext cx="1022" cy="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sz="1400" b="1" dirty="0">
                    <a:latin typeface="Arial" pitchFamily="34" charset="0"/>
                    <a:cs typeface="Arial" pitchFamily="34" charset="0"/>
                  </a:rPr>
                  <a:t>Inline 740</a:t>
                </a:r>
              </a:p>
            </p:txBody>
          </p:sp>
          <p:grpSp>
            <p:nvGrpSpPr>
              <p:cNvPr id="33" name="Group 19"/>
              <p:cNvGrpSpPr>
                <a:grpSpLocks/>
              </p:cNvGrpSpPr>
              <p:nvPr/>
            </p:nvGrpSpPr>
            <p:grpSpPr bwMode="auto">
              <a:xfrm>
                <a:off x="1214" y="1123"/>
                <a:ext cx="421" cy="2841"/>
                <a:chOff x="1583" y="1429"/>
                <a:chExt cx="375" cy="2542"/>
              </a:xfrm>
            </p:grpSpPr>
            <p:sp>
              <p:nvSpPr>
                <p:cNvPr id="34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1584" y="1429"/>
                  <a:ext cx="373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900" b="1" dirty="0">
                      <a:latin typeface="Arial" pitchFamily="34" charset="0"/>
                      <a:cs typeface="Arial" pitchFamily="34" charset="0"/>
                    </a:rPr>
                    <a:t>1.50</a:t>
                  </a:r>
                </a:p>
              </p:txBody>
            </p:sp>
            <p:sp>
              <p:nvSpPr>
                <p:cNvPr id="3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584" y="2012"/>
                  <a:ext cx="373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900" b="1" dirty="0">
                      <a:latin typeface="Arial" pitchFamily="34" charset="0"/>
                      <a:cs typeface="Arial" pitchFamily="34" charset="0"/>
                    </a:rPr>
                    <a:t>1.75</a:t>
                  </a:r>
                </a:p>
              </p:txBody>
            </p:sp>
            <p:sp>
              <p:nvSpPr>
                <p:cNvPr id="36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1585" y="2594"/>
                  <a:ext cx="373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900" b="1" dirty="0">
                      <a:latin typeface="Arial" pitchFamily="34" charset="0"/>
                      <a:cs typeface="Arial" pitchFamily="34" charset="0"/>
                    </a:rPr>
                    <a:t>2.00</a:t>
                  </a:r>
                </a:p>
              </p:txBody>
            </p:sp>
            <p:sp>
              <p:nvSpPr>
                <p:cNvPr id="37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583" y="3176"/>
                  <a:ext cx="373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900" b="1" dirty="0">
                      <a:latin typeface="Arial" pitchFamily="34" charset="0"/>
                      <a:cs typeface="Arial" pitchFamily="34" charset="0"/>
                    </a:rPr>
                    <a:t>2.25</a:t>
                  </a:r>
                </a:p>
              </p:txBody>
            </p:sp>
            <p:sp>
              <p:nvSpPr>
                <p:cNvPr id="38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584" y="3760"/>
                  <a:ext cx="373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900" b="1" dirty="0">
                      <a:latin typeface="Arial" pitchFamily="34" charset="0"/>
                      <a:cs typeface="Arial" pitchFamily="34" charset="0"/>
                    </a:rPr>
                    <a:t>2.50</a:t>
                  </a:r>
                </a:p>
              </p:txBody>
            </p:sp>
          </p:grpSp>
        </p:grpSp>
        <p:grpSp>
          <p:nvGrpSpPr>
            <p:cNvPr id="11" name="Group 36"/>
            <p:cNvGrpSpPr>
              <a:grpSpLocks/>
            </p:cNvGrpSpPr>
            <p:nvPr/>
          </p:nvGrpSpPr>
          <p:grpSpPr bwMode="auto">
            <a:xfrm>
              <a:off x="4070351" y="1766888"/>
              <a:ext cx="3602038" cy="4691062"/>
              <a:chOff x="2564" y="1113"/>
              <a:chExt cx="2269" cy="2955"/>
            </a:xfrm>
          </p:grpSpPr>
          <p:sp>
            <p:nvSpPr>
              <p:cNvPr id="19" name="AutoShape 37"/>
              <p:cNvSpPr>
                <a:spLocks noChangeArrowheads="1"/>
              </p:cNvSpPr>
              <p:nvPr/>
            </p:nvSpPr>
            <p:spPr bwMode="auto">
              <a:xfrm rot="606031" flipH="1">
                <a:off x="2564" y="1113"/>
                <a:ext cx="2051" cy="2744"/>
              </a:xfrm>
              <a:prstGeom prst="parallelogram">
                <a:avLst>
                  <a:gd name="adj" fmla="val 25000"/>
                </a:avLst>
              </a:prstGeom>
              <a:solidFill>
                <a:srgbClr val="66FFFF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400" b="1" dirty="0"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20" name="Group 38"/>
              <p:cNvGrpSpPr>
                <a:grpSpLocks/>
              </p:cNvGrpSpPr>
              <p:nvPr/>
            </p:nvGrpSpPr>
            <p:grpSpPr bwMode="auto">
              <a:xfrm>
                <a:off x="3015" y="1228"/>
                <a:ext cx="1818" cy="2840"/>
                <a:chOff x="3015" y="1228"/>
                <a:chExt cx="1818" cy="2840"/>
              </a:xfrm>
            </p:grpSpPr>
            <p:sp>
              <p:nvSpPr>
                <p:cNvPr id="21" name="Text Box 39"/>
                <p:cNvSpPr txBox="1">
                  <a:spLocks noChangeArrowheads="1"/>
                </p:cNvSpPr>
                <p:nvPr/>
              </p:nvSpPr>
              <p:spPr bwMode="auto">
                <a:xfrm rot="588921">
                  <a:off x="3015" y="3539"/>
                  <a:ext cx="1380" cy="3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1400" b="1" dirty="0">
                      <a:latin typeface="Arial" pitchFamily="34" charset="0"/>
                      <a:cs typeface="Arial" pitchFamily="34" charset="0"/>
                    </a:rPr>
                    <a:t>Crossline 600</a:t>
                  </a:r>
                </a:p>
              </p:txBody>
            </p:sp>
            <p:grpSp>
              <p:nvGrpSpPr>
                <p:cNvPr id="22" name="Group 40"/>
                <p:cNvGrpSpPr>
                  <a:grpSpLocks/>
                </p:cNvGrpSpPr>
                <p:nvPr/>
              </p:nvGrpSpPr>
              <p:grpSpPr bwMode="auto">
                <a:xfrm>
                  <a:off x="4412" y="1228"/>
                  <a:ext cx="421" cy="2840"/>
                  <a:chOff x="1583" y="1429"/>
                  <a:chExt cx="375" cy="2541"/>
                </a:xfrm>
              </p:grpSpPr>
              <p:sp>
                <p:nvSpPr>
                  <p:cNvPr id="23" name="Text Box 4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84" y="1429"/>
                    <a:ext cx="373" cy="21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r>
                      <a:rPr lang="en-US" sz="900" b="1" dirty="0">
                        <a:latin typeface="Arial" pitchFamily="34" charset="0"/>
                        <a:cs typeface="Arial" pitchFamily="34" charset="0"/>
                      </a:rPr>
                      <a:t>1.50</a:t>
                    </a:r>
                  </a:p>
                </p:txBody>
              </p:sp>
              <p:sp>
                <p:nvSpPr>
                  <p:cNvPr id="24" name="Text Box 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84" y="2011"/>
                    <a:ext cx="373" cy="21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r>
                      <a:rPr lang="en-US" sz="900" b="1" dirty="0">
                        <a:latin typeface="Arial" pitchFamily="34" charset="0"/>
                        <a:cs typeface="Arial" pitchFamily="34" charset="0"/>
                      </a:rPr>
                      <a:t>1.75</a:t>
                    </a:r>
                  </a:p>
                </p:txBody>
              </p:sp>
              <p:sp>
                <p:nvSpPr>
                  <p:cNvPr id="25" name="Text Box 4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85" y="2594"/>
                    <a:ext cx="373" cy="21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r>
                      <a:rPr lang="en-US" sz="900" b="1" dirty="0">
                        <a:latin typeface="Arial" pitchFamily="34" charset="0"/>
                        <a:cs typeface="Arial" pitchFamily="34" charset="0"/>
                      </a:rPr>
                      <a:t>2.00</a:t>
                    </a:r>
                  </a:p>
                </p:txBody>
              </p:sp>
              <p:sp>
                <p:nvSpPr>
                  <p:cNvPr id="26" name="Text 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83" y="3176"/>
                    <a:ext cx="373" cy="21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r>
                      <a:rPr lang="en-US" sz="900" b="1" dirty="0">
                        <a:latin typeface="Arial" pitchFamily="34" charset="0"/>
                        <a:cs typeface="Arial" pitchFamily="34" charset="0"/>
                      </a:rPr>
                      <a:t>2.25</a:t>
                    </a:r>
                  </a:p>
                </p:txBody>
              </p:sp>
              <p:sp>
                <p:nvSpPr>
                  <p:cNvPr id="28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84" y="3759"/>
                    <a:ext cx="373" cy="21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r>
                      <a:rPr lang="en-US" sz="900" b="1" dirty="0">
                        <a:latin typeface="Arial" pitchFamily="34" charset="0"/>
                        <a:cs typeface="Arial" pitchFamily="34" charset="0"/>
                      </a:rPr>
                      <a:t>2.50</a:t>
                    </a:r>
                  </a:p>
                </p:txBody>
              </p:sp>
            </p:grpSp>
          </p:grpSp>
        </p:grpSp>
        <p:grpSp>
          <p:nvGrpSpPr>
            <p:cNvPr id="12" name="Group 46"/>
            <p:cNvGrpSpPr>
              <a:grpSpLocks/>
            </p:cNvGrpSpPr>
            <p:nvPr/>
          </p:nvGrpSpPr>
          <p:grpSpPr bwMode="auto">
            <a:xfrm>
              <a:off x="2574925" y="3473450"/>
              <a:ext cx="5792788" cy="760413"/>
              <a:chOff x="1622" y="2188"/>
              <a:chExt cx="3649" cy="479"/>
            </a:xfrm>
          </p:grpSpPr>
          <p:sp>
            <p:nvSpPr>
              <p:cNvPr id="15" name="Freeform 47"/>
              <p:cNvSpPr>
                <a:spLocks/>
              </p:cNvSpPr>
              <p:nvPr/>
            </p:nvSpPr>
            <p:spPr bwMode="auto">
              <a:xfrm>
                <a:off x="1622" y="2352"/>
                <a:ext cx="2798" cy="315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1140" y="0"/>
                  </a:cxn>
                  <a:cxn ang="0">
                    <a:pos x="2503" y="111"/>
                  </a:cxn>
                  <a:cxn ang="0">
                    <a:pos x="763" y="282"/>
                  </a:cxn>
                  <a:cxn ang="0">
                    <a:pos x="0" y="102"/>
                  </a:cxn>
                </a:cxnLst>
                <a:rect l="0" t="0" r="r" b="b"/>
                <a:pathLst>
                  <a:path w="2503" h="282">
                    <a:moveTo>
                      <a:pt x="0" y="102"/>
                    </a:moveTo>
                    <a:lnTo>
                      <a:pt x="1140" y="0"/>
                    </a:lnTo>
                    <a:lnTo>
                      <a:pt x="2503" y="111"/>
                    </a:lnTo>
                    <a:lnTo>
                      <a:pt x="763" y="28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C9900"/>
              </a:solidFill>
              <a:ln w="38100" cap="flat" cmpd="sng">
                <a:solidFill>
                  <a:srgbClr val="66FF33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4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Freeform 48"/>
              <p:cNvSpPr>
                <a:spLocks/>
              </p:cNvSpPr>
              <p:nvPr/>
            </p:nvSpPr>
            <p:spPr bwMode="auto">
              <a:xfrm>
                <a:off x="4351" y="2188"/>
                <a:ext cx="920" cy="297"/>
              </a:xfrm>
              <a:custGeom>
                <a:avLst/>
                <a:gdLst/>
                <a:ahLst/>
                <a:cxnLst>
                  <a:cxn ang="0">
                    <a:pos x="9" y="266"/>
                  </a:cxn>
                  <a:cxn ang="0">
                    <a:pos x="823" y="163"/>
                  </a:cxn>
                  <a:cxn ang="0">
                    <a:pos x="0" y="0"/>
                  </a:cxn>
                </a:cxnLst>
                <a:rect l="0" t="0" r="r" b="b"/>
                <a:pathLst>
                  <a:path w="823" h="266">
                    <a:moveTo>
                      <a:pt x="9" y="266"/>
                    </a:moveTo>
                    <a:lnTo>
                      <a:pt x="823" y="163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CC9900"/>
              </a:solidFill>
              <a:ln w="38100" cap="flat" cmpd="sng">
                <a:solidFill>
                  <a:srgbClr val="66FF33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4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Text Box 49"/>
              <p:cNvSpPr txBox="1">
                <a:spLocks noChangeArrowheads="1"/>
              </p:cNvSpPr>
              <p:nvPr/>
            </p:nvSpPr>
            <p:spPr bwMode="auto">
              <a:xfrm rot="21150754">
                <a:off x="2340" y="2398"/>
                <a:ext cx="1262" cy="2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Time Slice 1960</a:t>
                </a:r>
              </a:p>
            </p:txBody>
          </p:sp>
        </p:grpSp>
        <p:sp>
          <p:nvSpPr>
            <p:cNvPr id="13" name="Freeform 50"/>
            <p:cNvSpPr>
              <a:spLocks/>
            </p:cNvSpPr>
            <p:nvPr/>
          </p:nvSpPr>
          <p:spPr bwMode="auto">
            <a:xfrm>
              <a:off x="3973513" y="1931988"/>
              <a:ext cx="911225" cy="1851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3" y="514"/>
                </a:cxn>
                <a:cxn ang="0">
                  <a:pos x="326" y="703"/>
                </a:cxn>
                <a:cxn ang="0">
                  <a:pos x="394" y="874"/>
                </a:cxn>
                <a:cxn ang="0">
                  <a:pos x="574" y="1166"/>
                </a:cxn>
              </a:cxnLst>
              <a:rect l="0" t="0" r="r" b="b"/>
              <a:pathLst>
                <a:path w="574" h="1166">
                  <a:moveTo>
                    <a:pt x="0" y="0"/>
                  </a:moveTo>
                  <a:cubicBezTo>
                    <a:pt x="84" y="198"/>
                    <a:pt x="169" y="397"/>
                    <a:pt x="223" y="514"/>
                  </a:cubicBezTo>
                  <a:cubicBezTo>
                    <a:pt x="277" y="631"/>
                    <a:pt x="297" y="643"/>
                    <a:pt x="326" y="703"/>
                  </a:cubicBezTo>
                  <a:cubicBezTo>
                    <a:pt x="355" y="763"/>
                    <a:pt x="353" y="797"/>
                    <a:pt x="394" y="874"/>
                  </a:cubicBezTo>
                  <a:cubicBezTo>
                    <a:pt x="435" y="951"/>
                    <a:pt x="504" y="1058"/>
                    <a:pt x="574" y="1166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4090988" y="3781425"/>
              <a:ext cx="800100" cy="419100"/>
            </a:xfrm>
            <a:custGeom>
              <a:avLst/>
              <a:gdLst/>
              <a:ahLst/>
              <a:cxnLst>
                <a:cxn ang="0">
                  <a:pos x="504" y="0"/>
                </a:cxn>
                <a:cxn ang="0">
                  <a:pos x="351" y="54"/>
                </a:cxn>
                <a:cxn ang="0">
                  <a:pos x="204" y="117"/>
                </a:cxn>
                <a:cxn ang="0">
                  <a:pos x="0" y="264"/>
                </a:cxn>
              </a:cxnLst>
              <a:rect l="0" t="0" r="r" b="b"/>
              <a:pathLst>
                <a:path w="504" h="264">
                  <a:moveTo>
                    <a:pt x="504" y="0"/>
                  </a:moveTo>
                  <a:cubicBezTo>
                    <a:pt x="452" y="17"/>
                    <a:pt x="401" y="35"/>
                    <a:pt x="351" y="54"/>
                  </a:cubicBezTo>
                  <a:cubicBezTo>
                    <a:pt x="301" y="73"/>
                    <a:pt x="262" y="82"/>
                    <a:pt x="204" y="117"/>
                  </a:cubicBezTo>
                  <a:cubicBezTo>
                    <a:pt x="146" y="152"/>
                    <a:pt x="73" y="208"/>
                    <a:pt x="0" y="264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884420" y="1663907"/>
            <a:ext cx="7330190" cy="2458387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4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Fault Exercise: </a:t>
            </a:r>
            <a:r>
              <a:rPr lang="en-US" dirty="0" smtClean="0"/>
              <a:t>Part </a:t>
            </a:r>
            <a:r>
              <a:rPr lang="en-US" dirty="0"/>
              <a:t>4</a:t>
            </a:r>
          </a:p>
        </p:txBody>
      </p:sp>
      <p:sp>
        <p:nvSpPr>
          <p:cNvPr id="424963" name="Rectangle 3"/>
          <p:cNvSpPr>
            <a:spLocks noChangeArrowheads="1"/>
          </p:cNvSpPr>
          <p:nvPr/>
        </p:nvSpPr>
        <p:spPr bwMode="auto">
          <a:xfrm>
            <a:off x="342900" y="457200"/>
            <a:ext cx="777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424964" name="WordArt 4"/>
          <p:cNvSpPr>
            <a:spLocks noChangeArrowheads="1" noChangeShapeType="1" noTextEdit="1"/>
          </p:cNvSpPr>
          <p:nvPr/>
        </p:nvSpPr>
        <p:spPr bwMode="auto">
          <a:xfrm>
            <a:off x="1646238" y="2044700"/>
            <a:ext cx="6245225" cy="769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Part 4: 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Using 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Time Slices</a:t>
            </a:r>
          </a:p>
        </p:txBody>
      </p:sp>
      <p:sp>
        <p:nvSpPr>
          <p:cNvPr id="424965" name="WordArt 5"/>
          <p:cNvSpPr>
            <a:spLocks noChangeArrowheads="1" noChangeShapeType="1" noTextEdit="1"/>
          </p:cNvSpPr>
          <p:nvPr/>
        </p:nvSpPr>
        <p:spPr bwMode="auto">
          <a:xfrm>
            <a:off x="2755900" y="3173413"/>
            <a:ext cx="4025900" cy="715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from the 3D Survey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Time Slice?</a:t>
            </a: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924050" y="1431925"/>
            <a:ext cx="4837113" cy="4813300"/>
            <a:chOff x="1212" y="902"/>
            <a:chExt cx="3047" cy="3032"/>
          </a:xfrm>
        </p:grpSpPr>
        <p:sp>
          <p:nvSpPr>
            <p:cNvPr id="431107" name="AutoShape 3"/>
            <p:cNvSpPr>
              <a:spLocks noChangeArrowheads="1"/>
            </p:cNvSpPr>
            <p:nvPr/>
          </p:nvSpPr>
          <p:spPr bwMode="auto">
            <a:xfrm rot="-506048">
              <a:off x="1402" y="1075"/>
              <a:ext cx="1639" cy="2744"/>
            </a:xfrm>
            <a:prstGeom prst="parallelogram">
              <a:avLst>
                <a:gd name="adj" fmla="val 25000"/>
              </a:avLst>
            </a:prstGeom>
            <a:solidFill>
              <a:schemeClr val="bg2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1109" name="AutoShape 5"/>
            <p:cNvSpPr>
              <a:spLocks noChangeArrowheads="1"/>
            </p:cNvSpPr>
            <p:nvPr/>
          </p:nvSpPr>
          <p:spPr bwMode="auto">
            <a:xfrm rot="-506048">
              <a:off x="2621" y="902"/>
              <a:ext cx="1638" cy="2743"/>
            </a:xfrm>
            <a:prstGeom prst="parallelogram">
              <a:avLst>
                <a:gd name="adj" fmla="val 25000"/>
              </a:avLst>
            </a:prstGeom>
            <a:solidFill>
              <a:schemeClr val="bg2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1110" name="Line 6"/>
            <p:cNvSpPr>
              <a:spLocks noChangeShapeType="1"/>
            </p:cNvSpPr>
            <p:nvPr/>
          </p:nvSpPr>
          <p:spPr bwMode="auto">
            <a:xfrm>
              <a:off x="2838" y="998"/>
              <a:ext cx="0" cy="2721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1117" name="Text Box 13"/>
            <p:cNvSpPr txBox="1">
              <a:spLocks noChangeArrowheads="1"/>
            </p:cNvSpPr>
            <p:nvPr/>
          </p:nvSpPr>
          <p:spPr bwMode="auto">
            <a:xfrm rot="21127941">
              <a:off x="1675" y="3516"/>
              <a:ext cx="99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b="1" dirty="0">
                  <a:latin typeface="Arial" pitchFamily="34" charset="0"/>
                  <a:cs typeface="Arial" pitchFamily="34" charset="0"/>
                </a:rPr>
                <a:t>Inline 740</a:t>
              </a:r>
            </a:p>
          </p:txBody>
        </p:sp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1212" y="1154"/>
              <a:ext cx="307" cy="2780"/>
              <a:chOff x="1584" y="1457"/>
              <a:chExt cx="274" cy="2487"/>
            </a:xfrm>
          </p:grpSpPr>
          <p:sp>
            <p:nvSpPr>
              <p:cNvPr id="431118" name="Text Box 14"/>
              <p:cNvSpPr txBox="1">
                <a:spLocks noChangeArrowheads="1"/>
              </p:cNvSpPr>
              <p:nvPr/>
            </p:nvSpPr>
            <p:spPr bwMode="auto">
              <a:xfrm>
                <a:off x="1585" y="1457"/>
                <a:ext cx="272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sz="1200" b="1" dirty="0">
                    <a:latin typeface="Arial" pitchFamily="34" charset="0"/>
                    <a:cs typeface="Arial" pitchFamily="34" charset="0"/>
                  </a:rPr>
                  <a:t>1.50</a:t>
                </a:r>
              </a:p>
            </p:txBody>
          </p:sp>
          <p:sp>
            <p:nvSpPr>
              <p:cNvPr id="431119" name="Text Box 15"/>
              <p:cNvSpPr txBox="1">
                <a:spLocks noChangeArrowheads="1"/>
              </p:cNvSpPr>
              <p:nvPr/>
            </p:nvSpPr>
            <p:spPr bwMode="auto">
              <a:xfrm>
                <a:off x="1585" y="2040"/>
                <a:ext cx="272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sz="1200" b="1" dirty="0">
                    <a:latin typeface="Arial" pitchFamily="34" charset="0"/>
                    <a:cs typeface="Arial" pitchFamily="34" charset="0"/>
                  </a:rPr>
                  <a:t>1.75</a:t>
                </a:r>
              </a:p>
            </p:txBody>
          </p:sp>
          <p:sp>
            <p:nvSpPr>
              <p:cNvPr id="431120" name="Text Box 16"/>
              <p:cNvSpPr txBox="1">
                <a:spLocks noChangeArrowheads="1"/>
              </p:cNvSpPr>
              <p:nvPr/>
            </p:nvSpPr>
            <p:spPr bwMode="auto">
              <a:xfrm>
                <a:off x="1586" y="2622"/>
                <a:ext cx="272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sz="1200" b="1" dirty="0">
                    <a:latin typeface="Arial" pitchFamily="34" charset="0"/>
                    <a:cs typeface="Arial" pitchFamily="34" charset="0"/>
                  </a:rPr>
                  <a:t>2.00</a:t>
                </a:r>
              </a:p>
            </p:txBody>
          </p:sp>
          <p:sp>
            <p:nvSpPr>
              <p:cNvPr id="431121" name="Text Box 17"/>
              <p:cNvSpPr txBox="1">
                <a:spLocks noChangeArrowheads="1"/>
              </p:cNvSpPr>
              <p:nvPr/>
            </p:nvSpPr>
            <p:spPr bwMode="auto">
              <a:xfrm>
                <a:off x="1584" y="3204"/>
                <a:ext cx="272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sz="1200" b="1" dirty="0">
                    <a:latin typeface="Arial" pitchFamily="34" charset="0"/>
                    <a:cs typeface="Arial" pitchFamily="34" charset="0"/>
                  </a:rPr>
                  <a:t>2.25</a:t>
                </a:r>
              </a:p>
            </p:txBody>
          </p:sp>
          <p:sp>
            <p:nvSpPr>
              <p:cNvPr id="431122" name="Text Box 18"/>
              <p:cNvSpPr txBox="1">
                <a:spLocks noChangeArrowheads="1"/>
              </p:cNvSpPr>
              <p:nvPr/>
            </p:nvSpPr>
            <p:spPr bwMode="auto">
              <a:xfrm>
                <a:off x="1585" y="3788"/>
                <a:ext cx="272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sz="1200" b="1" dirty="0">
                    <a:latin typeface="Arial" pitchFamily="34" charset="0"/>
                    <a:cs typeface="Arial" pitchFamily="34" charset="0"/>
                  </a:rPr>
                  <a:t>2.50</a:t>
                </a:r>
              </a:p>
            </p:txBody>
          </p:sp>
        </p:grpSp>
      </p:grp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4070351" y="1766888"/>
            <a:ext cx="3417888" cy="4643437"/>
            <a:chOff x="2564" y="1113"/>
            <a:chExt cx="2153" cy="2925"/>
          </a:xfrm>
        </p:grpSpPr>
        <p:sp>
          <p:nvSpPr>
            <p:cNvPr id="431141" name="AutoShape 37"/>
            <p:cNvSpPr>
              <a:spLocks noChangeArrowheads="1"/>
            </p:cNvSpPr>
            <p:nvPr/>
          </p:nvSpPr>
          <p:spPr bwMode="auto">
            <a:xfrm rot="606031" flipH="1">
              <a:off x="2564" y="1113"/>
              <a:ext cx="2051" cy="2744"/>
            </a:xfrm>
            <a:prstGeom prst="parallelogram">
              <a:avLst>
                <a:gd name="adj" fmla="val 25000"/>
              </a:avLst>
            </a:prstGeom>
            <a:solidFill>
              <a:srgbClr val="66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" name="Group 38"/>
            <p:cNvGrpSpPr>
              <a:grpSpLocks/>
            </p:cNvGrpSpPr>
            <p:nvPr/>
          </p:nvGrpSpPr>
          <p:grpSpPr bwMode="auto">
            <a:xfrm>
              <a:off x="3016" y="1259"/>
              <a:ext cx="1701" cy="2779"/>
              <a:chOff x="3016" y="1259"/>
              <a:chExt cx="1701" cy="2779"/>
            </a:xfrm>
          </p:grpSpPr>
          <p:sp>
            <p:nvSpPr>
              <p:cNvPr id="431143" name="Text Box 39"/>
              <p:cNvSpPr txBox="1">
                <a:spLocks noChangeArrowheads="1"/>
              </p:cNvSpPr>
              <p:nvPr/>
            </p:nvSpPr>
            <p:spPr bwMode="auto">
              <a:xfrm rot="588921">
                <a:off x="3016" y="3551"/>
                <a:ext cx="1378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b="1" dirty="0">
                    <a:latin typeface="Arial" pitchFamily="34" charset="0"/>
                    <a:cs typeface="Arial" pitchFamily="34" charset="0"/>
                  </a:rPr>
                  <a:t>Crossline 600</a:t>
                </a:r>
              </a:p>
            </p:txBody>
          </p:sp>
          <p:grpSp>
            <p:nvGrpSpPr>
              <p:cNvPr id="6" name="Group 40"/>
              <p:cNvGrpSpPr>
                <a:grpSpLocks/>
              </p:cNvGrpSpPr>
              <p:nvPr/>
            </p:nvGrpSpPr>
            <p:grpSpPr bwMode="auto">
              <a:xfrm>
                <a:off x="4410" y="1259"/>
                <a:ext cx="307" cy="2779"/>
                <a:chOff x="1584" y="1457"/>
                <a:chExt cx="274" cy="2486"/>
              </a:xfrm>
            </p:grpSpPr>
            <p:sp>
              <p:nvSpPr>
                <p:cNvPr id="431145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1585" y="1457"/>
                  <a:ext cx="272" cy="1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1200" b="1" dirty="0">
                      <a:latin typeface="Arial" pitchFamily="34" charset="0"/>
                      <a:cs typeface="Arial" pitchFamily="34" charset="0"/>
                    </a:rPr>
                    <a:t>1.50</a:t>
                  </a:r>
                </a:p>
              </p:txBody>
            </p:sp>
            <p:sp>
              <p:nvSpPr>
                <p:cNvPr id="431146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1585" y="2039"/>
                  <a:ext cx="272" cy="1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1200" b="1" dirty="0">
                      <a:latin typeface="Arial" pitchFamily="34" charset="0"/>
                      <a:cs typeface="Arial" pitchFamily="34" charset="0"/>
                    </a:rPr>
                    <a:t>1.75</a:t>
                  </a:r>
                </a:p>
              </p:txBody>
            </p:sp>
            <p:sp>
              <p:nvSpPr>
                <p:cNvPr id="431147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586" y="2622"/>
                  <a:ext cx="272" cy="1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1200" b="1" dirty="0">
                      <a:latin typeface="Arial" pitchFamily="34" charset="0"/>
                      <a:cs typeface="Arial" pitchFamily="34" charset="0"/>
                    </a:rPr>
                    <a:t>2.00</a:t>
                  </a:r>
                </a:p>
              </p:txBody>
            </p:sp>
            <p:sp>
              <p:nvSpPr>
                <p:cNvPr id="431148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584" y="3204"/>
                  <a:ext cx="272" cy="1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1200" b="1" dirty="0">
                      <a:latin typeface="Arial" pitchFamily="34" charset="0"/>
                      <a:cs typeface="Arial" pitchFamily="34" charset="0"/>
                    </a:rPr>
                    <a:t>2.25</a:t>
                  </a:r>
                </a:p>
              </p:txBody>
            </p:sp>
            <p:sp>
              <p:nvSpPr>
                <p:cNvPr id="431149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1585" y="3787"/>
                  <a:ext cx="272" cy="1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r>
                    <a:rPr lang="en-US" sz="1200" b="1" dirty="0">
                      <a:latin typeface="Arial" pitchFamily="34" charset="0"/>
                      <a:cs typeface="Arial" pitchFamily="34" charset="0"/>
                    </a:rPr>
                    <a:t>2.50</a:t>
                  </a:r>
                </a:p>
              </p:txBody>
            </p:sp>
          </p:grpSp>
        </p:grpSp>
      </p:grpSp>
      <p:grpSp>
        <p:nvGrpSpPr>
          <p:cNvPr id="7" name="Group 46"/>
          <p:cNvGrpSpPr>
            <a:grpSpLocks/>
          </p:cNvGrpSpPr>
          <p:nvPr/>
        </p:nvGrpSpPr>
        <p:grpSpPr bwMode="auto">
          <a:xfrm>
            <a:off x="2574925" y="3473450"/>
            <a:ext cx="5792788" cy="760413"/>
            <a:chOff x="1622" y="2188"/>
            <a:chExt cx="3649" cy="479"/>
          </a:xfrm>
        </p:grpSpPr>
        <p:sp>
          <p:nvSpPr>
            <p:cNvPr id="431151" name="Freeform 47"/>
            <p:cNvSpPr>
              <a:spLocks/>
            </p:cNvSpPr>
            <p:nvPr/>
          </p:nvSpPr>
          <p:spPr bwMode="auto">
            <a:xfrm>
              <a:off x="1622" y="2352"/>
              <a:ext cx="2798" cy="315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140" y="0"/>
                </a:cxn>
                <a:cxn ang="0">
                  <a:pos x="2503" y="111"/>
                </a:cxn>
                <a:cxn ang="0">
                  <a:pos x="763" y="282"/>
                </a:cxn>
                <a:cxn ang="0">
                  <a:pos x="0" y="102"/>
                </a:cxn>
              </a:cxnLst>
              <a:rect l="0" t="0" r="r" b="b"/>
              <a:pathLst>
                <a:path w="2503" h="282">
                  <a:moveTo>
                    <a:pt x="0" y="102"/>
                  </a:moveTo>
                  <a:lnTo>
                    <a:pt x="1140" y="0"/>
                  </a:lnTo>
                  <a:lnTo>
                    <a:pt x="2503" y="111"/>
                  </a:lnTo>
                  <a:lnTo>
                    <a:pt x="763" y="28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CC9900"/>
            </a:solidFill>
            <a:ln w="38100" cap="flat" cmpd="sng">
              <a:solidFill>
                <a:srgbClr val="66FF33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1152" name="Freeform 48"/>
            <p:cNvSpPr>
              <a:spLocks/>
            </p:cNvSpPr>
            <p:nvPr/>
          </p:nvSpPr>
          <p:spPr bwMode="auto">
            <a:xfrm>
              <a:off x="4351" y="2188"/>
              <a:ext cx="920" cy="297"/>
            </a:xfrm>
            <a:custGeom>
              <a:avLst/>
              <a:gdLst/>
              <a:ahLst/>
              <a:cxnLst>
                <a:cxn ang="0">
                  <a:pos x="9" y="266"/>
                </a:cxn>
                <a:cxn ang="0">
                  <a:pos x="823" y="163"/>
                </a:cxn>
                <a:cxn ang="0">
                  <a:pos x="0" y="0"/>
                </a:cxn>
              </a:cxnLst>
              <a:rect l="0" t="0" r="r" b="b"/>
              <a:pathLst>
                <a:path w="823" h="266">
                  <a:moveTo>
                    <a:pt x="9" y="266"/>
                  </a:moveTo>
                  <a:lnTo>
                    <a:pt x="823" y="163"/>
                  </a:lnTo>
                  <a:lnTo>
                    <a:pt x="0" y="0"/>
                  </a:lnTo>
                </a:path>
              </a:pathLst>
            </a:custGeom>
            <a:solidFill>
              <a:srgbClr val="CC9900"/>
            </a:solidFill>
            <a:ln w="38100" cap="flat" cmpd="sng">
              <a:solidFill>
                <a:srgbClr val="66FF33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1153" name="Text Box 49"/>
            <p:cNvSpPr txBox="1">
              <a:spLocks noChangeArrowheads="1"/>
            </p:cNvSpPr>
            <p:nvPr/>
          </p:nvSpPr>
          <p:spPr bwMode="auto">
            <a:xfrm rot="21150754">
              <a:off x="2400" y="2420"/>
              <a:ext cx="1141" cy="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1700" b="1" dirty="0">
                  <a:latin typeface="Arial" pitchFamily="34" charset="0"/>
                  <a:cs typeface="Arial" pitchFamily="34" charset="0"/>
                </a:rPr>
                <a:t>Time Slice 1960</a:t>
              </a:r>
            </a:p>
          </p:txBody>
        </p:sp>
      </p:grpSp>
      <p:sp>
        <p:nvSpPr>
          <p:cNvPr id="431154" name="Freeform 50"/>
          <p:cNvSpPr>
            <a:spLocks/>
          </p:cNvSpPr>
          <p:nvPr/>
        </p:nvSpPr>
        <p:spPr bwMode="auto">
          <a:xfrm>
            <a:off x="3973513" y="1931988"/>
            <a:ext cx="911225" cy="1851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3" y="514"/>
              </a:cxn>
              <a:cxn ang="0">
                <a:pos x="326" y="703"/>
              </a:cxn>
              <a:cxn ang="0">
                <a:pos x="394" y="874"/>
              </a:cxn>
              <a:cxn ang="0">
                <a:pos x="574" y="1166"/>
              </a:cxn>
            </a:cxnLst>
            <a:rect l="0" t="0" r="r" b="b"/>
            <a:pathLst>
              <a:path w="574" h="1166">
                <a:moveTo>
                  <a:pt x="0" y="0"/>
                </a:moveTo>
                <a:cubicBezTo>
                  <a:pt x="84" y="198"/>
                  <a:pt x="169" y="397"/>
                  <a:pt x="223" y="514"/>
                </a:cubicBezTo>
                <a:cubicBezTo>
                  <a:pt x="277" y="631"/>
                  <a:pt x="297" y="643"/>
                  <a:pt x="326" y="703"/>
                </a:cubicBezTo>
                <a:cubicBezTo>
                  <a:pt x="355" y="763"/>
                  <a:pt x="353" y="797"/>
                  <a:pt x="394" y="874"/>
                </a:cubicBezTo>
                <a:cubicBezTo>
                  <a:pt x="435" y="951"/>
                  <a:pt x="504" y="1058"/>
                  <a:pt x="574" y="116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1155" name="Freeform 51"/>
          <p:cNvSpPr>
            <a:spLocks/>
          </p:cNvSpPr>
          <p:nvPr/>
        </p:nvSpPr>
        <p:spPr bwMode="auto">
          <a:xfrm>
            <a:off x="4090988" y="3781425"/>
            <a:ext cx="800100" cy="419100"/>
          </a:xfrm>
          <a:custGeom>
            <a:avLst/>
            <a:gdLst/>
            <a:ahLst/>
            <a:cxnLst>
              <a:cxn ang="0">
                <a:pos x="504" y="0"/>
              </a:cxn>
              <a:cxn ang="0">
                <a:pos x="351" y="54"/>
              </a:cxn>
              <a:cxn ang="0">
                <a:pos x="204" y="117"/>
              </a:cxn>
              <a:cxn ang="0">
                <a:pos x="0" y="264"/>
              </a:cxn>
            </a:cxnLst>
            <a:rect l="0" t="0" r="r" b="b"/>
            <a:pathLst>
              <a:path w="504" h="264">
                <a:moveTo>
                  <a:pt x="504" y="0"/>
                </a:moveTo>
                <a:cubicBezTo>
                  <a:pt x="452" y="17"/>
                  <a:pt x="401" y="35"/>
                  <a:pt x="351" y="54"/>
                </a:cubicBezTo>
                <a:cubicBezTo>
                  <a:pt x="301" y="73"/>
                  <a:pt x="262" y="82"/>
                  <a:pt x="204" y="117"/>
                </a:cubicBezTo>
                <a:cubicBezTo>
                  <a:pt x="146" y="152"/>
                  <a:pt x="73" y="208"/>
                  <a:pt x="0" y="26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3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3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54" grpId="0" animBg="1"/>
      <p:bldP spid="4311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Slice at 2000 ms</a:t>
            </a:r>
          </a:p>
        </p:txBody>
      </p:sp>
      <p:pic>
        <p:nvPicPr>
          <p:cNvPr id="434181" name="Picture 5"/>
          <p:cNvPicPr>
            <a:picLocks noChangeAspect="1" noChangeArrowheads="1"/>
          </p:cNvPicPr>
          <p:nvPr/>
        </p:nvPicPr>
        <p:blipFill>
          <a:blip r:embed="rId3" cstate="print"/>
          <a:srcRect l="1901" t="3539" r="1396" b="5267"/>
          <a:stretch>
            <a:fillRect/>
          </a:stretch>
        </p:blipFill>
        <p:spPr bwMode="auto">
          <a:xfrm>
            <a:off x="935038" y="1603375"/>
            <a:ext cx="7204075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4183" name="Rectangle 7"/>
          <p:cNvSpPr>
            <a:spLocks noChangeAspect="1" noChangeArrowheads="1"/>
          </p:cNvSpPr>
          <p:nvPr/>
        </p:nvSpPr>
        <p:spPr bwMode="auto">
          <a:xfrm>
            <a:off x="954088" y="1649413"/>
            <a:ext cx="7150100" cy="331152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85" name="Text Box 9"/>
          <p:cNvSpPr txBox="1">
            <a:spLocks noChangeAspect="1" noChangeArrowheads="1"/>
          </p:cNvSpPr>
          <p:nvPr/>
        </p:nvSpPr>
        <p:spPr bwMode="auto">
          <a:xfrm>
            <a:off x="1023938" y="1200150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86" name="Text Box 10"/>
          <p:cNvSpPr txBox="1">
            <a:spLocks noChangeAspect="1" noChangeArrowheads="1"/>
          </p:cNvSpPr>
          <p:nvPr/>
        </p:nvSpPr>
        <p:spPr bwMode="auto">
          <a:xfrm>
            <a:off x="7132638" y="120015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1500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87" name="Rectangle 11"/>
          <p:cNvSpPr>
            <a:spLocks noChangeAspect="1" noChangeArrowheads="1"/>
          </p:cNvSpPr>
          <p:nvPr/>
        </p:nvSpPr>
        <p:spPr bwMode="auto">
          <a:xfrm>
            <a:off x="1203325" y="1471613"/>
            <a:ext cx="681038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88" name="Rectangle 12"/>
          <p:cNvSpPr>
            <a:spLocks noChangeAspect="1" noChangeArrowheads="1"/>
          </p:cNvSpPr>
          <p:nvPr/>
        </p:nvSpPr>
        <p:spPr bwMode="auto">
          <a:xfrm>
            <a:off x="3267075" y="1471613"/>
            <a:ext cx="681038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89" name="Rectangle 13"/>
          <p:cNvSpPr>
            <a:spLocks noChangeAspect="1" noChangeArrowheads="1"/>
          </p:cNvSpPr>
          <p:nvPr/>
        </p:nvSpPr>
        <p:spPr bwMode="auto">
          <a:xfrm>
            <a:off x="3954463" y="1471613"/>
            <a:ext cx="679450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90" name="Rectangle 14"/>
          <p:cNvSpPr>
            <a:spLocks noChangeAspect="1" noChangeArrowheads="1"/>
          </p:cNvSpPr>
          <p:nvPr/>
        </p:nvSpPr>
        <p:spPr bwMode="auto">
          <a:xfrm>
            <a:off x="4643438" y="1471613"/>
            <a:ext cx="679450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91" name="Rectangle 15"/>
          <p:cNvSpPr>
            <a:spLocks noChangeAspect="1" noChangeArrowheads="1"/>
          </p:cNvSpPr>
          <p:nvPr/>
        </p:nvSpPr>
        <p:spPr bwMode="auto">
          <a:xfrm>
            <a:off x="5330825" y="1471613"/>
            <a:ext cx="679450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92" name="Rectangle 16"/>
          <p:cNvSpPr>
            <a:spLocks noChangeAspect="1" noChangeArrowheads="1"/>
          </p:cNvSpPr>
          <p:nvPr/>
        </p:nvSpPr>
        <p:spPr bwMode="auto">
          <a:xfrm>
            <a:off x="6019800" y="1471613"/>
            <a:ext cx="679450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93" name="Rectangle 17"/>
          <p:cNvSpPr>
            <a:spLocks noChangeAspect="1" noChangeArrowheads="1"/>
          </p:cNvSpPr>
          <p:nvPr/>
        </p:nvSpPr>
        <p:spPr bwMode="auto">
          <a:xfrm>
            <a:off x="6707188" y="1471613"/>
            <a:ext cx="679450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94" name="Rectangle 18"/>
          <p:cNvSpPr>
            <a:spLocks noChangeAspect="1" noChangeArrowheads="1"/>
          </p:cNvSpPr>
          <p:nvPr/>
        </p:nvSpPr>
        <p:spPr bwMode="auto">
          <a:xfrm>
            <a:off x="1890713" y="1471613"/>
            <a:ext cx="681037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95" name="Rectangle 19"/>
          <p:cNvSpPr>
            <a:spLocks noChangeAspect="1" noChangeArrowheads="1"/>
          </p:cNvSpPr>
          <p:nvPr/>
        </p:nvSpPr>
        <p:spPr bwMode="auto">
          <a:xfrm>
            <a:off x="2578100" y="1471613"/>
            <a:ext cx="681038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96" name="Rectangle 20"/>
          <p:cNvSpPr>
            <a:spLocks noChangeAspect="1" noChangeArrowheads="1"/>
          </p:cNvSpPr>
          <p:nvPr/>
        </p:nvSpPr>
        <p:spPr bwMode="auto">
          <a:xfrm>
            <a:off x="7394575" y="1471613"/>
            <a:ext cx="681038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97" name="Text Box 21"/>
          <p:cNvSpPr txBox="1">
            <a:spLocks noChangeAspect="1" noChangeArrowheads="1"/>
          </p:cNvSpPr>
          <p:nvPr/>
        </p:nvSpPr>
        <p:spPr bwMode="auto">
          <a:xfrm>
            <a:off x="3695700" y="12017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1000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98" name="Text Box 22"/>
          <p:cNvSpPr txBox="1">
            <a:spLocks noChangeAspect="1" noChangeArrowheads="1"/>
          </p:cNvSpPr>
          <p:nvPr/>
        </p:nvSpPr>
        <p:spPr bwMode="auto">
          <a:xfrm>
            <a:off x="3027363" y="120173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900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199" name="Text Box 23"/>
          <p:cNvSpPr txBox="1">
            <a:spLocks noChangeAspect="1" noChangeArrowheads="1"/>
          </p:cNvSpPr>
          <p:nvPr/>
        </p:nvSpPr>
        <p:spPr bwMode="auto">
          <a:xfrm>
            <a:off x="2303463" y="120173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00" name="Text Box 24"/>
          <p:cNvSpPr txBox="1">
            <a:spLocks noChangeAspect="1" noChangeArrowheads="1"/>
          </p:cNvSpPr>
          <p:nvPr/>
        </p:nvSpPr>
        <p:spPr bwMode="auto">
          <a:xfrm>
            <a:off x="1673225" y="120173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01" name="Text Box 25"/>
          <p:cNvSpPr txBox="1">
            <a:spLocks noChangeAspect="1" noChangeArrowheads="1"/>
          </p:cNvSpPr>
          <p:nvPr/>
        </p:nvSpPr>
        <p:spPr bwMode="auto">
          <a:xfrm>
            <a:off x="4408488" y="1201738"/>
            <a:ext cx="51308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1100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02" name="Text Box 26"/>
          <p:cNvSpPr txBox="1">
            <a:spLocks noChangeAspect="1" noChangeArrowheads="1"/>
          </p:cNvSpPr>
          <p:nvPr/>
        </p:nvSpPr>
        <p:spPr bwMode="auto">
          <a:xfrm>
            <a:off x="6416675" y="12017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1400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03" name="Text Box 27"/>
          <p:cNvSpPr txBox="1">
            <a:spLocks noChangeAspect="1" noChangeArrowheads="1"/>
          </p:cNvSpPr>
          <p:nvPr/>
        </p:nvSpPr>
        <p:spPr bwMode="auto">
          <a:xfrm>
            <a:off x="5794375" y="120015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1300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04" name="Text Box 28"/>
          <p:cNvSpPr txBox="1">
            <a:spLocks noChangeAspect="1" noChangeArrowheads="1"/>
          </p:cNvSpPr>
          <p:nvPr/>
        </p:nvSpPr>
        <p:spPr bwMode="auto">
          <a:xfrm>
            <a:off x="5122863" y="120015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1200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05" name="Text Box 29"/>
          <p:cNvSpPr txBox="1">
            <a:spLocks noChangeAspect="1" noChangeArrowheads="1"/>
          </p:cNvSpPr>
          <p:nvPr/>
        </p:nvSpPr>
        <p:spPr bwMode="auto">
          <a:xfrm>
            <a:off x="7813675" y="12017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07" name="Text Box 31"/>
          <p:cNvSpPr txBox="1">
            <a:spLocks noChangeAspect="1" noChangeArrowheads="1"/>
          </p:cNvSpPr>
          <p:nvPr/>
        </p:nvSpPr>
        <p:spPr bwMode="auto">
          <a:xfrm>
            <a:off x="1023938" y="510063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08" name="Text Box 32"/>
          <p:cNvSpPr txBox="1">
            <a:spLocks noChangeAspect="1" noChangeArrowheads="1"/>
          </p:cNvSpPr>
          <p:nvPr/>
        </p:nvSpPr>
        <p:spPr bwMode="auto">
          <a:xfrm>
            <a:off x="7132638" y="51006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1500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09" name="Rectangle 33"/>
          <p:cNvSpPr>
            <a:spLocks noChangeAspect="1" noChangeArrowheads="1"/>
          </p:cNvSpPr>
          <p:nvPr/>
        </p:nvSpPr>
        <p:spPr bwMode="auto">
          <a:xfrm>
            <a:off x="1204913" y="5045075"/>
            <a:ext cx="681037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10" name="Rectangle 34"/>
          <p:cNvSpPr>
            <a:spLocks noChangeAspect="1" noChangeArrowheads="1"/>
          </p:cNvSpPr>
          <p:nvPr/>
        </p:nvSpPr>
        <p:spPr bwMode="auto">
          <a:xfrm>
            <a:off x="3268663" y="5045075"/>
            <a:ext cx="679450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11" name="Rectangle 35"/>
          <p:cNvSpPr>
            <a:spLocks noChangeAspect="1" noChangeArrowheads="1"/>
          </p:cNvSpPr>
          <p:nvPr/>
        </p:nvSpPr>
        <p:spPr bwMode="auto">
          <a:xfrm>
            <a:off x="3956050" y="5045075"/>
            <a:ext cx="679450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12" name="Rectangle 36"/>
          <p:cNvSpPr>
            <a:spLocks noChangeAspect="1" noChangeArrowheads="1"/>
          </p:cNvSpPr>
          <p:nvPr/>
        </p:nvSpPr>
        <p:spPr bwMode="auto">
          <a:xfrm>
            <a:off x="4643438" y="5045075"/>
            <a:ext cx="681037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13" name="Rectangle 37"/>
          <p:cNvSpPr>
            <a:spLocks noChangeAspect="1" noChangeArrowheads="1"/>
          </p:cNvSpPr>
          <p:nvPr/>
        </p:nvSpPr>
        <p:spPr bwMode="auto">
          <a:xfrm>
            <a:off x="5330825" y="5045075"/>
            <a:ext cx="681038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14" name="Rectangle 38"/>
          <p:cNvSpPr>
            <a:spLocks noChangeAspect="1" noChangeArrowheads="1"/>
          </p:cNvSpPr>
          <p:nvPr/>
        </p:nvSpPr>
        <p:spPr bwMode="auto">
          <a:xfrm>
            <a:off x="6019800" y="5045075"/>
            <a:ext cx="679450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15" name="Rectangle 39"/>
          <p:cNvSpPr>
            <a:spLocks noChangeAspect="1" noChangeArrowheads="1"/>
          </p:cNvSpPr>
          <p:nvPr/>
        </p:nvSpPr>
        <p:spPr bwMode="auto">
          <a:xfrm>
            <a:off x="6707188" y="5045075"/>
            <a:ext cx="679450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16" name="Rectangle 40"/>
          <p:cNvSpPr>
            <a:spLocks noChangeAspect="1" noChangeArrowheads="1"/>
          </p:cNvSpPr>
          <p:nvPr/>
        </p:nvSpPr>
        <p:spPr bwMode="auto">
          <a:xfrm>
            <a:off x="1892300" y="5045075"/>
            <a:ext cx="679450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17" name="Rectangle 41"/>
          <p:cNvSpPr>
            <a:spLocks noChangeAspect="1" noChangeArrowheads="1"/>
          </p:cNvSpPr>
          <p:nvPr/>
        </p:nvSpPr>
        <p:spPr bwMode="auto">
          <a:xfrm>
            <a:off x="2579688" y="5045075"/>
            <a:ext cx="679450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18" name="Rectangle 42"/>
          <p:cNvSpPr>
            <a:spLocks noChangeAspect="1" noChangeArrowheads="1"/>
          </p:cNvSpPr>
          <p:nvPr/>
        </p:nvSpPr>
        <p:spPr bwMode="auto">
          <a:xfrm>
            <a:off x="7396163" y="5045075"/>
            <a:ext cx="679450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19" name="Text Box 43"/>
          <p:cNvSpPr txBox="1">
            <a:spLocks noChangeAspect="1" noChangeArrowheads="1"/>
          </p:cNvSpPr>
          <p:nvPr/>
        </p:nvSpPr>
        <p:spPr bwMode="auto">
          <a:xfrm>
            <a:off x="3695700" y="5102225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1000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20" name="Text Box 44"/>
          <p:cNvSpPr txBox="1">
            <a:spLocks noChangeAspect="1" noChangeArrowheads="1"/>
          </p:cNvSpPr>
          <p:nvPr/>
        </p:nvSpPr>
        <p:spPr bwMode="auto">
          <a:xfrm>
            <a:off x="3028950" y="510222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900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21" name="Text Box 45"/>
          <p:cNvSpPr txBox="1">
            <a:spLocks noChangeAspect="1" noChangeArrowheads="1"/>
          </p:cNvSpPr>
          <p:nvPr/>
        </p:nvSpPr>
        <p:spPr bwMode="auto">
          <a:xfrm>
            <a:off x="2303463" y="510222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22" name="Text Box 46"/>
          <p:cNvSpPr txBox="1">
            <a:spLocks noChangeAspect="1" noChangeArrowheads="1"/>
          </p:cNvSpPr>
          <p:nvPr/>
        </p:nvSpPr>
        <p:spPr bwMode="auto">
          <a:xfrm>
            <a:off x="1674813" y="510222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23" name="Text Box 47"/>
          <p:cNvSpPr txBox="1">
            <a:spLocks noChangeAspect="1" noChangeArrowheads="1"/>
          </p:cNvSpPr>
          <p:nvPr/>
        </p:nvSpPr>
        <p:spPr bwMode="auto">
          <a:xfrm>
            <a:off x="4408488" y="5102225"/>
            <a:ext cx="51308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1100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24" name="Text Box 48"/>
          <p:cNvSpPr txBox="1">
            <a:spLocks noChangeAspect="1" noChangeArrowheads="1"/>
          </p:cNvSpPr>
          <p:nvPr/>
        </p:nvSpPr>
        <p:spPr bwMode="auto">
          <a:xfrm>
            <a:off x="6416675" y="5102225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1400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25" name="Text Box 49"/>
          <p:cNvSpPr txBox="1">
            <a:spLocks noChangeAspect="1" noChangeArrowheads="1"/>
          </p:cNvSpPr>
          <p:nvPr/>
        </p:nvSpPr>
        <p:spPr bwMode="auto">
          <a:xfrm>
            <a:off x="5794375" y="51006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1300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26" name="Text Box 50"/>
          <p:cNvSpPr txBox="1">
            <a:spLocks noChangeAspect="1" noChangeArrowheads="1"/>
          </p:cNvSpPr>
          <p:nvPr/>
        </p:nvSpPr>
        <p:spPr bwMode="auto">
          <a:xfrm>
            <a:off x="5124450" y="51006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1200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27" name="Text Box 51"/>
          <p:cNvSpPr txBox="1">
            <a:spLocks noChangeAspect="1" noChangeArrowheads="1"/>
          </p:cNvSpPr>
          <p:nvPr/>
        </p:nvSpPr>
        <p:spPr bwMode="auto">
          <a:xfrm>
            <a:off x="7813675" y="5102225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29" name="Rectangle 53"/>
          <p:cNvSpPr>
            <a:spLocks noChangeAspect="1" noChangeArrowheads="1"/>
          </p:cNvSpPr>
          <p:nvPr/>
        </p:nvSpPr>
        <p:spPr bwMode="auto">
          <a:xfrm rot="-5400000">
            <a:off x="574675" y="4646613"/>
            <a:ext cx="549275" cy="825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30" name="Rectangle 54"/>
          <p:cNvSpPr>
            <a:spLocks noChangeAspect="1" noChangeArrowheads="1"/>
          </p:cNvSpPr>
          <p:nvPr/>
        </p:nvSpPr>
        <p:spPr bwMode="auto">
          <a:xfrm rot="-5400000">
            <a:off x="574675" y="4090988"/>
            <a:ext cx="549275" cy="82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31" name="Rectangle 55"/>
          <p:cNvSpPr>
            <a:spLocks noChangeAspect="1" noChangeArrowheads="1"/>
          </p:cNvSpPr>
          <p:nvPr/>
        </p:nvSpPr>
        <p:spPr bwMode="auto">
          <a:xfrm rot="-5400000">
            <a:off x="577850" y="3536950"/>
            <a:ext cx="547688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32" name="Rectangle 56"/>
          <p:cNvSpPr>
            <a:spLocks noChangeAspect="1" noChangeArrowheads="1"/>
          </p:cNvSpPr>
          <p:nvPr/>
        </p:nvSpPr>
        <p:spPr bwMode="auto">
          <a:xfrm rot="-5400000">
            <a:off x="577850" y="2981325"/>
            <a:ext cx="547688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33" name="Rectangle 57"/>
          <p:cNvSpPr>
            <a:spLocks noChangeAspect="1" noChangeArrowheads="1"/>
          </p:cNvSpPr>
          <p:nvPr/>
        </p:nvSpPr>
        <p:spPr bwMode="auto">
          <a:xfrm rot="-5400000">
            <a:off x="577056" y="2426494"/>
            <a:ext cx="549275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34" name="Rectangle 58"/>
          <p:cNvSpPr>
            <a:spLocks noChangeAspect="1" noChangeArrowheads="1"/>
          </p:cNvSpPr>
          <p:nvPr/>
        </p:nvSpPr>
        <p:spPr bwMode="auto">
          <a:xfrm rot="-5400000">
            <a:off x="577056" y="1870869"/>
            <a:ext cx="549275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59"/>
          <p:cNvGrpSpPr>
            <a:grpSpLocks noChangeAspect="1"/>
          </p:cNvGrpSpPr>
          <p:nvPr/>
        </p:nvGrpSpPr>
        <p:grpSpPr bwMode="auto">
          <a:xfrm>
            <a:off x="330200" y="1538288"/>
            <a:ext cx="440037" cy="3571026"/>
            <a:chOff x="-891" y="334"/>
            <a:chExt cx="305" cy="3071"/>
          </a:xfrm>
        </p:grpSpPr>
        <p:sp>
          <p:nvSpPr>
            <p:cNvPr id="434236" name="Text Box 60"/>
            <p:cNvSpPr txBox="1">
              <a:spLocks noChangeAspect="1" noChangeArrowheads="1"/>
            </p:cNvSpPr>
            <p:nvPr/>
          </p:nvSpPr>
          <p:spPr bwMode="auto">
            <a:xfrm>
              <a:off x="-891" y="810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740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4237" name="Text Box 61"/>
            <p:cNvSpPr txBox="1">
              <a:spLocks noChangeAspect="1" noChangeArrowheads="1"/>
            </p:cNvSpPr>
            <p:nvPr/>
          </p:nvSpPr>
          <p:spPr bwMode="auto">
            <a:xfrm>
              <a:off x="-891" y="3167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840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4238" name="Text Box 62"/>
            <p:cNvSpPr txBox="1">
              <a:spLocks noChangeAspect="1" noChangeArrowheads="1"/>
            </p:cNvSpPr>
            <p:nvPr/>
          </p:nvSpPr>
          <p:spPr bwMode="auto">
            <a:xfrm>
              <a:off x="-891" y="2694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820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4239" name="Text Box 63"/>
            <p:cNvSpPr txBox="1">
              <a:spLocks noChangeAspect="1" noChangeArrowheads="1"/>
            </p:cNvSpPr>
            <p:nvPr/>
          </p:nvSpPr>
          <p:spPr bwMode="auto">
            <a:xfrm>
              <a:off x="-891" y="1280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760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4240" name="Text Box 64"/>
            <p:cNvSpPr txBox="1">
              <a:spLocks noChangeAspect="1" noChangeArrowheads="1"/>
            </p:cNvSpPr>
            <p:nvPr/>
          </p:nvSpPr>
          <p:spPr bwMode="auto">
            <a:xfrm>
              <a:off x="-891" y="1752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780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4241" name="Text Box 65"/>
            <p:cNvSpPr txBox="1">
              <a:spLocks noChangeAspect="1" noChangeArrowheads="1"/>
            </p:cNvSpPr>
            <p:nvPr/>
          </p:nvSpPr>
          <p:spPr bwMode="auto">
            <a:xfrm>
              <a:off x="-891" y="2225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800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4242" name="Text Box 66"/>
            <p:cNvSpPr txBox="1">
              <a:spLocks noChangeAspect="1" noChangeArrowheads="1"/>
            </p:cNvSpPr>
            <p:nvPr/>
          </p:nvSpPr>
          <p:spPr bwMode="auto">
            <a:xfrm>
              <a:off x="-891" y="334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720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34244" name="Rectangle 68"/>
          <p:cNvSpPr>
            <a:spLocks noChangeAspect="1" noChangeArrowheads="1"/>
          </p:cNvSpPr>
          <p:nvPr/>
        </p:nvSpPr>
        <p:spPr bwMode="auto">
          <a:xfrm rot="-5400000">
            <a:off x="7958138" y="4649788"/>
            <a:ext cx="547687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45" name="Rectangle 69"/>
          <p:cNvSpPr>
            <a:spLocks noChangeAspect="1" noChangeArrowheads="1"/>
          </p:cNvSpPr>
          <p:nvPr/>
        </p:nvSpPr>
        <p:spPr bwMode="auto">
          <a:xfrm rot="-5400000">
            <a:off x="7957344" y="4094957"/>
            <a:ext cx="549275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46" name="Rectangle 70"/>
          <p:cNvSpPr>
            <a:spLocks noChangeAspect="1" noChangeArrowheads="1"/>
          </p:cNvSpPr>
          <p:nvPr/>
        </p:nvSpPr>
        <p:spPr bwMode="auto">
          <a:xfrm rot="-5400000">
            <a:off x="7959725" y="3541713"/>
            <a:ext cx="549275" cy="825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47" name="Rectangle 71"/>
          <p:cNvSpPr>
            <a:spLocks noChangeAspect="1" noChangeArrowheads="1"/>
          </p:cNvSpPr>
          <p:nvPr/>
        </p:nvSpPr>
        <p:spPr bwMode="auto">
          <a:xfrm rot="-5400000">
            <a:off x="7960519" y="2985294"/>
            <a:ext cx="547688" cy="82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48" name="Rectangle 72"/>
          <p:cNvSpPr>
            <a:spLocks noChangeAspect="1" noChangeArrowheads="1"/>
          </p:cNvSpPr>
          <p:nvPr/>
        </p:nvSpPr>
        <p:spPr bwMode="auto">
          <a:xfrm rot="-5400000">
            <a:off x="7958931" y="2431257"/>
            <a:ext cx="550863" cy="825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49" name="Rectangle 73"/>
          <p:cNvSpPr>
            <a:spLocks noChangeAspect="1" noChangeArrowheads="1"/>
          </p:cNvSpPr>
          <p:nvPr/>
        </p:nvSpPr>
        <p:spPr bwMode="auto">
          <a:xfrm rot="-5400000">
            <a:off x="7960519" y="1875632"/>
            <a:ext cx="547687" cy="82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50" name="Text Box 74"/>
          <p:cNvSpPr txBox="1">
            <a:spLocks noChangeAspect="1" noChangeArrowheads="1"/>
          </p:cNvSpPr>
          <p:nvPr/>
        </p:nvSpPr>
        <p:spPr bwMode="auto">
          <a:xfrm rot="-21600000">
            <a:off x="8361459" y="2092732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740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51" name="Text Box 75"/>
          <p:cNvSpPr txBox="1">
            <a:spLocks noChangeAspect="1" noChangeArrowheads="1"/>
          </p:cNvSpPr>
          <p:nvPr/>
        </p:nvSpPr>
        <p:spPr bwMode="auto">
          <a:xfrm rot="-21600000">
            <a:off x="8361459" y="4837520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840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52" name="Text Box 76"/>
          <p:cNvSpPr txBox="1">
            <a:spLocks noChangeAspect="1" noChangeArrowheads="1"/>
          </p:cNvSpPr>
          <p:nvPr/>
        </p:nvSpPr>
        <p:spPr bwMode="auto">
          <a:xfrm rot="-21600000">
            <a:off x="8361459" y="4286657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820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53" name="Text Box 77"/>
          <p:cNvSpPr txBox="1">
            <a:spLocks noChangeAspect="1" noChangeArrowheads="1"/>
          </p:cNvSpPr>
          <p:nvPr/>
        </p:nvSpPr>
        <p:spPr bwMode="auto">
          <a:xfrm rot="-21600000">
            <a:off x="8361459" y="264359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760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54" name="Text Box 78"/>
          <p:cNvSpPr txBox="1">
            <a:spLocks noChangeAspect="1" noChangeArrowheads="1"/>
          </p:cNvSpPr>
          <p:nvPr/>
        </p:nvSpPr>
        <p:spPr bwMode="auto">
          <a:xfrm rot="-21600000">
            <a:off x="8361459" y="318969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780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55" name="Text Box 79"/>
          <p:cNvSpPr txBox="1">
            <a:spLocks noChangeAspect="1" noChangeArrowheads="1"/>
          </p:cNvSpPr>
          <p:nvPr/>
        </p:nvSpPr>
        <p:spPr bwMode="auto">
          <a:xfrm rot="-21600000">
            <a:off x="8361459" y="3737382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56" name="Text Box 80"/>
          <p:cNvSpPr txBox="1">
            <a:spLocks noChangeAspect="1" noChangeArrowheads="1"/>
          </p:cNvSpPr>
          <p:nvPr/>
        </p:nvSpPr>
        <p:spPr bwMode="auto">
          <a:xfrm rot="-21600000">
            <a:off x="8356697" y="1543457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720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4257" name="Text Box 81"/>
          <p:cNvSpPr txBox="1">
            <a:spLocks noChangeArrowheads="1"/>
          </p:cNvSpPr>
          <p:nvPr/>
        </p:nvSpPr>
        <p:spPr bwMode="auto">
          <a:xfrm>
            <a:off x="766763" y="5628451"/>
            <a:ext cx="20876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2000" b="1" dirty="0">
                <a:latin typeface="Arial" pitchFamily="34" charset="0"/>
                <a:cs typeface="Arial" pitchFamily="34" charset="0"/>
              </a:rPr>
              <a:t>Time Slice 2000</a:t>
            </a:r>
          </a:p>
        </p:txBody>
      </p:sp>
      <p:sp>
        <p:nvSpPr>
          <p:cNvPr id="434259" name="Rectangle 83"/>
          <p:cNvSpPr>
            <a:spLocks noChangeArrowheads="1"/>
          </p:cNvSpPr>
          <p:nvPr/>
        </p:nvSpPr>
        <p:spPr bwMode="auto">
          <a:xfrm>
            <a:off x="938213" y="2190750"/>
            <a:ext cx="4000500" cy="2747963"/>
          </a:xfrm>
          <a:prstGeom prst="rect">
            <a:avLst/>
          </a:prstGeom>
          <a:noFill/>
          <a:ln w="38100">
            <a:solidFill>
              <a:srgbClr val="66FF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93"/>
          <p:cNvGrpSpPr>
            <a:grpSpLocks/>
          </p:cNvGrpSpPr>
          <p:nvPr/>
        </p:nvGrpSpPr>
        <p:grpSpPr bwMode="auto">
          <a:xfrm>
            <a:off x="925513" y="1074738"/>
            <a:ext cx="7770812" cy="4819650"/>
            <a:chOff x="583" y="677"/>
            <a:chExt cx="4895" cy="3036"/>
          </a:xfrm>
        </p:grpSpPr>
        <p:grpSp>
          <p:nvGrpSpPr>
            <p:cNvPr id="4" name="Group 94"/>
            <p:cNvGrpSpPr>
              <a:grpSpLocks/>
            </p:cNvGrpSpPr>
            <p:nvPr/>
          </p:nvGrpSpPr>
          <p:grpSpPr bwMode="auto">
            <a:xfrm>
              <a:off x="583" y="677"/>
              <a:ext cx="4895" cy="3036"/>
              <a:chOff x="583" y="677"/>
              <a:chExt cx="4895" cy="3036"/>
            </a:xfrm>
          </p:grpSpPr>
          <p:pic>
            <p:nvPicPr>
              <p:cNvPr id="434271" name="Picture 9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901" t="18788" r="43951" b="5267"/>
              <a:stretch>
                <a:fillRect/>
              </a:stretch>
            </p:blipFill>
            <p:spPr bwMode="auto">
              <a:xfrm>
                <a:off x="1165" y="709"/>
                <a:ext cx="4313" cy="2976"/>
              </a:xfrm>
              <a:prstGeom prst="rect">
                <a:avLst/>
              </a:prstGeom>
              <a:noFill/>
              <a:ln w="57150">
                <a:solidFill>
                  <a:srgbClr val="66FF33"/>
                </a:solidFill>
                <a:miter lim="800000"/>
                <a:headEnd/>
                <a:tailEnd/>
              </a:ln>
              <a:effectLst/>
            </p:spPr>
          </p:pic>
          <p:sp>
            <p:nvSpPr>
              <p:cNvPr id="434272" name="Line 96"/>
              <p:cNvSpPr>
                <a:spLocks noChangeShapeType="1"/>
              </p:cNvSpPr>
              <p:nvPr/>
            </p:nvSpPr>
            <p:spPr bwMode="auto">
              <a:xfrm flipV="1">
                <a:off x="583" y="677"/>
                <a:ext cx="582" cy="686"/>
              </a:xfrm>
              <a:prstGeom prst="line">
                <a:avLst/>
              </a:prstGeom>
              <a:noFill/>
              <a:ln w="38100">
                <a:solidFill>
                  <a:srgbClr val="66FF33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273" name="Line 97"/>
              <p:cNvSpPr>
                <a:spLocks noChangeShapeType="1"/>
              </p:cNvSpPr>
              <p:nvPr/>
            </p:nvSpPr>
            <p:spPr bwMode="auto">
              <a:xfrm>
                <a:off x="583" y="3095"/>
                <a:ext cx="582" cy="618"/>
              </a:xfrm>
              <a:prstGeom prst="line">
                <a:avLst/>
              </a:prstGeom>
              <a:noFill/>
              <a:ln w="38100">
                <a:solidFill>
                  <a:srgbClr val="66FF33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34274" name="Freeform 98"/>
            <p:cNvSpPr>
              <a:spLocks/>
            </p:cNvSpPr>
            <p:nvPr/>
          </p:nvSpPr>
          <p:spPr bwMode="auto">
            <a:xfrm>
              <a:off x="2254" y="1286"/>
              <a:ext cx="626" cy="711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497" y="523"/>
                </a:cxn>
                <a:cxn ang="0">
                  <a:pos x="206" y="360"/>
                </a:cxn>
                <a:cxn ang="0">
                  <a:pos x="626" y="0"/>
                </a:cxn>
              </a:cxnLst>
              <a:rect l="0" t="0" r="r" b="b"/>
              <a:pathLst>
                <a:path w="626" h="711">
                  <a:moveTo>
                    <a:pt x="0" y="711"/>
                  </a:moveTo>
                  <a:cubicBezTo>
                    <a:pt x="231" y="646"/>
                    <a:pt x="463" y="582"/>
                    <a:pt x="497" y="523"/>
                  </a:cubicBezTo>
                  <a:cubicBezTo>
                    <a:pt x="531" y="464"/>
                    <a:pt x="185" y="447"/>
                    <a:pt x="206" y="360"/>
                  </a:cubicBezTo>
                  <a:cubicBezTo>
                    <a:pt x="227" y="273"/>
                    <a:pt x="426" y="136"/>
                    <a:pt x="626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4275" name="Freeform 99"/>
            <p:cNvSpPr>
              <a:spLocks/>
            </p:cNvSpPr>
            <p:nvPr/>
          </p:nvSpPr>
          <p:spPr bwMode="auto">
            <a:xfrm>
              <a:off x="3087" y="1356"/>
              <a:ext cx="626" cy="1234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497" y="523"/>
                </a:cxn>
                <a:cxn ang="0">
                  <a:pos x="206" y="360"/>
                </a:cxn>
                <a:cxn ang="0">
                  <a:pos x="626" y="0"/>
                </a:cxn>
              </a:cxnLst>
              <a:rect l="0" t="0" r="r" b="b"/>
              <a:pathLst>
                <a:path w="626" h="711">
                  <a:moveTo>
                    <a:pt x="0" y="711"/>
                  </a:moveTo>
                  <a:cubicBezTo>
                    <a:pt x="231" y="646"/>
                    <a:pt x="463" y="582"/>
                    <a:pt x="497" y="523"/>
                  </a:cubicBezTo>
                  <a:cubicBezTo>
                    <a:pt x="531" y="464"/>
                    <a:pt x="185" y="447"/>
                    <a:pt x="206" y="360"/>
                  </a:cubicBezTo>
                  <a:cubicBezTo>
                    <a:pt x="227" y="273"/>
                    <a:pt x="426" y="136"/>
                    <a:pt x="626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4276" name="Freeform 100"/>
            <p:cNvSpPr>
              <a:spLocks/>
            </p:cNvSpPr>
            <p:nvPr/>
          </p:nvSpPr>
          <p:spPr bwMode="auto">
            <a:xfrm rot="18065052" flipV="1">
              <a:off x="1875" y="885"/>
              <a:ext cx="724" cy="880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497" y="523"/>
                </a:cxn>
                <a:cxn ang="0">
                  <a:pos x="206" y="360"/>
                </a:cxn>
                <a:cxn ang="0">
                  <a:pos x="626" y="0"/>
                </a:cxn>
              </a:cxnLst>
              <a:rect l="0" t="0" r="r" b="b"/>
              <a:pathLst>
                <a:path w="626" h="711">
                  <a:moveTo>
                    <a:pt x="0" y="711"/>
                  </a:moveTo>
                  <a:cubicBezTo>
                    <a:pt x="231" y="646"/>
                    <a:pt x="463" y="582"/>
                    <a:pt x="497" y="523"/>
                  </a:cubicBezTo>
                  <a:cubicBezTo>
                    <a:pt x="531" y="464"/>
                    <a:pt x="185" y="447"/>
                    <a:pt x="206" y="360"/>
                  </a:cubicBezTo>
                  <a:cubicBezTo>
                    <a:pt x="227" y="273"/>
                    <a:pt x="426" y="136"/>
                    <a:pt x="626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4277" name="Text Box 101"/>
            <p:cNvSpPr txBox="1">
              <a:spLocks noChangeArrowheads="1"/>
            </p:cNvSpPr>
            <p:nvPr/>
          </p:nvSpPr>
          <p:spPr bwMode="auto">
            <a:xfrm>
              <a:off x="2762" y="1044"/>
              <a:ext cx="1138" cy="33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latin typeface="Arial" pitchFamily="34" charset="0"/>
                  <a:cs typeface="Arial" pitchFamily="34" charset="0"/>
                </a:rPr>
                <a:t>Fault Ties from an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Inline or </a:t>
              </a:r>
              <a:r>
                <a:rPr lang="en-US" sz="1400" dirty="0">
                  <a:latin typeface="Arial" pitchFamily="34" charset="0"/>
                  <a:cs typeface="Arial" pitchFamily="34" charset="0"/>
                </a:rPr>
                <a:t>a Crossline</a:t>
              </a:r>
            </a:p>
          </p:txBody>
        </p:sp>
      </p:grpSp>
      <p:sp>
        <p:nvSpPr>
          <p:cNvPr id="434278" name="Freeform 102"/>
          <p:cNvSpPr>
            <a:spLocks/>
          </p:cNvSpPr>
          <p:nvPr/>
        </p:nvSpPr>
        <p:spPr bwMode="auto">
          <a:xfrm>
            <a:off x="1931988" y="1851025"/>
            <a:ext cx="6559550" cy="391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17" y="214"/>
              </a:cxn>
              <a:cxn ang="0">
                <a:pos x="849" y="668"/>
              </a:cxn>
              <a:cxn ang="0">
                <a:pos x="1157" y="900"/>
              </a:cxn>
              <a:cxn ang="0">
                <a:pos x="1483" y="1165"/>
              </a:cxn>
              <a:cxn ang="0">
                <a:pos x="1757" y="1388"/>
              </a:cxn>
              <a:cxn ang="0">
                <a:pos x="2092" y="1603"/>
              </a:cxn>
              <a:cxn ang="0">
                <a:pos x="2520" y="1868"/>
              </a:cxn>
              <a:cxn ang="0">
                <a:pos x="2957" y="2074"/>
              </a:cxn>
              <a:cxn ang="0">
                <a:pos x="3317" y="2245"/>
              </a:cxn>
              <a:cxn ang="0">
                <a:pos x="4132" y="2468"/>
              </a:cxn>
            </a:cxnLst>
            <a:rect l="0" t="0" r="r" b="b"/>
            <a:pathLst>
              <a:path w="4132" h="2468">
                <a:moveTo>
                  <a:pt x="0" y="0"/>
                </a:moveTo>
                <a:cubicBezTo>
                  <a:pt x="87" y="51"/>
                  <a:pt x="175" y="103"/>
                  <a:pt x="317" y="214"/>
                </a:cubicBezTo>
                <a:cubicBezTo>
                  <a:pt x="459" y="325"/>
                  <a:pt x="709" y="554"/>
                  <a:pt x="849" y="668"/>
                </a:cubicBezTo>
                <a:cubicBezTo>
                  <a:pt x="989" y="782"/>
                  <a:pt x="1051" y="817"/>
                  <a:pt x="1157" y="900"/>
                </a:cubicBezTo>
                <a:cubicBezTo>
                  <a:pt x="1263" y="983"/>
                  <a:pt x="1383" y="1084"/>
                  <a:pt x="1483" y="1165"/>
                </a:cubicBezTo>
                <a:cubicBezTo>
                  <a:pt x="1583" y="1246"/>
                  <a:pt x="1656" y="1315"/>
                  <a:pt x="1757" y="1388"/>
                </a:cubicBezTo>
                <a:cubicBezTo>
                  <a:pt x="1858" y="1461"/>
                  <a:pt x="1965" y="1523"/>
                  <a:pt x="2092" y="1603"/>
                </a:cubicBezTo>
                <a:cubicBezTo>
                  <a:pt x="2219" y="1683"/>
                  <a:pt x="2376" y="1789"/>
                  <a:pt x="2520" y="1868"/>
                </a:cubicBezTo>
                <a:cubicBezTo>
                  <a:pt x="2664" y="1947"/>
                  <a:pt x="2824" y="2011"/>
                  <a:pt x="2957" y="2074"/>
                </a:cubicBezTo>
                <a:cubicBezTo>
                  <a:pt x="3090" y="2137"/>
                  <a:pt x="3121" y="2179"/>
                  <a:pt x="3317" y="2245"/>
                </a:cubicBezTo>
                <a:cubicBezTo>
                  <a:pt x="3513" y="2311"/>
                  <a:pt x="3822" y="2389"/>
                  <a:pt x="4132" y="2468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42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779490" y="1663908"/>
            <a:ext cx="7450110" cy="1573967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5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Fault Exercise: </a:t>
            </a:r>
            <a:r>
              <a:rPr lang="en-US" dirty="0" smtClean="0"/>
              <a:t>Part </a:t>
            </a:r>
            <a:r>
              <a:rPr lang="en-US" dirty="0"/>
              <a:t>5</a:t>
            </a:r>
          </a:p>
        </p:txBody>
      </p:sp>
      <p:sp>
        <p:nvSpPr>
          <p:cNvPr id="425988" name="WordArt 4"/>
          <p:cNvSpPr>
            <a:spLocks noChangeArrowheads="1" noChangeShapeType="1" noTextEdit="1"/>
          </p:cNvSpPr>
          <p:nvPr/>
        </p:nvSpPr>
        <p:spPr bwMode="auto">
          <a:xfrm>
            <a:off x="1374775" y="2084388"/>
            <a:ext cx="6489700" cy="769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Part 5: 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Interpreting 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Fault W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Slice at 1700 ms</a:t>
            </a:r>
          </a:p>
        </p:txBody>
      </p:sp>
      <p:sp>
        <p:nvSpPr>
          <p:cNvPr id="427013" name="Rectangle 5"/>
          <p:cNvSpPr>
            <a:spLocks noChangeAspect="1" noChangeArrowheads="1"/>
          </p:cNvSpPr>
          <p:nvPr/>
        </p:nvSpPr>
        <p:spPr bwMode="auto">
          <a:xfrm>
            <a:off x="863600" y="1719263"/>
            <a:ext cx="7150100" cy="331152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15" name="Text Box 7"/>
          <p:cNvSpPr txBox="1">
            <a:spLocks noChangeAspect="1" noChangeArrowheads="1"/>
          </p:cNvSpPr>
          <p:nvPr/>
        </p:nvSpPr>
        <p:spPr bwMode="auto">
          <a:xfrm>
            <a:off x="933450" y="1270000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16" name="Text Box 8"/>
          <p:cNvSpPr txBox="1">
            <a:spLocks noChangeAspect="1" noChangeArrowheads="1"/>
          </p:cNvSpPr>
          <p:nvPr/>
        </p:nvSpPr>
        <p:spPr bwMode="auto">
          <a:xfrm>
            <a:off x="7042150" y="127000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1500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17" name="Rectangle 9"/>
          <p:cNvSpPr>
            <a:spLocks noChangeAspect="1" noChangeArrowheads="1"/>
          </p:cNvSpPr>
          <p:nvPr/>
        </p:nvSpPr>
        <p:spPr bwMode="auto">
          <a:xfrm>
            <a:off x="1112838" y="1541463"/>
            <a:ext cx="681037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18" name="Rectangle 10"/>
          <p:cNvSpPr>
            <a:spLocks noChangeAspect="1" noChangeArrowheads="1"/>
          </p:cNvSpPr>
          <p:nvPr/>
        </p:nvSpPr>
        <p:spPr bwMode="auto">
          <a:xfrm>
            <a:off x="3176588" y="1541463"/>
            <a:ext cx="681037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19" name="Rectangle 11"/>
          <p:cNvSpPr>
            <a:spLocks noChangeAspect="1" noChangeArrowheads="1"/>
          </p:cNvSpPr>
          <p:nvPr/>
        </p:nvSpPr>
        <p:spPr bwMode="auto">
          <a:xfrm>
            <a:off x="3863975" y="1541463"/>
            <a:ext cx="679450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20" name="Rectangle 12"/>
          <p:cNvSpPr>
            <a:spLocks noChangeAspect="1" noChangeArrowheads="1"/>
          </p:cNvSpPr>
          <p:nvPr/>
        </p:nvSpPr>
        <p:spPr bwMode="auto">
          <a:xfrm>
            <a:off x="4552950" y="1541463"/>
            <a:ext cx="679450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21" name="Rectangle 13"/>
          <p:cNvSpPr>
            <a:spLocks noChangeAspect="1" noChangeArrowheads="1"/>
          </p:cNvSpPr>
          <p:nvPr/>
        </p:nvSpPr>
        <p:spPr bwMode="auto">
          <a:xfrm>
            <a:off x="5240338" y="1541463"/>
            <a:ext cx="679450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22" name="Rectangle 14"/>
          <p:cNvSpPr>
            <a:spLocks noChangeAspect="1" noChangeArrowheads="1"/>
          </p:cNvSpPr>
          <p:nvPr/>
        </p:nvSpPr>
        <p:spPr bwMode="auto">
          <a:xfrm>
            <a:off x="5929313" y="1541463"/>
            <a:ext cx="679450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23" name="Rectangle 15"/>
          <p:cNvSpPr>
            <a:spLocks noChangeAspect="1" noChangeArrowheads="1"/>
          </p:cNvSpPr>
          <p:nvPr/>
        </p:nvSpPr>
        <p:spPr bwMode="auto">
          <a:xfrm>
            <a:off x="6616700" y="1541463"/>
            <a:ext cx="679450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24" name="Rectangle 16"/>
          <p:cNvSpPr>
            <a:spLocks noChangeAspect="1" noChangeArrowheads="1"/>
          </p:cNvSpPr>
          <p:nvPr/>
        </p:nvSpPr>
        <p:spPr bwMode="auto">
          <a:xfrm>
            <a:off x="1800225" y="1541463"/>
            <a:ext cx="681038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25" name="Rectangle 17"/>
          <p:cNvSpPr>
            <a:spLocks noChangeAspect="1" noChangeArrowheads="1"/>
          </p:cNvSpPr>
          <p:nvPr/>
        </p:nvSpPr>
        <p:spPr bwMode="auto">
          <a:xfrm>
            <a:off x="2487613" y="1541463"/>
            <a:ext cx="681037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26" name="Rectangle 18"/>
          <p:cNvSpPr>
            <a:spLocks noChangeAspect="1" noChangeArrowheads="1"/>
          </p:cNvSpPr>
          <p:nvPr/>
        </p:nvSpPr>
        <p:spPr bwMode="auto">
          <a:xfrm>
            <a:off x="7304088" y="1541463"/>
            <a:ext cx="681037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27" name="Text Box 19"/>
          <p:cNvSpPr txBox="1">
            <a:spLocks noChangeAspect="1" noChangeArrowheads="1"/>
          </p:cNvSpPr>
          <p:nvPr/>
        </p:nvSpPr>
        <p:spPr bwMode="auto">
          <a:xfrm>
            <a:off x="3605213" y="127158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1000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28" name="Text Box 20"/>
          <p:cNvSpPr txBox="1">
            <a:spLocks noChangeAspect="1" noChangeArrowheads="1"/>
          </p:cNvSpPr>
          <p:nvPr/>
        </p:nvSpPr>
        <p:spPr bwMode="auto">
          <a:xfrm>
            <a:off x="2936875" y="127158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900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29" name="Text Box 21"/>
          <p:cNvSpPr txBox="1">
            <a:spLocks noChangeAspect="1" noChangeArrowheads="1"/>
          </p:cNvSpPr>
          <p:nvPr/>
        </p:nvSpPr>
        <p:spPr bwMode="auto">
          <a:xfrm>
            <a:off x="2212975" y="127158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30" name="Text Box 22"/>
          <p:cNvSpPr txBox="1">
            <a:spLocks noChangeAspect="1" noChangeArrowheads="1"/>
          </p:cNvSpPr>
          <p:nvPr/>
        </p:nvSpPr>
        <p:spPr bwMode="auto">
          <a:xfrm>
            <a:off x="1581150" y="127158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31" name="Text Box 23"/>
          <p:cNvSpPr txBox="1">
            <a:spLocks noChangeAspect="1" noChangeArrowheads="1"/>
          </p:cNvSpPr>
          <p:nvPr/>
        </p:nvSpPr>
        <p:spPr bwMode="auto">
          <a:xfrm>
            <a:off x="4318000" y="1271588"/>
            <a:ext cx="51308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1100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32" name="Text Box 24"/>
          <p:cNvSpPr txBox="1">
            <a:spLocks noChangeAspect="1" noChangeArrowheads="1"/>
          </p:cNvSpPr>
          <p:nvPr/>
        </p:nvSpPr>
        <p:spPr bwMode="auto">
          <a:xfrm>
            <a:off x="6324600" y="127158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1400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33" name="Text Box 25"/>
          <p:cNvSpPr txBox="1">
            <a:spLocks noChangeAspect="1" noChangeArrowheads="1"/>
          </p:cNvSpPr>
          <p:nvPr/>
        </p:nvSpPr>
        <p:spPr bwMode="auto">
          <a:xfrm>
            <a:off x="5700713" y="127000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1300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34" name="Text Box 26"/>
          <p:cNvSpPr txBox="1">
            <a:spLocks noChangeAspect="1" noChangeArrowheads="1"/>
          </p:cNvSpPr>
          <p:nvPr/>
        </p:nvSpPr>
        <p:spPr bwMode="auto">
          <a:xfrm>
            <a:off x="5032375" y="127000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1200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35" name="Text Box 27"/>
          <p:cNvSpPr txBox="1">
            <a:spLocks noChangeAspect="1" noChangeArrowheads="1"/>
          </p:cNvSpPr>
          <p:nvPr/>
        </p:nvSpPr>
        <p:spPr bwMode="auto">
          <a:xfrm>
            <a:off x="7723188" y="127158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37" name="Text Box 29"/>
          <p:cNvSpPr txBox="1">
            <a:spLocks noChangeAspect="1" noChangeArrowheads="1"/>
          </p:cNvSpPr>
          <p:nvPr/>
        </p:nvSpPr>
        <p:spPr bwMode="auto">
          <a:xfrm>
            <a:off x="933450" y="517048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38" name="Text Box 30"/>
          <p:cNvSpPr txBox="1">
            <a:spLocks noChangeAspect="1" noChangeArrowheads="1"/>
          </p:cNvSpPr>
          <p:nvPr/>
        </p:nvSpPr>
        <p:spPr bwMode="auto">
          <a:xfrm>
            <a:off x="7042150" y="517048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1500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39" name="Rectangle 31"/>
          <p:cNvSpPr>
            <a:spLocks noChangeAspect="1" noChangeArrowheads="1"/>
          </p:cNvSpPr>
          <p:nvPr/>
        </p:nvSpPr>
        <p:spPr bwMode="auto">
          <a:xfrm>
            <a:off x="1114425" y="5114925"/>
            <a:ext cx="681038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40" name="Rectangle 32"/>
          <p:cNvSpPr>
            <a:spLocks noChangeAspect="1" noChangeArrowheads="1"/>
          </p:cNvSpPr>
          <p:nvPr/>
        </p:nvSpPr>
        <p:spPr bwMode="auto">
          <a:xfrm>
            <a:off x="3178175" y="5114925"/>
            <a:ext cx="679450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41" name="Rectangle 33"/>
          <p:cNvSpPr>
            <a:spLocks noChangeAspect="1" noChangeArrowheads="1"/>
          </p:cNvSpPr>
          <p:nvPr/>
        </p:nvSpPr>
        <p:spPr bwMode="auto">
          <a:xfrm>
            <a:off x="3865563" y="5114925"/>
            <a:ext cx="679450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42" name="Rectangle 34"/>
          <p:cNvSpPr>
            <a:spLocks noChangeAspect="1" noChangeArrowheads="1"/>
          </p:cNvSpPr>
          <p:nvPr/>
        </p:nvSpPr>
        <p:spPr bwMode="auto">
          <a:xfrm>
            <a:off x="4552950" y="5114925"/>
            <a:ext cx="681038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43" name="Rectangle 35"/>
          <p:cNvSpPr>
            <a:spLocks noChangeAspect="1" noChangeArrowheads="1"/>
          </p:cNvSpPr>
          <p:nvPr/>
        </p:nvSpPr>
        <p:spPr bwMode="auto">
          <a:xfrm>
            <a:off x="5240338" y="5114925"/>
            <a:ext cx="681037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44" name="Rectangle 36"/>
          <p:cNvSpPr>
            <a:spLocks noChangeAspect="1" noChangeArrowheads="1"/>
          </p:cNvSpPr>
          <p:nvPr/>
        </p:nvSpPr>
        <p:spPr bwMode="auto">
          <a:xfrm>
            <a:off x="5929313" y="5114925"/>
            <a:ext cx="679450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45" name="Rectangle 37"/>
          <p:cNvSpPr>
            <a:spLocks noChangeAspect="1" noChangeArrowheads="1"/>
          </p:cNvSpPr>
          <p:nvPr/>
        </p:nvSpPr>
        <p:spPr bwMode="auto">
          <a:xfrm>
            <a:off x="6616700" y="5114925"/>
            <a:ext cx="679450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46" name="Rectangle 38"/>
          <p:cNvSpPr>
            <a:spLocks noChangeAspect="1" noChangeArrowheads="1"/>
          </p:cNvSpPr>
          <p:nvPr/>
        </p:nvSpPr>
        <p:spPr bwMode="auto">
          <a:xfrm>
            <a:off x="1801813" y="5114925"/>
            <a:ext cx="679450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47" name="Rectangle 39"/>
          <p:cNvSpPr>
            <a:spLocks noChangeAspect="1" noChangeArrowheads="1"/>
          </p:cNvSpPr>
          <p:nvPr/>
        </p:nvSpPr>
        <p:spPr bwMode="auto">
          <a:xfrm>
            <a:off x="2489200" y="5114925"/>
            <a:ext cx="679450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48" name="Rectangle 40"/>
          <p:cNvSpPr>
            <a:spLocks noChangeAspect="1" noChangeArrowheads="1"/>
          </p:cNvSpPr>
          <p:nvPr/>
        </p:nvSpPr>
        <p:spPr bwMode="auto">
          <a:xfrm>
            <a:off x="7305675" y="5114925"/>
            <a:ext cx="679450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49" name="Text Box 41"/>
          <p:cNvSpPr txBox="1">
            <a:spLocks noChangeAspect="1" noChangeArrowheads="1"/>
          </p:cNvSpPr>
          <p:nvPr/>
        </p:nvSpPr>
        <p:spPr bwMode="auto">
          <a:xfrm>
            <a:off x="3605213" y="5172075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1000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50" name="Text Box 42"/>
          <p:cNvSpPr txBox="1">
            <a:spLocks noChangeAspect="1" noChangeArrowheads="1"/>
          </p:cNvSpPr>
          <p:nvPr/>
        </p:nvSpPr>
        <p:spPr bwMode="auto">
          <a:xfrm>
            <a:off x="2938463" y="517207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900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51" name="Text Box 43"/>
          <p:cNvSpPr txBox="1">
            <a:spLocks noChangeAspect="1" noChangeArrowheads="1"/>
          </p:cNvSpPr>
          <p:nvPr/>
        </p:nvSpPr>
        <p:spPr bwMode="auto">
          <a:xfrm>
            <a:off x="2212975" y="517207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52" name="Text Box 44"/>
          <p:cNvSpPr txBox="1">
            <a:spLocks noChangeAspect="1" noChangeArrowheads="1"/>
          </p:cNvSpPr>
          <p:nvPr/>
        </p:nvSpPr>
        <p:spPr bwMode="auto">
          <a:xfrm>
            <a:off x="1584325" y="517207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53" name="Text Box 45"/>
          <p:cNvSpPr txBox="1">
            <a:spLocks noChangeAspect="1" noChangeArrowheads="1"/>
          </p:cNvSpPr>
          <p:nvPr/>
        </p:nvSpPr>
        <p:spPr bwMode="auto">
          <a:xfrm>
            <a:off x="4318000" y="5172075"/>
            <a:ext cx="51308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1100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54" name="Text Box 46"/>
          <p:cNvSpPr txBox="1">
            <a:spLocks noChangeAspect="1" noChangeArrowheads="1"/>
          </p:cNvSpPr>
          <p:nvPr/>
        </p:nvSpPr>
        <p:spPr bwMode="auto">
          <a:xfrm>
            <a:off x="6326188" y="5172075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1400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55" name="Text Box 47"/>
          <p:cNvSpPr txBox="1">
            <a:spLocks noChangeAspect="1" noChangeArrowheads="1"/>
          </p:cNvSpPr>
          <p:nvPr/>
        </p:nvSpPr>
        <p:spPr bwMode="auto">
          <a:xfrm>
            <a:off x="5703888" y="517048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1300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56" name="Text Box 48"/>
          <p:cNvSpPr txBox="1">
            <a:spLocks noChangeAspect="1" noChangeArrowheads="1"/>
          </p:cNvSpPr>
          <p:nvPr/>
        </p:nvSpPr>
        <p:spPr bwMode="auto">
          <a:xfrm>
            <a:off x="5033963" y="517048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1200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57" name="Text Box 49"/>
          <p:cNvSpPr txBox="1">
            <a:spLocks noChangeAspect="1" noChangeArrowheads="1"/>
          </p:cNvSpPr>
          <p:nvPr/>
        </p:nvSpPr>
        <p:spPr bwMode="auto">
          <a:xfrm>
            <a:off x="7723188" y="5172075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59" name="Rectangle 51"/>
          <p:cNvSpPr>
            <a:spLocks noChangeAspect="1" noChangeArrowheads="1"/>
          </p:cNvSpPr>
          <p:nvPr/>
        </p:nvSpPr>
        <p:spPr bwMode="auto">
          <a:xfrm rot="-5400000">
            <a:off x="484187" y="4716463"/>
            <a:ext cx="549275" cy="825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60" name="Rectangle 52"/>
          <p:cNvSpPr>
            <a:spLocks noChangeAspect="1" noChangeArrowheads="1"/>
          </p:cNvSpPr>
          <p:nvPr/>
        </p:nvSpPr>
        <p:spPr bwMode="auto">
          <a:xfrm rot="-5400000">
            <a:off x="484187" y="4160838"/>
            <a:ext cx="549275" cy="82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61" name="Rectangle 53"/>
          <p:cNvSpPr>
            <a:spLocks noChangeAspect="1" noChangeArrowheads="1"/>
          </p:cNvSpPr>
          <p:nvPr/>
        </p:nvSpPr>
        <p:spPr bwMode="auto">
          <a:xfrm rot="-5400000">
            <a:off x="487363" y="3606800"/>
            <a:ext cx="547688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62" name="Rectangle 54"/>
          <p:cNvSpPr>
            <a:spLocks noChangeAspect="1" noChangeArrowheads="1"/>
          </p:cNvSpPr>
          <p:nvPr/>
        </p:nvSpPr>
        <p:spPr bwMode="auto">
          <a:xfrm rot="-5400000">
            <a:off x="487363" y="3051175"/>
            <a:ext cx="547688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63" name="Rectangle 55"/>
          <p:cNvSpPr>
            <a:spLocks noChangeAspect="1" noChangeArrowheads="1"/>
          </p:cNvSpPr>
          <p:nvPr/>
        </p:nvSpPr>
        <p:spPr bwMode="auto">
          <a:xfrm rot="-5400000">
            <a:off x="486569" y="2496344"/>
            <a:ext cx="549275" cy="841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64" name="Rectangle 56"/>
          <p:cNvSpPr>
            <a:spLocks noChangeAspect="1" noChangeArrowheads="1"/>
          </p:cNvSpPr>
          <p:nvPr/>
        </p:nvSpPr>
        <p:spPr bwMode="auto">
          <a:xfrm rot="-5400000">
            <a:off x="486569" y="1940719"/>
            <a:ext cx="549275" cy="84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57"/>
          <p:cNvGrpSpPr>
            <a:grpSpLocks noChangeAspect="1"/>
          </p:cNvGrpSpPr>
          <p:nvPr/>
        </p:nvGrpSpPr>
        <p:grpSpPr bwMode="auto">
          <a:xfrm>
            <a:off x="239711" y="1609725"/>
            <a:ext cx="440037" cy="3569438"/>
            <a:chOff x="-891" y="335"/>
            <a:chExt cx="305" cy="3070"/>
          </a:xfrm>
        </p:grpSpPr>
        <p:sp>
          <p:nvSpPr>
            <p:cNvPr id="427066" name="Text Box 58"/>
            <p:cNvSpPr txBox="1">
              <a:spLocks noChangeAspect="1" noChangeArrowheads="1"/>
            </p:cNvSpPr>
            <p:nvPr/>
          </p:nvSpPr>
          <p:spPr bwMode="auto">
            <a:xfrm>
              <a:off x="-891" y="809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740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067" name="Text Box 59"/>
            <p:cNvSpPr txBox="1">
              <a:spLocks noChangeAspect="1" noChangeArrowheads="1"/>
            </p:cNvSpPr>
            <p:nvPr/>
          </p:nvSpPr>
          <p:spPr bwMode="auto">
            <a:xfrm>
              <a:off x="-891" y="3167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840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068" name="Text Box 60"/>
            <p:cNvSpPr txBox="1">
              <a:spLocks noChangeAspect="1" noChangeArrowheads="1"/>
            </p:cNvSpPr>
            <p:nvPr/>
          </p:nvSpPr>
          <p:spPr bwMode="auto">
            <a:xfrm>
              <a:off x="-891" y="2694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820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069" name="Text Box 61"/>
            <p:cNvSpPr txBox="1">
              <a:spLocks noChangeAspect="1" noChangeArrowheads="1"/>
            </p:cNvSpPr>
            <p:nvPr/>
          </p:nvSpPr>
          <p:spPr bwMode="auto">
            <a:xfrm>
              <a:off x="-891" y="1281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760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070" name="Text Box 62"/>
            <p:cNvSpPr txBox="1">
              <a:spLocks noChangeAspect="1" noChangeArrowheads="1"/>
            </p:cNvSpPr>
            <p:nvPr/>
          </p:nvSpPr>
          <p:spPr bwMode="auto">
            <a:xfrm>
              <a:off x="-891" y="1752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780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071" name="Text Box 63"/>
            <p:cNvSpPr txBox="1">
              <a:spLocks noChangeAspect="1" noChangeArrowheads="1"/>
            </p:cNvSpPr>
            <p:nvPr/>
          </p:nvSpPr>
          <p:spPr bwMode="auto">
            <a:xfrm>
              <a:off x="-891" y="2225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800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072" name="Text Box 64"/>
            <p:cNvSpPr txBox="1">
              <a:spLocks noChangeAspect="1" noChangeArrowheads="1"/>
            </p:cNvSpPr>
            <p:nvPr/>
          </p:nvSpPr>
          <p:spPr bwMode="auto">
            <a:xfrm>
              <a:off x="-891" y="335"/>
              <a:ext cx="30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720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7074" name="Rectangle 66"/>
          <p:cNvSpPr>
            <a:spLocks noChangeAspect="1" noChangeArrowheads="1"/>
          </p:cNvSpPr>
          <p:nvPr/>
        </p:nvSpPr>
        <p:spPr bwMode="auto">
          <a:xfrm rot="-5400000">
            <a:off x="7867650" y="4719638"/>
            <a:ext cx="547687" cy="84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75" name="Rectangle 67"/>
          <p:cNvSpPr>
            <a:spLocks noChangeAspect="1" noChangeArrowheads="1"/>
          </p:cNvSpPr>
          <p:nvPr/>
        </p:nvSpPr>
        <p:spPr bwMode="auto">
          <a:xfrm rot="-5400000">
            <a:off x="7866856" y="4164807"/>
            <a:ext cx="549275" cy="84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76" name="Rectangle 68"/>
          <p:cNvSpPr>
            <a:spLocks noChangeAspect="1" noChangeArrowheads="1"/>
          </p:cNvSpPr>
          <p:nvPr/>
        </p:nvSpPr>
        <p:spPr bwMode="auto">
          <a:xfrm rot="-5400000">
            <a:off x="7869237" y="3611563"/>
            <a:ext cx="549275" cy="825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77" name="Rectangle 69"/>
          <p:cNvSpPr>
            <a:spLocks noChangeAspect="1" noChangeArrowheads="1"/>
          </p:cNvSpPr>
          <p:nvPr/>
        </p:nvSpPr>
        <p:spPr bwMode="auto">
          <a:xfrm rot="-5400000">
            <a:off x="7870031" y="3055144"/>
            <a:ext cx="547688" cy="82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78" name="Rectangle 70"/>
          <p:cNvSpPr>
            <a:spLocks noChangeAspect="1" noChangeArrowheads="1"/>
          </p:cNvSpPr>
          <p:nvPr/>
        </p:nvSpPr>
        <p:spPr bwMode="auto">
          <a:xfrm rot="-5400000">
            <a:off x="7868443" y="2501107"/>
            <a:ext cx="550863" cy="825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79" name="Rectangle 71"/>
          <p:cNvSpPr>
            <a:spLocks noChangeAspect="1" noChangeArrowheads="1"/>
          </p:cNvSpPr>
          <p:nvPr/>
        </p:nvSpPr>
        <p:spPr bwMode="auto">
          <a:xfrm rot="-5400000">
            <a:off x="7870031" y="1945482"/>
            <a:ext cx="547687" cy="82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80" name="Text Box 72"/>
          <p:cNvSpPr txBox="1">
            <a:spLocks noChangeAspect="1" noChangeArrowheads="1"/>
          </p:cNvSpPr>
          <p:nvPr/>
        </p:nvSpPr>
        <p:spPr bwMode="auto">
          <a:xfrm rot="-21600000">
            <a:off x="8270972" y="2162582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740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81" name="Text Box 73"/>
          <p:cNvSpPr txBox="1">
            <a:spLocks noChangeAspect="1" noChangeArrowheads="1"/>
          </p:cNvSpPr>
          <p:nvPr/>
        </p:nvSpPr>
        <p:spPr bwMode="auto">
          <a:xfrm rot="-21600000">
            <a:off x="8270972" y="4907370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840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82" name="Text Box 74"/>
          <p:cNvSpPr txBox="1">
            <a:spLocks noChangeAspect="1" noChangeArrowheads="1"/>
          </p:cNvSpPr>
          <p:nvPr/>
        </p:nvSpPr>
        <p:spPr bwMode="auto">
          <a:xfrm rot="-21600000">
            <a:off x="8270972" y="4356507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820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83" name="Text Box 75"/>
          <p:cNvSpPr txBox="1">
            <a:spLocks noChangeAspect="1" noChangeArrowheads="1"/>
          </p:cNvSpPr>
          <p:nvPr/>
        </p:nvSpPr>
        <p:spPr bwMode="auto">
          <a:xfrm rot="-21600000">
            <a:off x="8270972" y="271344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760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84" name="Text Box 76"/>
          <p:cNvSpPr txBox="1">
            <a:spLocks noChangeAspect="1" noChangeArrowheads="1"/>
          </p:cNvSpPr>
          <p:nvPr/>
        </p:nvSpPr>
        <p:spPr bwMode="auto">
          <a:xfrm rot="-21600000">
            <a:off x="8270972" y="325954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780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85" name="Text Box 77"/>
          <p:cNvSpPr txBox="1">
            <a:spLocks noChangeAspect="1" noChangeArrowheads="1"/>
          </p:cNvSpPr>
          <p:nvPr/>
        </p:nvSpPr>
        <p:spPr bwMode="auto">
          <a:xfrm rot="-21600000">
            <a:off x="8270972" y="3807232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7086" name="Text Box 78"/>
          <p:cNvSpPr txBox="1">
            <a:spLocks noChangeAspect="1" noChangeArrowheads="1"/>
          </p:cNvSpPr>
          <p:nvPr/>
        </p:nvSpPr>
        <p:spPr bwMode="auto">
          <a:xfrm rot="-21600000">
            <a:off x="8266209" y="1613307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720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27087" name="Picture 79"/>
          <p:cNvPicPr>
            <a:picLocks noChangeAspect="1" noChangeArrowheads="1"/>
          </p:cNvPicPr>
          <p:nvPr/>
        </p:nvPicPr>
        <p:blipFill>
          <a:blip r:embed="rId3" cstate="print">
            <a:lum bright="-10000" contrast="14000"/>
          </a:blip>
          <a:srcRect t="2849" b="1973"/>
          <a:stretch>
            <a:fillRect/>
          </a:stretch>
        </p:blipFill>
        <p:spPr bwMode="auto">
          <a:xfrm>
            <a:off x="982663" y="1711325"/>
            <a:ext cx="67532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7088" name="Text Box 80"/>
          <p:cNvSpPr txBox="1">
            <a:spLocks noChangeArrowheads="1"/>
          </p:cNvSpPr>
          <p:nvPr/>
        </p:nvSpPr>
        <p:spPr bwMode="auto">
          <a:xfrm>
            <a:off x="696913" y="5715000"/>
            <a:ext cx="178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b="0" dirty="0">
                <a:solidFill>
                  <a:schemeClr val="bg1"/>
                </a:solidFill>
              </a:rPr>
              <a:t>Time Slice 1700</a:t>
            </a:r>
          </a:p>
        </p:txBody>
      </p:sp>
      <p:sp>
        <p:nvSpPr>
          <p:cNvPr id="427089" name="Freeform 81"/>
          <p:cNvSpPr>
            <a:spLocks/>
          </p:cNvSpPr>
          <p:nvPr/>
        </p:nvSpPr>
        <p:spPr bwMode="auto">
          <a:xfrm>
            <a:off x="1016000" y="2889250"/>
            <a:ext cx="3067050" cy="2082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" y="100"/>
              </a:cxn>
              <a:cxn ang="0">
                <a:pos x="420" y="348"/>
              </a:cxn>
              <a:cxn ang="0">
                <a:pos x="596" y="516"/>
              </a:cxn>
              <a:cxn ang="0">
                <a:pos x="796" y="672"/>
              </a:cxn>
              <a:cxn ang="0">
                <a:pos x="1092" y="844"/>
              </a:cxn>
              <a:cxn ang="0">
                <a:pos x="1388" y="1004"/>
              </a:cxn>
              <a:cxn ang="0">
                <a:pos x="1932" y="1312"/>
              </a:cxn>
            </a:cxnLst>
            <a:rect l="0" t="0" r="r" b="b"/>
            <a:pathLst>
              <a:path w="1932" h="1312">
                <a:moveTo>
                  <a:pt x="0" y="0"/>
                </a:moveTo>
                <a:cubicBezTo>
                  <a:pt x="29" y="21"/>
                  <a:pt x="58" y="42"/>
                  <a:pt x="128" y="100"/>
                </a:cubicBezTo>
                <a:cubicBezTo>
                  <a:pt x="198" y="158"/>
                  <a:pt x="342" y="279"/>
                  <a:pt x="420" y="348"/>
                </a:cubicBezTo>
                <a:cubicBezTo>
                  <a:pt x="498" y="417"/>
                  <a:pt x="533" y="462"/>
                  <a:pt x="596" y="516"/>
                </a:cubicBezTo>
                <a:cubicBezTo>
                  <a:pt x="659" y="570"/>
                  <a:pt x="713" y="617"/>
                  <a:pt x="796" y="672"/>
                </a:cubicBezTo>
                <a:cubicBezTo>
                  <a:pt x="879" y="727"/>
                  <a:pt x="993" y="789"/>
                  <a:pt x="1092" y="844"/>
                </a:cubicBezTo>
                <a:cubicBezTo>
                  <a:pt x="1191" y="899"/>
                  <a:pt x="1248" y="926"/>
                  <a:pt x="1388" y="1004"/>
                </a:cubicBezTo>
                <a:cubicBezTo>
                  <a:pt x="1528" y="1082"/>
                  <a:pt x="1730" y="1197"/>
                  <a:pt x="1932" y="131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83"/>
          <p:cNvGrpSpPr>
            <a:grpSpLocks/>
          </p:cNvGrpSpPr>
          <p:nvPr/>
        </p:nvGrpSpPr>
        <p:grpSpPr bwMode="auto">
          <a:xfrm>
            <a:off x="2447925" y="4571354"/>
            <a:ext cx="892175" cy="307677"/>
            <a:chOff x="4135" y="1750"/>
            <a:chExt cx="408" cy="149"/>
          </a:xfrm>
        </p:grpSpPr>
        <p:sp>
          <p:nvSpPr>
            <p:cNvPr id="427092" name="Rectangle 84"/>
            <p:cNvSpPr>
              <a:spLocks noChangeArrowheads="1"/>
            </p:cNvSpPr>
            <p:nvPr/>
          </p:nvSpPr>
          <p:spPr bwMode="auto">
            <a:xfrm>
              <a:off x="4135" y="1774"/>
              <a:ext cx="408" cy="1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093" name="Text Box 85"/>
            <p:cNvSpPr txBox="1">
              <a:spLocks noChangeArrowheads="1"/>
            </p:cNvSpPr>
            <p:nvPr/>
          </p:nvSpPr>
          <p:spPr bwMode="auto">
            <a:xfrm>
              <a:off x="4174" y="1750"/>
              <a:ext cx="357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14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  <a:cs typeface="Arial" pitchFamily="34" charset="0"/>
                </a:rPr>
                <a:t>Fault V</a:t>
              </a:r>
            </a:p>
          </p:txBody>
        </p:sp>
      </p:grpSp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2736850" y="1789112"/>
            <a:ext cx="4933950" cy="2560636"/>
            <a:chOff x="1724" y="1127"/>
            <a:chExt cx="3108" cy="1613"/>
          </a:xfrm>
        </p:grpSpPr>
        <p:sp>
          <p:nvSpPr>
            <p:cNvPr id="427090" name="Freeform 82"/>
            <p:cNvSpPr>
              <a:spLocks/>
            </p:cNvSpPr>
            <p:nvPr/>
          </p:nvSpPr>
          <p:spPr bwMode="auto">
            <a:xfrm>
              <a:off x="2316" y="1156"/>
              <a:ext cx="2516" cy="15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2" y="172"/>
                </a:cxn>
                <a:cxn ang="0">
                  <a:pos x="448" y="320"/>
                </a:cxn>
                <a:cxn ang="0">
                  <a:pos x="712" y="500"/>
                </a:cxn>
                <a:cxn ang="0">
                  <a:pos x="1072" y="712"/>
                </a:cxn>
                <a:cxn ang="0">
                  <a:pos x="1416" y="932"/>
                </a:cxn>
                <a:cxn ang="0">
                  <a:pos x="1704" y="1132"/>
                </a:cxn>
                <a:cxn ang="0">
                  <a:pos x="2052" y="1280"/>
                </a:cxn>
                <a:cxn ang="0">
                  <a:pos x="2516" y="1584"/>
                </a:cxn>
              </a:cxnLst>
              <a:rect l="0" t="0" r="r" b="b"/>
              <a:pathLst>
                <a:path w="2516" h="1584">
                  <a:moveTo>
                    <a:pt x="0" y="0"/>
                  </a:moveTo>
                  <a:cubicBezTo>
                    <a:pt x="68" y="59"/>
                    <a:pt x="137" y="119"/>
                    <a:pt x="212" y="172"/>
                  </a:cubicBezTo>
                  <a:cubicBezTo>
                    <a:pt x="287" y="225"/>
                    <a:pt x="365" y="265"/>
                    <a:pt x="448" y="320"/>
                  </a:cubicBezTo>
                  <a:cubicBezTo>
                    <a:pt x="531" y="375"/>
                    <a:pt x="608" y="435"/>
                    <a:pt x="712" y="500"/>
                  </a:cubicBezTo>
                  <a:cubicBezTo>
                    <a:pt x="816" y="565"/>
                    <a:pt x="955" y="640"/>
                    <a:pt x="1072" y="712"/>
                  </a:cubicBezTo>
                  <a:cubicBezTo>
                    <a:pt x="1189" y="784"/>
                    <a:pt x="1311" y="862"/>
                    <a:pt x="1416" y="932"/>
                  </a:cubicBezTo>
                  <a:cubicBezTo>
                    <a:pt x="1521" y="1002"/>
                    <a:pt x="1598" y="1074"/>
                    <a:pt x="1704" y="1132"/>
                  </a:cubicBezTo>
                  <a:cubicBezTo>
                    <a:pt x="1810" y="1190"/>
                    <a:pt x="1917" y="1205"/>
                    <a:pt x="2052" y="1280"/>
                  </a:cubicBezTo>
                  <a:cubicBezTo>
                    <a:pt x="2187" y="1355"/>
                    <a:pt x="2351" y="1469"/>
                    <a:pt x="2516" y="1584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" name="Group 86"/>
            <p:cNvGrpSpPr>
              <a:grpSpLocks/>
            </p:cNvGrpSpPr>
            <p:nvPr/>
          </p:nvGrpSpPr>
          <p:grpSpPr bwMode="auto">
            <a:xfrm>
              <a:off x="1724" y="1127"/>
              <a:ext cx="562" cy="193"/>
              <a:chOff x="4135" y="1753"/>
              <a:chExt cx="408" cy="149"/>
            </a:xfrm>
          </p:grpSpPr>
          <p:sp>
            <p:nvSpPr>
              <p:cNvPr id="427095" name="Rectangle 87"/>
              <p:cNvSpPr>
                <a:spLocks noChangeArrowheads="1"/>
              </p:cNvSpPr>
              <p:nvPr/>
            </p:nvSpPr>
            <p:spPr bwMode="auto">
              <a:xfrm>
                <a:off x="4135" y="1774"/>
                <a:ext cx="408" cy="10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8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096" name="Text Box 88"/>
              <p:cNvSpPr txBox="1">
                <a:spLocks noChangeArrowheads="1"/>
              </p:cNvSpPr>
              <p:nvPr/>
            </p:nvSpPr>
            <p:spPr bwMode="auto">
              <a:xfrm>
                <a:off x="4162" y="1753"/>
                <a:ext cx="380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sz="1400" b="1" dirty="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Arial" pitchFamily="34" charset="0"/>
                    <a:cs typeface="Arial" pitchFamily="34" charset="0"/>
                  </a:rPr>
                  <a:t>Fault W</a:t>
                </a: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Fault W: Time Slice - Inline Tie</a:t>
            </a:r>
          </a:p>
        </p:txBody>
      </p:sp>
      <p:pic>
        <p:nvPicPr>
          <p:cNvPr id="436301" name="Picture 77"/>
          <p:cNvPicPr>
            <a:picLocks noChangeAspect="1" noChangeArrowheads="1"/>
          </p:cNvPicPr>
          <p:nvPr/>
        </p:nvPicPr>
        <p:blipFill>
          <a:blip r:embed="rId3" cstate="print"/>
          <a:srcRect l="2016" t="4231" r="1512" b="2380"/>
          <a:stretch>
            <a:fillRect/>
          </a:stretch>
        </p:blipFill>
        <p:spPr bwMode="auto">
          <a:xfrm>
            <a:off x="1336675" y="2881313"/>
            <a:ext cx="60737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6230" name="Rectangle 6"/>
          <p:cNvSpPr>
            <a:spLocks noChangeAspect="1" noChangeArrowheads="1"/>
          </p:cNvSpPr>
          <p:nvPr/>
        </p:nvSpPr>
        <p:spPr bwMode="auto">
          <a:xfrm>
            <a:off x="1338263" y="2865438"/>
            <a:ext cx="6075362" cy="28130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31" name="Text Box 7"/>
          <p:cNvSpPr txBox="1">
            <a:spLocks noChangeAspect="1" noChangeArrowheads="1"/>
          </p:cNvSpPr>
          <p:nvPr/>
        </p:nvSpPr>
        <p:spPr bwMode="auto">
          <a:xfrm>
            <a:off x="1397000" y="2482850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32" name="Text Box 8"/>
          <p:cNvSpPr txBox="1">
            <a:spLocks noChangeAspect="1" noChangeArrowheads="1"/>
          </p:cNvSpPr>
          <p:nvPr/>
        </p:nvSpPr>
        <p:spPr bwMode="auto">
          <a:xfrm>
            <a:off x="6588125" y="248285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1500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33" name="Rectangle 9"/>
          <p:cNvSpPr>
            <a:spLocks noChangeAspect="1" noChangeArrowheads="1"/>
          </p:cNvSpPr>
          <p:nvPr/>
        </p:nvSpPr>
        <p:spPr bwMode="auto">
          <a:xfrm>
            <a:off x="1549400" y="2714625"/>
            <a:ext cx="579438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34" name="Rectangle 10"/>
          <p:cNvSpPr>
            <a:spLocks noChangeAspect="1" noChangeArrowheads="1"/>
          </p:cNvSpPr>
          <p:nvPr/>
        </p:nvSpPr>
        <p:spPr bwMode="auto">
          <a:xfrm>
            <a:off x="3303588" y="2714625"/>
            <a:ext cx="577850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35" name="Rectangle 11"/>
          <p:cNvSpPr>
            <a:spLocks noChangeAspect="1" noChangeArrowheads="1"/>
          </p:cNvSpPr>
          <p:nvPr/>
        </p:nvSpPr>
        <p:spPr bwMode="auto">
          <a:xfrm>
            <a:off x="3887788" y="2714625"/>
            <a:ext cx="576262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36" name="Rectangle 12"/>
          <p:cNvSpPr>
            <a:spLocks noChangeAspect="1" noChangeArrowheads="1"/>
          </p:cNvSpPr>
          <p:nvPr/>
        </p:nvSpPr>
        <p:spPr bwMode="auto">
          <a:xfrm>
            <a:off x="4471988" y="2714625"/>
            <a:ext cx="577850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37" name="Rectangle 13"/>
          <p:cNvSpPr>
            <a:spLocks noChangeAspect="1" noChangeArrowheads="1"/>
          </p:cNvSpPr>
          <p:nvPr/>
        </p:nvSpPr>
        <p:spPr bwMode="auto">
          <a:xfrm>
            <a:off x="5056188" y="2714625"/>
            <a:ext cx="577850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38" name="Rectangle 14"/>
          <p:cNvSpPr>
            <a:spLocks noChangeAspect="1" noChangeArrowheads="1"/>
          </p:cNvSpPr>
          <p:nvPr/>
        </p:nvSpPr>
        <p:spPr bwMode="auto">
          <a:xfrm>
            <a:off x="5641975" y="2714625"/>
            <a:ext cx="577850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39" name="Rectangle 15"/>
          <p:cNvSpPr>
            <a:spLocks noChangeAspect="1" noChangeArrowheads="1"/>
          </p:cNvSpPr>
          <p:nvPr/>
        </p:nvSpPr>
        <p:spPr bwMode="auto">
          <a:xfrm>
            <a:off x="6226175" y="2714625"/>
            <a:ext cx="577850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40" name="Rectangle 16"/>
          <p:cNvSpPr>
            <a:spLocks noChangeAspect="1" noChangeArrowheads="1"/>
          </p:cNvSpPr>
          <p:nvPr/>
        </p:nvSpPr>
        <p:spPr bwMode="auto">
          <a:xfrm>
            <a:off x="2133600" y="2714625"/>
            <a:ext cx="579438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41" name="Rectangle 17"/>
          <p:cNvSpPr>
            <a:spLocks noChangeAspect="1" noChangeArrowheads="1"/>
          </p:cNvSpPr>
          <p:nvPr/>
        </p:nvSpPr>
        <p:spPr bwMode="auto">
          <a:xfrm>
            <a:off x="2717800" y="2714625"/>
            <a:ext cx="579438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42" name="Rectangle 18"/>
          <p:cNvSpPr>
            <a:spLocks noChangeAspect="1" noChangeArrowheads="1"/>
          </p:cNvSpPr>
          <p:nvPr/>
        </p:nvSpPr>
        <p:spPr bwMode="auto">
          <a:xfrm>
            <a:off x="6810375" y="2714625"/>
            <a:ext cx="577850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43" name="Text Box 19"/>
          <p:cNvSpPr txBox="1">
            <a:spLocks noChangeAspect="1" noChangeArrowheads="1"/>
          </p:cNvSpPr>
          <p:nvPr/>
        </p:nvSpPr>
        <p:spPr bwMode="auto">
          <a:xfrm>
            <a:off x="3667125" y="24844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1000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44" name="Text Box 20"/>
          <p:cNvSpPr txBox="1">
            <a:spLocks noChangeAspect="1" noChangeArrowheads="1"/>
          </p:cNvSpPr>
          <p:nvPr/>
        </p:nvSpPr>
        <p:spPr bwMode="auto">
          <a:xfrm>
            <a:off x="3100388" y="248443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900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45" name="Text Box 21"/>
          <p:cNvSpPr txBox="1">
            <a:spLocks noChangeAspect="1" noChangeArrowheads="1"/>
          </p:cNvSpPr>
          <p:nvPr/>
        </p:nvSpPr>
        <p:spPr bwMode="auto">
          <a:xfrm>
            <a:off x="2484438" y="248443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46" name="Text Box 22"/>
          <p:cNvSpPr txBox="1">
            <a:spLocks noChangeAspect="1" noChangeArrowheads="1"/>
          </p:cNvSpPr>
          <p:nvPr/>
        </p:nvSpPr>
        <p:spPr bwMode="auto">
          <a:xfrm>
            <a:off x="1949450" y="248443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47" name="Text Box 23"/>
          <p:cNvSpPr txBox="1">
            <a:spLocks noChangeAspect="1" noChangeArrowheads="1"/>
          </p:cNvSpPr>
          <p:nvPr/>
        </p:nvSpPr>
        <p:spPr bwMode="auto">
          <a:xfrm>
            <a:off x="4273550" y="2484438"/>
            <a:ext cx="51308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1100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48" name="Text Box 24"/>
          <p:cNvSpPr txBox="1">
            <a:spLocks noChangeAspect="1" noChangeArrowheads="1"/>
          </p:cNvSpPr>
          <p:nvPr/>
        </p:nvSpPr>
        <p:spPr bwMode="auto">
          <a:xfrm>
            <a:off x="5980113" y="24844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1400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49" name="Text Box 25"/>
          <p:cNvSpPr txBox="1">
            <a:spLocks noChangeAspect="1" noChangeArrowheads="1"/>
          </p:cNvSpPr>
          <p:nvPr/>
        </p:nvSpPr>
        <p:spPr bwMode="auto">
          <a:xfrm>
            <a:off x="5449888" y="248285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1300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0" name="Text Box 26"/>
          <p:cNvSpPr txBox="1">
            <a:spLocks noChangeAspect="1" noChangeArrowheads="1"/>
          </p:cNvSpPr>
          <p:nvPr/>
        </p:nvSpPr>
        <p:spPr bwMode="auto">
          <a:xfrm>
            <a:off x="4879975" y="248285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1200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1" name="Text Box 27"/>
          <p:cNvSpPr txBox="1">
            <a:spLocks noChangeAspect="1" noChangeArrowheads="1"/>
          </p:cNvSpPr>
          <p:nvPr/>
        </p:nvSpPr>
        <p:spPr bwMode="auto">
          <a:xfrm>
            <a:off x="7165975" y="24844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2" name="Text Box 28"/>
          <p:cNvSpPr txBox="1">
            <a:spLocks noChangeAspect="1" noChangeArrowheads="1"/>
          </p:cNvSpPr>
          <p:nvPr/>
        </p:nvSpPr>
        <p:spPr bwMode="auto">
          <a:xfrm>
            <a:off x="1397000" y="5797550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3" name="Text Box 29"/>
          <p:cNvSpPr txBox="1">
            <a:spLocks noChangeAspect="1" noChangeArrowheads="1"/>
          </p:cNvSpPr>
          <p:nvPr/>
        </p:nvSpPr>
        <p:spPr bwMode="auto">
          <a:xfrm>
            <a:off x="6588125" y="579755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1500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4" name="Rectangle 30"/>
          <p:cNvSpPr>
            <a:spLocks noChangeAspect="1" noChangeArrowheads="1"/>
          </p:cNvSpPr>
          <p:nvPr/>
        </p:nvSpPr>
        <p:spPr bwMode="auto">
          <a:xfrm>
            <a:off x="1550988" y="5749925"/>
            <a:ext cx="579437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5" name="Rectangle 31"/>
          <p:cNvSpPr>
            <a:spLocks noChangeAspect="1" noChangeArrowheads="1"/>
          </p:cNvSpPr>
          <p:nvPr/>
        </p:nvSpPr>
        <p:spPr bwMode="auto">
          <a:xfrm>
            <a:off x="3305175" y="5749925"/>
            <a:ext cx="576263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6" name="Rectangle 32"/>
          <p:cNvSpPr>
            <a:spLocks noChangeAspect="1" noChangeArrowheads="1"/>
          </p:cNvSpPr>
          <p:nvPr/>
        </p:nvSpPr>
        <p:spPr bwMode="auto">
          <a:xfrm>
            <a:off x="3889375" y="5749925"/>
            <a:ext cx="576263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7" name="Rectangle 33"/>
          <p:cNvSpPr>
            <a:spLocks noChangeAspect="1" noChangeArrowheads="1"/>
          </p:cNvSpPr>
          <p:nvPr/>
        </p:nvSpPr>
        <p:spPr bwMode="auto">
          <a:xfrm>
            <a:off x="4471988" y="5749925"/>
            <a:ext cx="579437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8" name="Rectangle 34"/>
          <p:cNvSpPr>
            <a:spLocks noChangeAspect="1" noChangeArrowheads="1"/>
          </p:cNvSpPr>
          <p:nvPr/>
        </p:nvSpPr>
        <p:spPr bwMode="auto">
          <a:xfrm>
            <a:off x="5056188" y="5749925"/>
            <a:ext cx="579437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9" name="Rectangle 35"/>
          <p:cNvSpPr>
            <a:spLocks noChangeAspect="1" noChangeArrowheads="1"/>
          </p:cNvSpPr>
          <p:nvPr/>
        </p:nvSpPr>
        <p:spPr bwMode="auto">
          <a:xfrm>
            <a:off x="5641975" y="5749925"/>
            <a:ext cx="577850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60" name="Rectangle 36"/>
          <p:cNvSpPr>
            <a:spLocks noChangeAspect="1" noChangeArrowheads="1"/>
          </p:cNvSpPr>
          <p:nvPr/>
        </p:nvSpPr>
        <p:spPr bwMode="auto">
          <a:xfrm>
            <a:off x="6226175" y="5749925"/>
            <a:ext cx="577850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61" name="Rectangle 37"/>
          <p:cNvSpPr>
            <a:spLocks noChangeAspect="1" noChangeArrowheads="1"/>
          </p:cNvSpPr>
          <p:nvPr/>
        </p:nvSpPr>
        <p:spPr bwMode="auto">
          <a:xfrm>
            <a:off x="2135188" y="5749925"/>
            <a:ext cx="577850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62" name="Rectangle 38"/>
          <p:cNvSpPr>
            <a:spLocks noChangeAspect="1" noChangeArrowheads="1"/>
          </p:cNvSpPr>
          <p:nvPr/>
        </p:nvSpPr>
        <p:spPr bwMode="auto">
          <a:xfrm>
            <a:off x="2719388" y="5749925"/>
            <a:ext cx="577850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63" name="Rectangle 39"/>
          <p:cNvSpPr>
            <a:spLocks noChangeAspect="1" noChangeArrowheads="1"/>
          </p:cNvSpPr>
          <p:nvPr/>
        </p:nvSpPr>
        <p:spPr bwMode="auto">
          <a:xfrm>
            <a:off x="6811963" y="5749925"/>
            <a:ext cx="576262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64" name="Text Box 40"/>
          <p:cNvSpPr txBox="1">
            <a:spLocks noChangeAspect="1" noChangeArrowheads="1"/>
          </p:cNvSpPr>
          <p:nvPr/>
        </p:nvSpPr>
        <p:spPr bwMode="auto">
          <a:xfrm>
            <a:off x="3667125" y="57991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1000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65" name="Text Box 41"/>
          <p:cNvSpPr txBox="1">
            <a:spLocks noChangeAspect="1" noChangeArrowheads="1"/>
          </p:cNvSpPr>
          <p:nvPr/>
        </p:nvSpPr>
        <p:spPr bwMode="auto">
          <a:xfrm>
            <a:off x="3100388" y="579913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900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66" name="Text Box 42"/>
          <p:cNvSpPr txBox="1">
            <a:spLocks noChangeAspect="1" noChangeArrowheads="1"/>
          </p:cNvSpPr>
          <p:nvPr/>
        </p:nvSpPr>
        <p:spPr bwMode="auto">
          <a:xfrm>
            <a:off x="2484438" y="579913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67" name="Text Box 43"/>
          <p:cNvSpPr txBox="1">
            <a:spLocks noChangeAspect="1" noChangeArrowheads="1"/>
          </p:cNvSpPr>
          <p:nvPr/>
        </p:nvSpPr>
        <p:spPr bwMode="auto">
          <a:xfrm>
            <a:off x="1951038" y="5799138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68" name="Text Box 44"/>
          <p:cNvSpPr txBox="1">
            <a:spLocks noChangeAspect="1" noChangeArrowheads="1"/>
          </p:cNvSpPr>
          <p:nvPr/>
        </p:nvSpPr>
        <p:spPr bwMode="auto">
          <a:xfrm>
            <a:off x="4273550" y="5799138"/>
            <a:ext cx="51308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1100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69" name="Text Box 45"/>
          <p:cNvSpPr txBox="1">
            <a:spLocks noChangeAspect="1" noChangeArrowheads="1"/>
          </p:cNvSpPr>
          <p:nvPr/>
        </p:nvSpPr>
        <p:spPr bwMode="auto">
          <a:xfrm>
            <a:off x="5980113" y="57991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1400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70" name="Text Box 46"/>
          <p:cNvSpPr txBox="1">
            <a:spLocks noChangeAspect="1" noChangeArrowheads="1"/>
          </p:cNvSpPr>
          <p:nvPr/>
        </p:nvSpPr>
        <p:spPr bwMode="auto">
          <a:xfrm>
            <a:off x="5449888" y="579755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1300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71" name="Text Box 47"/>
          <p:cNvSpPr txBox="1">
            <a:spLocks noChangeAspect="1" noChangeArrowheads="1"/>
          </p:cNvSpPr>
          <p:nvPr/>
        </p:nvSpPr>
        <p:spPr bwMode="auto">
          <a:xfrm>
            <a:off x="4881563" y="5797550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1200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72" name="Text Box 48"/>
          <p:cNvSpPr txBox="1">
            <a:spLocks noChangeAspect="1" noChangeArrowheads="1"/>
          </p:cNvSpPr>
          <p:nvPr/>
        </p:nvSpPr>
        <p:spPr bwMode="auto">
          <a:xfrm>
            <a:off x="7165975" y="5799138"/>
            <a:ext cx="5245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1600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73" name="Rectangle 49"/>
          <p:cNvSpPr>
            <a:spLocks noChangeAspect="1" noChangeArrowheads="1"/>
          </p:cNvSpPr>
          <p:nvPr/>
        </p:nvSpPr>
        <p:spPr bwMode="auto">
          <a:xfrm rot="-5400000">
            <a:off x="1016000" y="5411788"/>
            <a:ext cx="466725" cy="698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74" name="Rectangle 50"/>
          <p:cNvSpPr>
            <a:spLocks noChangeAspect="1" noChangeArrowheads="1"/>
          </p:cNvSpPr>
          <p:nvPr/>
        </p:nvSpPr>
        <p:spPr bwMode="auto">
          <a:xfrm rot="-5400000">
            <a:off x="1016000" y="4940301"/>
            <a:ext cx="466725" cy="69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75" name="Rectangle 51"/>
          <p:cNvSpPr>
            <a:spLocks noChangeAspect="1" noChangeArrowheads="1"/>
          </p:cNvSpPr>
          <p:nvPr/>
        </p:nvSpPr>
        <p:spPr bwMode="auto">
          <a:xfrm rot="-5400000">
            <a:off x="1019175" y="4468813"/>
            <a:ext cx="465137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76" name="Rectangle 52"/>
          <p:cNvSpPr>
            <a:spLocks noChangeAspect="1" noChangeArrowheads="1"/>
          </p:cNvSpPr>
          <p:nvPr/>
        </p:nvSpPr>
        <p:spPr bwMode="auto">
          <a:xfrm rot="-5400000">
            <a:off x="1018381" y="3996532"/>
            <a:ext cx="466725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77" name="Rectangle 53"/>
          <p:cNvSpPr>
            <a:spLocks noChangeAspect="1" noChangeArrowheads="1"/>
          </p:cNvSpPr>
          <p:nvPr/>
        </p:nvSpPr>
        <p:spPr bwMode="auto">
          <a:xfrm rot="-5400000">
            <a:off x="1018381" y="3525044"/>
            <a:ext cx="466725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78" name="Rectangle 54"/>
          <p:cNvSpPr>
            <a:spLocks noChangeAspect="1" noChangeArrowheads="1"/>
          </p:cNvSpPr>
          <p:nvPr/>
        </p:nvSpPr>
        <p:spPr bwMode="auto">
          <a:xfrm rot="-5400000">
            <a:off x="1018381" y="3053557"/>
            <a:ext cx="466725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55"/>
          <p:cNvGrpSpPr>
            <a:grpSpLocks noChangeAspect="1"/>
          </p:cNvGrpSpPr>
          <p:nvPr/>
        </p:nvGrpSpPr>
        <p:grpSpPr bwMode="auto">
          <a:xfrm>
            <a:off x="808039" y="2770188"/>
            <a:ext cx="439093" cy="3076963"/>
            <a:chOff x="-891" y="334"/>
            <a:chExt cx="358" cy="3114"/>
          </a:xfrm>
        </p:grpSpPr>
        <p:sp>
          <p:nvSpPr>
            <p:cNvPr id="436280" name="Text Box 56"/>
            <p:cNvSpPr txBox="1">
              <a:spLocks noChangeAspect="1" noChangeArrowheads="1"/>
            </p:cNvSpPr>
            <p:nvPr/>
          </p:nvSpPr>
          <p:spPr bwMode="auto">
            <a:xfrm>
              <a:off x="-891" y="809"/>
              <a:ext cx="35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740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6281" name="Text Box 57"/>
            <p:cNvSpPr txBox="1">
              <a:spLocks noChangeAspect="1" noChangeArrowheads="1"/>
            </p:cNvSpPr>
            <p:nvPr/>
          </p:nvSpPr>
          <p:spPr bwMode="auto">
            <a:xfrm>
              <a:off x="-891" y="3168"/>
              <a:ext cx="35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840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6282" name="Text Box 58"/>
            <p:cNvSpPr txBox="1">
              <a:spLocks noChangeAspect="1" noChangeArrowheads="1"/>
            </p:cNvSpPr>
            <p:nvPr/>
          </p:nvSpPr>
          <p:spPr bwMode="auto">
            <a:xfrm>
              <a:off x="-891" y="2694"/>
              <a:ext cx="35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820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6283" name="Text Box 59"/>
            <p:cNvSpPr txBox="1">
              <a:spLocks noChangeAspect="1" noChangeArrowheads="1"/>
            </p:cNvSpPr>
            <p:nvPr/>
          </p:nvSpPr>
          <p:spPr bwMode="auto">
            <a:xfrm>
              <a:off x="-891" y="1280"/>
              <a:ext cx="35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760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6284" name="Text Box 60"/>
            <p:cNvSpPr txBox="1">
              <a:spLocks noChangeAspect="1" noChangeArrowheads="1"/>
            </p:cNvSpPr>
            <p:nvPr/>
          </p:nvSpPr>
          <p:spPr bwMode="auto">
            <a:xfrm>
              <a:off x="-891" y="1751"/>
              <a:ext cx="35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780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6285" name="Text Box 61"/>
            <p:cNvSpPr txBox="1">
              <a:spLocks noChangeAspect="1" noChangeArrowheads="1"/>
            </p:cNvSpPr>
            <p:nvPr/>
          </p:nvSpPr>
          <p:spPr bwMode="auto">
            <a:xfrm>
              <a:off x="-891" y="2225"/>
              <a:ext cx="35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800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6286" name="Text Box 62"/>
            <p:cNvSpPr txBox="1">
              <a:spLocks noChangeAspect="1" noChangeArrowheads="1"/>
            </p:cNvSpPr>
            <p:nvPr/>
          </p:nvSpPr>
          <p:spPr bwMode="auto">
            <a:xfrm>
              <a:off x="-891" y="334"/>
              <a:ext cx="35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pitchFamily="34" charset="0"/>
                  <a:cs typeface="Arial" pitchFamily="34" charset="0"/>
                </a:rPr>
                <a:t>720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36287" name="Rectangle 63"/>
          <p:cNvSpPr>
            <a:spLocks noChangeAspect="1" noChangeArrowheads="1"/>
          </p:cNvSpPr>
          <p:nvPr/>
        </p:nvSpPr>
        <p:spPr bwMode="auto">
          <a:xfrm rot="-5400000">
            <a:off x="7289006" y="5414169"/>
            <a:ext cx="466725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88" name="Rectangle 64"/>
          <p:cNvSpPr>
            <a:spLocks noChangeAspect="1" noChangeArrowheads="1"/>
          </p:cNvSpPr>
          <p:nvPr/>
        </p:nvSpPr>
        <p:spPr bwMode="auto">
          <a:xfrm rot="-5400000">
            <a:off x="7289006" y="4942682"/>
            <a:ext cx="466725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89" name="Rectangle 65"/>
          <p:cNvSpPr>
            <a:spLocks noChangeAspect="1" noChangeArrowheads="1"/>
          </p:cNvSpPr>
          <p:nvPr/>
        </p:nvSpPr>
        <p:spPr bwMode="auto">
          <a:xfrm rot="-5400000">
            <a:off x="7289800" y="4473576"/>
            <a:ext cx="466725" cy="698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90" name="Rectangle 66"/>
          <p:cNvSpPr>
            <a:spLocks noChangeAspect="1" noChangeArrowheads="1"/>
          </p:cNvSpPr>
          <p:nvPr/>
        </p:nvSpPr>
        <p:spPr bwMode="auto">
          <a:xfrm rot="-5400000">
            <a:off x="7290594" y="3999707"/>
            <a:ext cx="465137" cy="69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91" name="Rectangle 67"/>
          <p:cNvSpPr>
            <a:spLocks noChangeAspect="1" noChangeArrowheads="1"/>
          </p:cNvSpPr>
          <p:nvPr/>
        </p:nvSpPr>
        <p:spPr bwMode="auto">
          <a:xfrm rot="-5400000">
            <a:off x="7289006" y="3529807"/>
            <a:ext cx="468313" cy="698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92" name="Rectangle 68"/>
          <p:cNvSpPr>
            <a:spLocks noChangeAspect="1" noChangeArrowheads="1"/>
          </p:cNvSpPr>
          <p:nvPr/>
        </p:nvSpPr>
        <p:spPr bwMode="auto">
          <a:xfrm rot="-5400000">
            <a:off x="7290594" y="3056732"/>
            <a:ext cx="465137" cy="69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93" name="Text Box 69"/>
          <p:cNvSpPr txBox="1">
            <a:spLocks noChangeAspect="1" noChangeArrowheads="1"/>
          </p:cNvSpPr>
          <p:nvPr/>
        </p:nvSpPr>
        <p:spPr bwMode="auto">
          <a:xfrm rot="-21600000">
            <a:off x="7634384" y="3242082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740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94" name="Text Box 70"/>
          <p:cNvSpPr txBox="1">
            <a:spLocks noChangeAspect="1" noChangeArrowheads="1"/>
          </p:cNvSpPr>
          <p:nvPr/>
        </p:nvSpPr>
        <p:spPr bwMode="auto">
          <a:xfrm rot="-21600000">
            <a:off x="7634384" y="5572532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840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95" name="Text Box 71"/>
          <p:cNvSpPr txBox="1">
            <a:spLocks noChangeAspect="1" noChangeArrowheads="1"/>
          </p:cNvSpPr>
          <p:nvPr/>
        </p:nvSpPr>
        <p:spPr bwMode="auto">
          <a:xfrm rot="-21600000">
            <a:off x="7634384" y="5105807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820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96" name="Text Box 72"/>
          <p:cNvSpPr txBox="1">
            <a:spLocks noChangeAspect="1" noChangeArrowheads="1"/>
          </p:cNvSpPr>
          <p:nvPr/>
        </p:nvSpPr>
        <p:spPr bwMode="auto">
          <a:xfrm rot="-21600000">
            <a:off x="7634384" y="3708807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760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97" name="Text Box 73"/>
          <p:cNvSpPr txBox="1">
            <a:spLocks noChangeAspect="1" noChangeArrowheads="1"/>
          </p:cNvSpPr>
          <p:nvPr/>
        </p:nvSpPr>
        <p:spPr bwMode="auto">
          <a:xfrm rot="-21600000">
            <a:off x="7634384" y="4173945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780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98" name="Text Box 74"/>
          <p:cNvSpPr txBox="1">
            <a:spLocks noChangeAspect="1" noChangeArrowheads="1"/>
          </p:cNvSpPr>
          <p:nvPr/>
        </p:nvSpPr>
        <p:spPr bwMode="auto">
          <a:xfrm rot="-21600000">
            <a:off x="7634384" y="4639082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800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99" name="Text Box 75"/>
          <p:cNvSpPr txBox="1">
            <a:spLocks noChangeAspect="1" noChangeArrowheads="1"/>
          </p:cNvSpPr>
          <p:nvPr/>
        </p:nvSpPr>
        <p:spPr bwMode="auto">
          <a:xfrm rot="-21600000">
            <a:off x="7629622" y="2775357"/>
            <a:ext cx="439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200" dirty="0">
                <a:latin typeface="Arial" pitchFamily="34" charset="0"/>
                <a:cs typeface="Arial" pitchFamily="34" charset="0"/>
              </a:rPr>
              <a:t>720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302" name="Text Box 78"/>
          <p:cNvSpPr txBox="1">
            <a:spLocks noChangeAspect="1" noChangeArrowheads="1"/>
          </p:cNvSpPr>
          <p:nvPr/>
        </p:nvSpPr>
        <p:spPr bwMode="auto">
          <a:xfrm>
            <a:off x="1127125" y="6023561"/>
            <a:ext cx="16453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1600" dirty="0">
                <a:latin typeface="Arial" pitchFamily="34" charset="0"/>
                <a:cs typeface="Arial" pitchFamily="34" charset="0"/>
              </a:rPr>
              <a:t>Time Slice 2200</a:t>
            </a:r>
          </a:p>
        </p:txBody>
      </p:sp>
      <p:sp>
        <p:nvSpPr>
          <p:cNvPr id="436305" name="Freeform 81"/>
          <p:cNvSpPr>
            <a:spLocks noChangeAspect="1"/>
          </p:cNvSpPr>
          <p:nvPr/>
        </p:nvSpPr>
        <p:spPr bwMode="auto">
          <a:xfrm>
            <a:off x="1444625" y="3503613"/>
            <a:ext cx="3297238" cy="21637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8" y="148"/>
              </a:cxn>
              <a:cxn ang="0">
                <a:pos x="356" y="276"/>
              </a:cxn>
              <a:cxn ang="0">
                <a:pos x="572" y="464"/>
              </a:cxn>
              <a:cxn ang="0">
                <a:pos x="792" y="664"/>
              </a:cxn>
              <a:cxn ang="0">
                <a:pos x="1076" y="820"/>
              </a:cxn>
              <a:cxn ang="0">
                <a:pos x="1360" y="980"/>
              </a:cxn>
              <a:cxn ang="0">
                <a:pos x="1656" y="1156"/>
              </a:cxn>
              <a:cxn ang="0">
                <a:pos x="1896" y="1316"/>
              </a:cxn>
              <a:cxn ang="0">
                <a:pos x="2232" y="1508"/>
              </a:cxn>
              <a:cxn ang="0">
                <a:pos x="2444" y="1604"/>
              </a:cxn>
            </a:cxnLst>
            <a:rect l="0" t="0" r="r" b="b"/>
            <a:pathLst>
              <a:path w="2444" h="1604">
                <a:moveTo>
                  <a:pt x="0" y="0"/>
                </a:moveTo>
                <a:cubicBezTo>
                  <a:pt x="64" y="51"/>
                  <a:pt x="129" y="102"/>
                  <a:pt x="188" y="148"/>
                </a:cubicBezTo>
                <a:cubicBezTo>
                  <a:pt x="247" y="194"/>
                  <a:pt x="292" y="223"/>
                  <a:pt x="356" y="276"/>
                </a:cubicBezTo>
                <a:cubicBezTo>
                  <a:pt x="420" y="329"/>
                  <a:pt x="499" y="399"/>
                  <a:pt x="572" y="464"/>
                </a:cubicBezTo>
                <a:cubicBezTo>
                  <a:pt x="645" y="529"/>
                  <a:pt x="708" y="605"/>
                  <a:pt x="792" y="664"/>
                </a:cubicBezTo>
                <a:cubicBezTo>
                  <a:pt x="876" y="723"/>
                  <a:pt x="981" y="767"/>
                  <a:pt x="1076" y="820"/>
                </a:cubicBezTo>
                <a:cubicBezTo>
                  <a:pt x="1171" y="873"/>
                  <a:pt x="1264" y="924"/>
                  <a:pt x="1360" y="980"/>
                </a:cubicBezTo>
                <a:cubicBezTo>
                  <a:pt x="1456" y="1036"/>
                  <a:pt x="1567" y="1100"/>
                  <a:pt x="1656" y="1156"/>
                </a:cubicBezTo>
                <a:cubicBezTo>
                  <a:pt x="1745" y="1212"/>
                  <a:pt x="1800" y="1257"/>
                  <a:pt x="1896" y="1316"/>
                </a:cubicBezTo>
                <a:cubicBezTo>
                  <a:pt x="1992" y="1375"/>
                  <a:pt x="2141" y="1460"/>
                  <a:pt x="2232" y="1508"/>
                </a:cubicBezTo>
                <a:cubicBezTo>
                  <a:pt x="2323" y="1556"/>
                  <a:pt x="2383" y="1580"/>
                  <a:pt x="2444" y="160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306" name="Freeform 82"/>
          <p:cNvSpPr>
            <a:spLocks noChangeAspect="1"/>
          </p:cNvSpPr>
          <p:nvPr/>
        </p:nvSpPr>
        <p:spPr bwMode="auto">
          <a:xfrm>
            <a:off x="6802438" y="3341688"/>
            <a:ext cx="614362" cy="615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8" y="112"/>
              </a:cxn>
              <a:cxn ang="0">
                <a:pos x="192" y="168"/>
              </a:cxn>
              <a:cxn ang="0">
                <a:pos x="308" y="340"/>
              </a:cxn>
              <a:cxn ang="0">
                <a:pos x="376" y="416"/>
              </a:cxn>
              <a:cxn ang="0">
                <a:pos x="456" y="456"/>
              </a:cxn>
            </a:cxnLst>
            <a:rect l="0" t="0" r="r" b="b"/>
            <a:pathLst>
              <a:path w="456" h="456">
                <a:moveTo>
                  <a:pt x="0" y="0"/>
                </a:moveTo>
                <a:cubicBezTo>
                  <a:pt x="38" y="42"/>
                  <a:pt x="76" y="84"/>
                  <a:pt x="108" y="112"/>
                </a:cubicBezTo>
                <a:cubicBezTo>
                  <a:pt x="140" y="140"/>
                  <a:pt x="159" y="130"/>
                  <a:pt x="192" y="168"/>
                </a:cubicBezTo>
                <a:cubicBezTo>
                  <a:pt x="225" y="206"/>
                  <a:pt x="277" y="299"/>
                  <a:pt x="308" y="340"/>
                </a:cubicBezTo>
                <a:cubicBezTo>
                  <a:pt x="339" y="381"/>
                  <a:pt x="351" y="397"/>
                  <a:pt x="376" y="416"/>
                </a:cubicBezTo>
                <a:cubicBezTo>
                  <a:pt x="401" y="435"/>
                  <a:pt x="428" y="445"/>
                  <a:pt x="456" y="456"/>
                </a:cubicBezTo>
              </a:path>
            </a:pathLst>
          </a:custGeom>
          <a:noFill/>
          <a:ln w="38100" cap="flat" cmpd="sng">
            <a:solidFill>
              <a:srgbClr val="996600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1058863" y="1041400"/>
            <a:ext cx="6640512" cy="2274888"/>
            <a:chOff x="667" y="656"/>
            <a:chExt cx="4183" cy="1433"/>
          </a:xfrm>
        </p:grpSpPr>
        <p:pic>
          <p:nvPicPr>
            <p:cNvPr id="436304" name="Picture 80"/>
            <p:cNvPicPr>
              <a:picLocks noChangeAspect="1" noChangeArrowheads="1"/>
            </p:cNvPicPr>
            <p:nvPr/>
          </p:nvPicPr>
          <p:blipFill>
            <a:blip r:embed="rId4" cstate="print"/>
            <a:srcRect b="52556"/>
            <a:stretch>
              <a:fillRect/>
            </a:stretch>
          </p:blipFill>
          <p:spPr bwMode="auto">
            <a:xfrm>
              <a:off x="667" y="656"/>
              <a:ext cx="4183" cy="1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36308" name="Text Box 84"/>
            <p:cNvSpPr txBox="1">
              <a:spLocks noChangeAspect="1" noChangeArrowheads="1"/>
            </p:cNvSpPr>
            <p:nvPr/>
          </p:nvSpPr>
          <p:spPr bwMode="auto">
            <a:xfrm>
              <a:off x="858" y="770"/>
              <a:ext cx="676" cy="21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en-US" sz="1600" dirty="0">
                  <a:latin typeface="Arial" pitchFamily="34" charset="0"/>
                  <a:cs typeface="Arial" pitchFamily="34" charset="0"/>
                </a:rPr>
                <a:t>Inline 740</a:t>
              </a:r>
            </a:p>
          </p:txBody>
        </p:sp>
      </p:grpSp>
      <p:grpSp>
        <p:nvGrpSpPr>
          <p:cNvPr id="4" name="Group 93"/>
          <p:cNvGrpSpPr>
            <a:grpSpLocks/>
          </p:cNvGrpSpPr>
          <p:nvPr/>
        </p:nvGrpSpPr>
        <p:grpSpPr bwMode="auto">
          <a:xfrm>
            <a:off x="1482725" y="4300531"/>
            <a:ext cx="892175" cy="307974"/>
            <a:chOff x="1542" y="2880"/>
            <a:chExt cx="562" cy="194"/>
          </a:xfrm>
        </p:grpSpPr>
        <p:sp>
          <p:nvSpPr>
            <p:cNvPr id="436310" name="Rectangle 86"/>
            <p:cNvSpPr>
              <a:spLocks noChangeArrowheads="1"/>
            </p:cNvSpPr>
            <p:nvPr/>
          </p:nvSpPr>
          <p:spPr bwMode="auto">
            <a:xfrm>
              <a:off x="1542" y="2909"/>
              <a:ext cx="562" cy="13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6311" name="Text Box 87"/>
            <p:cNvSpPr txBox="1">
              <a:spLocks noChangeArrowheads="1"/>
            </p:cNvSpPr>
            <p:nvPr/>
          </p:nvSpPr>
          <p:spPr bwMode="auto">
            <a:xfrm>
              <a:off x="1597" y="2880"/>
              <a:ext cx="49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14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  <a:cs typeface="Arial" pitchFamily="34" charset="0"/>
                </a:rPr>
                <a:t>Fault V</a:t>
              </a:r>
            </a:p>
          </p:txBody>
        </p:sp>
      </p:grpSp>
      <p:grpSp>
        <p:nvGrpSpPr>
          <p:cNvPr id="5" name="Group 90"/>
          <p:cNvGrpSpPr>
            <a:grpSpLocks/>
          </p:cNvGrpSpPr>
          <p:nvPr/>
        </p:nvGrpSpPr>
        <p:grpSpPr bwMode="auto">
          <a:xfrm>
            <a:off x="6097588" y="4915843"/>
            <a:ext cx="892175" cy="307676"/>
            <a:chOff x="4135" y="1750"/>
            <a:chExt cx="408" cy="149"/>
          </a:xfrm>
        </p:grpSpPr>
        <p:sp>
          <p:nvSpPr>
            <p:cNvPr id="436315" name="Rectangle 91"/>
            <p:cNvSpPr>
              <a:spLocks noChangeArrowheads="1"/>
            </p:cNvSpPr>
            <p:nvPr/>
          </p:nvSpPr>
          <p:spPr bwMode="auto">
            <a:xfrm>
              <a:off x="4135" y="1774"/>
              <a:ext cx="408" cy="1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6316" name="Text Box 92"/>
            <p:cNvSpPr txBox="1">
              <a:spLocks noChangeArrowheads="1"/>
            </p:cNvSpPr>
            <p:nvPr/>
          </p:nvSpPr>
          <p:spPr bwMode="auto">
            <a:xfrm>
              <a:off x="4162" y="1750"/>
              <a:ext cx="380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14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  <a:cs typeface="Arial" pitchFamily="34" charset="0"/>
                </a:rPr>
                <a:t>Fault W</a:t>
              </a:r>
            </a:p>
          </p:txBody>
        </p:sp>
      </p:grpSp>
      <p:grpSp>
        <p:nvGrpSpPr>
          <p:cNvPr id="6" name="Group 102"/>
          <p:cNvGrpSpPr>
            <a:grpSpLocks/>
          </p:cNvGrpSpPr>
          <p:nvPr/>
        </p:nvGrpSpPr>
        <p:grpSpPr bwMode="auto">
          <a:xfrm>
            <a:off x="7570788" y="3900011"/>
            <a:ext cx="892175" cy="276703"/>
            <a:chOff x="4135" y="1757"/>
            <a:chExt cx="408" cy="134"/>
          </a:xfrm>
        </p:grpSpPr>
        <p:sp>
          <p:nvSpPr>
            <p:cNvPr id="436327" name="Rectangle 103"/>
            <p:cNvSpPr>
              <a:spLocks noChangeArrowheads="1"/>
            </p:cNvSpPr>
            <p:nvPr/>
          </p:nvSpPr>
          <p:spPr bwMode="auto">
            <a:xfrm>
              <a:off x="4135" y="1774"/>
              <a:ext cx="408" cy="1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6328" name="Text Box 104"/>
            <p:cNvSpPr txBox="1">
              <a:spLocks noChangeArrowheads="1"/>
            </p:cNvSpPr>
            <p:nvPr/>
          </p:nvSpPr>
          <p:spPr bwMode="auto">
            <a:xfrm>
              <a:off x="4173" y="1757"/>
              <a:ext cx="30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  <a:cs typeface="Arial" pitchFamily="34" charset="0"/>
                </a:rPr>
                <a:t>Fault X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603" name="AutoShape 11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Survey: Bonanza Basin</a:t>
            </a:r>
          </a:p>
        </p:txBody>
      </p:sp>
      <p:pic>
        <p:nvPicPr>
          <p:cNvPr id="366604" name="Picture 12"/>
          <p:cNvPicPr>
            <a:picLocks noChangeAspect="1" noChangeArrowheads="1"/>
          </p:cNvPicPr>
          <p:nvPr/>
        </p:nvPicPr>
        <p:blipFill>
          <a:blip r:embed="rId3" cstate="print"/>
          <a:srcRect t="2673" b="9177"/>
          <a:stretch>
            <a:fillRect/>
          </a:stretch>
        </p:blipFill>
        <p:spPr bwMode="auto">
          <a:xfrm>
            <a:off x="2789238" y="2562225"/>
            <a:ext cx="5897562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6607" name="Text Box 15"/>
          <p:cNvSpPr txBox="1">
            <a:spLocks noChangeArrowheads="1"/>
          </p:cNvSpPr>
          <p:nvPr/>
        </p:nvSpPr>
        <p:spPr bwMode="auto">
          <a:xfrm>
            <a:off x="666750" y="984567"/>
            <a:ext cx="725070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1800" dirty="0">
                <a:latin typeface="Arial" pitchFamily="34" charset="0"/>
                <a:cs typeface="Arial" pitchFamily="34" charset="0"/>
              </a:rPr>
              <a:t>This 3D survey was shot (the boat steamed) in an east-west direction</a:t>
            </a:r>
          </a:p>
          <a:p>
            <a:pPr algn="l"/>
            <a:r>
              <a:rPr lang="en-US" sz="1800" dirty="0">
                <a:latin typeface="Arial" pitchFamily="34" charset="0"/>
                <a:cs typeface="Arial" pitchFamily="34" charset="0"/>
              </a:rPr>
              <a:t>	Inlines are numbered 714 to 844 and are oriented E-W</a:t>
            </a:r>
          </a:p>
          <a:p>
            <a:pPr algn="l"/>
            <a:r>
              <a:rPr lang="en-US" sz="1800" dirty="0">
                <a:latin typeface="Arial" pitchFamily="34" charset="0"/>
                <a:cs typeface="Arial" pitchFamily="34" charset="0"/>
              </a:rPr>
              <a:t>	Crosslines are numbered 557 to 1613 and run N-S</a:t>
            </a:r>
          </a:p>
          <a:p>
            <a:pPr algn="l"/>
            <a:r>
              <a:rPr lang="en-US" sz="1800" dirty="0">
                <a:latin typeface="Arial" pitchFamily="34" charset="0"/>
                <a:cs typeface="Arial" pitchFamily="34" charset="0"/>
              </a:rPr>
              <a:t>	Distance between inlines = 50 m</a:t>
            </a:r>
          </a:p>
          <a:p>
            <a:pPr algn="l"/>
            <a:r>
              <a:rPr lang="en-US" sz="1800" dirty="0">
                <a:latin typeface="Arial" pitchFamily="34" charset="0"/>
                <a:cs typeface="Arial" pitchFamily="34" charset="0"/>
              </a:rPr>
              <a:t>	Distance between traces (crosslines) = 12.5 m</a:t>
            </a:r>
          </a:p>
        </p:txBody>
      </p:sp>
      <p:sp>
        <p:nvSpPr>
          <p:cNvPr id="366608" name="Text Box 16"/>
          <p:cNvSpPr txBox="1">
            <a:spLocks noChangeArrowheads="1"/>
          </p:cNvSpPr>
          <p:nvPr/>
        </p:nvSpPr>
        <p:spPr bwMode="auto">
          <a:xfrm>
            <a:off x="993775" y="2565678"/>
            <a:ext cx="11849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 dirty="0">
                <a:latin typeface="Arial" pitchFamily="34" charset="0"/>
                <a:cs typeface="Arial" pitchFamily="34" charset="0"/>
              </a:rPr>
              <a:t>Inline 714</a:t>
            </a:r>
          </a:p>
        </p:txBody>
      </p:sp>
      <p:sp>
        <p:nvSpPr>
          <p:cNvPr id="366609" name="Line 17"/>
          <p:cNvSpPr>
            <a:spLocks noChangeShapeType="1"/>
          </p:cNvSpPr>
          <p:nvPr/>
        </p:nvSpPr>
        <p:spPr bwMode="auto">
          <a:xfrm>
            <a:off x="2384425" y="2751138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6612" name="Text Box 20"/>
          <p:cNvSpPr txBox="1">
            <a:spLocks noChangeArrowheads="1"/>
          </p:cNvSpPr>
          <p:nvPr/>
        </p:nvSpPr>
        <p:spPr bwMode="auto">
          <a:xfrm>
            <a:off x="993775" y="4364315"/>
            <a:ext cx="11849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 dirty="0">
                <a:latin typeface="Arial" pitchFamily="34" charset="0"/>
                <a:cs typeface="Arial" pitchFamily="34" charset="0"/>
              </a:rPr>
              <a:t>Inline 800</a:t>
            </a:r>
          </a:p>
        </p:txBody>
      </p:sp>
      <p:sp>
        <p:nvSpPr>
          <p:cNvPr id="366613" name="Line 21"/>
          <p:cNvSpPr>
            <a:spLocks noChangeShapeType="1"/>
          </p:cNvSpPr>
          <p:nvPr/>
        </p:nvSpPr>
        <p:spPr bwMode="auto">
          <a:xfrm>
            <a:off x="2384425" y="4549775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6615" name="Text Box 23"/>
          <p:cNvSpPr txBox="1">
            <a:spLocks noChangeArrowheads="1"/>
          </p:cNvSpPr>
          <p:nvPr/>
        </p:nvSpPr>
        <p:spPr bwMode="auto">
          <a:xfrm>
            <a:off x="993775" y="5224740"/>
            <a:ext cx="11849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 dirty="0">
                <a:latin typeface="Arial" pitchFamily="34" charset="0"/>
                <a:cs typeface="Arial" pitchFamily="34" charset="0"/>
              </a:rPr>
              <a:t>Inline 841</a:t>
            </a:r>
          </a:p>
        </p:txBody>
      </p:sp>
      <p:sp>
        <p:nvSpPr>
          <p:cNvPr id="366616" name="Line 24"/>
          <p:cNvSpPr>
            <a:spLocks noChangeShapeType="1"/>
          </p:cNvSpPr>
          <p:nvPr/>
        </p:nvSpPr>
        <p:spPr bwMode="auto">
          <a:xfrm>
            <a:off x="2384425" y="54102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6618" name="Text Box 26"/>
          <p:cNvSpPr txBox="1">
            <a:spLocks noChangeArrowheads="1"/>
          </p:cNvSpPr>
          <p:nvPr/>
        </p:nvSpPr>
        <p:spPr bwMode="auto">
          <a:xfrm>
            <a:off x="2100263" y="6024840"/>
            <a:ext cx="15953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 dirty="0">
                <a:latin typeface="Arial" pitchFamily="34" charset="0"/>
                <a:cs typeface="Arial" pitchFamily="34" charset="0"/>
              </a:rPr>
              <a:t>Crossline 557</a:t>
            </a:r>
          </a:p>
        </p:txBody>
      </p:sp>
      <p:sp>
        <p:nvSpPr>
          <p:cNvPr id="366619" name="Line 27"/>
          <p:cNvSpPr>
            <a:spLocks noChangeShapeType="1"/>
          </p:cNvSpPr>
          <p:nvPr/>
        </p:nvSpPr>
        <p:spPr bwMode="auto">
          <a:xfrm rot="-5400000">
            <a:off x="2776538" y="5865813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6620" name="Text Box 28"/>
          <p:cNvSpPr txBox="1">
            <a:spLocks noChangeArrowheads="1"/>
          </p:cNvSpPr>
          <p:nvPr/>
        </p:nvSpPr>
        <p:spPr bwMode="auto">
          <a:xfrm>
            <a:off x="6969125" y="6012140"/>
            <a:ext cx="17235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 dirty="0">
                <a:latin typeface="Arial" pitchFamily="34" charset="0"/>
                <a:cs typeface="Arial" pitchFamily="34" charset="0"/>
              </a:rPr>
              <a:t>Crossline 1613</a:t>
            </a:r>
          </a:p>
        </p:txBody>
      </p:sp>
      <p:sp>
        <p:nvSpPr>
          <p:cNvPr id="366621" name="Line 29"/>
          <p:cNvSpPr>
            <a:spLocks noChangeShapeType="1"/>
          </p:cNvSpPr>
          <p:nvPr/>
        </p:nvSpPr>
        <p:spPr bwMode="auto">
          <a:xfrm rot="-5400000">
            <a:off x="8291513" y="58420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6623" name="Text Box 31"/>
          <p:cNvSpPr txBox="1">
            <a:spLocks noChangeArrowheads="1"/>
          </p:cNvSpPr>
          <p:nvPr/>
        </p:nvSpPr>
        <p:spPr bwMode="auto">
          <a:xfrm>
            <a:off x="4316413" y="6024840"/>
            <a:ext cx="17235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 dirty="0">
                <a:latin typeface="Arial" pitchFamily="34" charset="0"/>
                <a:cs typeface="Arial" pitchFamily="34" charset="0"/>
              </a:rPr>
              <a:t>Crossline 1000</a:t>
            </a:r>
          </a:p>
        </p:txBody>
      </p:sp>
      <p:sp>
        <p:nvSpPr>
          <p:cNvPr id="366624" name="Line 32"/>
          <p:cNvSpPr>
            <a:spLocks noChangeShapeType="1"/>
          </p:cNvSpPr>
          <p:nvPr/>
        </p:nvSpPr>
        <p:spPr bwMode="auto">
          <a:xfrm rot="-5400000">
            <a:off x="5065713" y="5865813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66626" name="Picture 34"/>
          <p:cNvPicPr>
            <a:picLocks noChangeAspect="1" noChangeArrowheads="1"/>
          </p:cNvPicPr>
          <p:nvPr/>
        </p:nvPicPr>
        <p:blipFill>
          <a:blip r:embed="rId3" cstate="print"/>
          <a:srcRect l="67833" t="90869"/>
          <a:stretch>
            <a:fillRect/>
          </a:stretch>
        </p:blipFill>
        <p:spPr bwMode="auto">
          <a:xfrm>
            <a:off x="5715000" y="5722938"/>
            <a:ext cx="1897063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Crossline 600</a:t>
            </a:r>
          </a:p>
        </p:txBody>
      </p:sp>
      <p:pic>
        <p:nvPicPr>
          <p:cNvPr id="414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6688" y="1708150"/>
            <a:ext cx="3313112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4726" name="Text Box 6"/>
          <p:cNvSpPr txBox="1">
            <a:spLocks noChangeArrowheads="1"/>
          </p:cNvSpPr>
          <p:nvPr/>
        </p:nvSpPr>
        <p:spPr bwMode="auto">
          <a:xfrm>
            <a:off x="6180138" y="3005962"/>
            <a:ext cx="196214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>
              <a:spcBef>
                <a:spcPts val="600"/>
              </a:spcBef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Trace     7 = Inline 720</a:t>
            </a:r>
          </a:p>
          <a:p>
            <a:pPr algn="l">
              <a:spcBef>
                <a:spcPts val="600"/>
              </a:spcBef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Trace   27 = Inline 740</a:t>
            </a:r>
          </a:p>
          <a:p>
            <a:pPr algn="l">
              <a:spcBef>
                <a:spcPts val="600"/>
              </a:spcBef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Trace   47 = Inline 760</a:t>
            </a:r>
          </a:p>
          <a:p>
            <a:pPr algn="l">
              <a:spcBef>
                <a:spcPts val="600"/>
              </a:spcBef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Trace   67 = Inline 780</a:t>
            </a:r>
          </a:p>
          <a:p>
            <a:pPr algn="l">
              <a:spcBef>
                <a:spcPts val="600"/>
              </a:spcBef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Trace   87 = Inline 800</a:t>
            </a:r>
          </a:p>
          <a:p>
            <a:pPr algn="l">
              <a:spcBef>
                <a:spcPts val="600"/>
              </a:spcBef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Trace 107 = Inline 820</a:t>
            </a:r>
          </a:p>
          <a:p>
            <a:pPr algn="l">
              <a:spcBef>
                <a:spcPts val="600"/>
              </a:spcBef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Trace 127 = Inline 840</a:t>
            </a:r>
          </a:p>
        </p:txBody>
      </p:sp>
      <p:sp>
        <p:nvSpPr>
          <p:cNvPr id="414725" name="Text Box 5"/>
          <p:cNvSpPr txBox="1">
            <a:spLocks noChangeArrowheads="1"/>
          </p:cNvSpPr>
          <p:nvPr/>
        </p:nvSpPr>
        <p:spPr bwMode="auto">
          <a:xfrm>
            <a:off x="5442567" y="1048822"/>
            <a:ext cx="492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720</a:t>
            </a:r>
          </a:p>
        </p:txBody>
      </p:sp>
      <p:sp>
        <p:nvSpPr>
          <p:cNvPr id="414727" name="Line 7"/>
          <p:cNvSpPr>
            <a:spLocks noChangeShapeType="1"/>
          </p:cNvSpPr>
          <p:nvPr/>
        </p:nvSpPr>
        <p:spPr bwMode="auto">
          <a:xfrm flipV="1">
            <a:off x="5686425" y="1460500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4733" name="Text Box 13"/>
          <p:cNvSpPr txBox="1">
            <a:spLocks noChangeArrowheads="1"/>
          </p:cNvSpPr>
          <p:nvPr/>
        </p:nvSpPr>
        <p:spPr bwMode="auto">
          <a:xfrm>
            <a:off x="4070967" y="1048822"/>
            <a:ext cx="492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780</a:t>
            </a:r>
          </a:p>
        </p:txBody>
      </p:sp>
      <p:sp>
        <p:nvSpPr>
          <p:cNvPr id="414734" name="Line 14"/>
          <p:cNvSpPr>
            <a:spLocks noChangeShapeType="1"/>
          </p:cNvSpPr>
          <p:nvPr/>
        </p:nvSpPr>
        <p:spPr bwMode="auto">
          <a:xfrm flipV="1">
            <a:off x="4314825" y="1460500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4736" name="Text Box 16"/>
          <p:cNvSpPr txBox="1">
            <a:spLocks noChangeArrowheads="1"/>
          </p:cNvSpPr>
          <p:nvPr/>
        </p:nvSpPr>
        <p:spPr bwMode="auto">
          <a:xfrm>
            <a:off x="4528167" y="1048822"/>
            <a:ext cx="492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760</a:t>
            </a:r>
          </a:p>
        </p:txBody>
      </p:sp>
      <p:sp>
        <p:nvSpPr>
          <p:cNvPr id="414737" name="Line 17"/>
          <p:cNvSpPr>
            <a:spLocks noChangeShapeType="1"/>
          </p:cNvSpPr>
          <p:nvPr/>
        </p:nvSpPr>
        <p:spPr bwMode="auto">
          <a:xfrm flipV="1">
            <a:off x="4772025" y="1460500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4739" name="Text Box 19"/>
          <p:cNvSpPr txBox="1">
            <a:spLocks noChangeArrowheads="1"/>
          </p:cNvSpPr>
          <p:nvPr/>
        </p:nvSpPr>
        <p:spPr bwMode="auto">
          <a:xfrm>
            <a:off x="4985367" y="1048822"/>
            <a:ext cx="492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740</a:t>
            </a:r>
          </a:p>
        </p:txBody>
      </p:sp>
      <p:sp>
        <p:nvSpPr>
          <p:cNvPr id="414740" name="Line 20"/>
          <p:cNvSpPr>
            <a:spLocks noChangeShapeType="1"/>
          </p:cNvSpPr>
          <p:nvPr/>
        </p:nvSpPr>
        <p:spPr bwMode="auto">
          <a:xfrm flipV="1">
            <a:off x="5229225" y="1460500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4742" name="Text Box 22"/>
          <p:cNvSpPr txBox="1">
            <a:spLocks noChangeArrowheads="1"/>
          </p:cNvSpPr>
          <p:nvPr/>
        </p:nvSpPr>
        <p:spPr bwMode="auto">
          <a:xfrm>
            <a:off x="3613767" y="1048822"/>
            <a:ext cx="492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800</a:t>
            </a:r>
          </a:p>
        </p:txBody>
      </p:sp>
      <p:sp>
        <p:nvSpPr>
          <p:cNvPr id="414743" name="Line 23"/>
          <p:cNvSpPr>
            <a:spLocks noChangeShapeType="1"/>
          </p:cNvSpPr>
          <p:nvPr/>
        </p:nvSpPr>
        <p:spPr bwMode="auto">
          <a:xfrm flipV="1">
            <a:off x="3857625" y="1460500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4745" name="Text Box 25"/>
          <p:cNvSpPr txBox="1">
            <a:spLocks noChangeArrowheads="1"/>
          </p:cNvSpPr>
          <p:nvPr/>
        </p:nvSpPr>
        <p:spPr bwMode="auto">
          <a:xfrm>
            <a:off x="2699367" y="1048822"/>
            <a:ext cx="492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840</a:t>
            </a:r>
          </a:p>
        </p:txBody>
      </p:sp>
      <p:sp>
        <p:nvSpPr>
          <p:cNvPr id="414746" name="Line 26"/>
          <p:cNvSpPr>
            <a:spLocks noChangeShapeType="1"/>
          </p:cNvSpPr>
          <p:nvPr/>
        </p:nvSpPr>
        <p:spPr bwMode="auto">
          <a:xfrm flipV="1">
            <a:off x="2943225" y="1460500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4748" name="Text Box 28"/>
          <p:cNvSpPr txBox="1">
            <a:spLocks noChangeArrowheads="1"/>
          </p:cNvSpPr>
          <p:nvPr/>
        </p:nvSpPr>
        <p:spPr bwMode="auto">
          <a:xfrm>
            <a:off x="3156567" y="1048822"/>
            <a:ext cx="492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900" dirty="0">
                <a:latin typeface="Arial" pitchFamily="34" charset="0"/>
                <a:cs typeface="Arial" pitchFamily="34" charset="0"/>
              </a:rPr>
              <a:t>820</a:t>
            </a:r>
          </a:p>
        </p:txBody>
      </p:sp>
      <p:sp>
        <p:nvSpPr>
          <p:cNvPr id="414749" name="Line 29"/>
          <p:cNvSpPr>
            <a:spLocks noChangeShapeType="1"/>
          </p:cNvSpPr>
          <p:nvPr/>
        </p:nvSpPr>
        <p:spPr bwMode="auto">
          <a:xfrm flipV="1">
            <a:off x="3400425" y="1460500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4750" name="Oval 30"/>
          <p:cNvSpPr>
            <a:spLocks noChangeArrowheads="1"/>
          </p:cNvSpPr>
          <p:nvPr/>
        </p:nvSpPr>
        <p:spPr bwMode="auto">
          <a:xfrm>
            <a:off x="2652713" y="5973763"/>
            <a:ext cx="857250" cy="44926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4753" name="Text Box 33"/>
          <p:cNvSpPr txBox="1">
            <a:spLocks noChangeArrowheads="1"/>
          </p:cNvSpPr>
          <p:nvPr/>
        </p:nvSpPr>
        <p:spPr bwMode="auto">
          <a:xfrm>
            <a:off x="430213" y="2740452"/>
            <a:ext cx="191110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Do you see </a:t>
            </a:r>
          </a:p>
          <a:p>
            <a:pPr algn="ctr"/>
            <a:r>
              <a:rPr lang="en-US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 fault?</a:t>
            </a:r>
          </a:p>
        </p:txBody>
      </p:sp>
      <p:grpSp>
        <p:nvGrpSpPr>
          <p:cNvPr id="9" name="Group 35"/>
          <p:cNvGrpSpPr>
            <a:grpSpLocks/>
          </p:cNvGrpSpPr>
          <p:nvPr/>
        </p:nvGrpSpPr>
        <p:grpSpPr bwMode="auto">
          <a:xfrm>
            <a:off x="4327525" y="2212975"/>
            <a:ext cx="1287463" cy="3530600"/>
            <a:chOff x="2495" y="1394"/>
            <a:chExt cx="811" cy="2224"/>
          </a:xfrm>
        </p:grpSpPr>
        <p:sp>
          <p:nvSpPr>
            <p:cNvPr id="414752" name="Freeform 32"/>
            <p:cNvSpPr>
              <a:spLocks/>
            </p:cNvSpPr>
            <p:nvPr/>
          </p:nvSpPr>
          <p:spPr bwMode="auto">
            <a:xfrm>
              <a:off x="2724" y="1566"/>
              <a:ext cx="582" cy="2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" y="396"/>
                </a:cxn>
                <a:cxn ang="0">
                  <a:pos x="156" y="738"/>
                </a:cxn>
                <a:cxn ang="0">
                  <a:pos x="276" y="1206"/>
                </a:cxn>
                <a:cxn ang="0">
                  <a:pos x="354" y="1500"/>
                </a:cxn>
                <a:cxn ang="0">
                  <a:pos x="582" y="2052"/>
                </a:cxn>
              </a:cxnLst>
              <a:rect l="0" t="0" r="r" b="b"/>
              <a:pathLst>
                <a:path w="582" h="2052">
                  <a:moveTo>
                    <a:pt x="0" y="0"/>
                  </a:moveTo>
                  <a:cubicBezTo>
                    <a:pt x="23" y="136"/>
                    <a:pt x="46" y="273"/>
                    <a:pt x="72" y="396"/>
                  </a:cubicBezTo>
                  <a:cubicBezTo>
                    <a:pt x="98" y="519"/>
                    <a:pt x="122" y="603"/>
                    <a:pt x="156" y="738"/>
                  </a:cubicBezTo>
                  <a:cubicBezTo>
                    <a:pt x="190" y="873"/>
                    <a:pt x="243" y="1079"/>
                    <a:pt x="276" y="1206"/>
                  </a:cubicBezTo>
                  <a:cubicBezTo>
                    <a:pt x="309" y="1333"/>
                    <a:pt x="303" y="1359"/>
                    <a:pt x="354" y="1500"/>
                  </a:cubicBezTo>
                  <a:cubicBezTo>
                    <a:pt x="405" y="1641"/>
                    <a:pt x="493" y="1846"/>
                    <a:pt x="582" y="2052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754" name="Text Box 34"/>
            <p:cNvSpPr txBox="1">
              <a:spLocks noChangeArrowheads="1"/>
            </p:cNvSpPr>
            <p:nvPr/>
          </p:nvSpPr>
          <p:spPr bwMode="auto">
            <a:xfrm>
              <a:off x="2495" y="1394"/>
              <a:ext cx="347" cy="14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900" dirty="0">
                  <a:latin typeface="Arial" pitchFamily="34" charset="0"/>
                  <a:cs typeface="Arial" pitchFamily="34" charset="0"/>
                </a:rPr>
                <a:t>Fault V</a:t>
              </a:r>
            </a:p>
          </p:txBody>
        </p:sp>
      </p:grpSp>
      <p:sp>
        <p:nvSpPr>
          <p:cNvPr id="414757" name="Text Box 37"/>
          <p:cNvSpPr txBox="1">
            <a:spLocks noChangeArrowheads="1"/>
          </p:cNvSpPr>
          <p:nvPr/>
        </p:nvSpPr>
        <p:spPr bwMode="auto">
          <a:xfrm>
            <a:off x="1724025" y="1504126"/>
            <a:ext cx="8547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000" dirty="0">
                <a:latin typeface="Arial" pitchFamily="34" charset="0"/>
                <a:cs typeface="Arial" pitchFamily="34" charset="0"/>
              </a:rPr>
              <a:t>South</a:t>
            </a:r>
          </a:p>
        </p:txBody>
      </p:sp>
      <p:sp>
        <p:nvSpPr>
          <p:cNvPr id="414758" name="Text Box 38"/>
          <p:cNvSpPr txBox="1">
            <a:spLocks noChangeArrowheads="1"/>
          </p:cNvSpPr>
          <p:nvPr/>
        </p:nvSpPr>
        <p:spPr bwMode="auto">
          <a:xfrm>
            <a:off x="6102350" y="1504126"/>
            <a:ext cx="8114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000" dirty="0">
                <a:latin typeface="Arial" pitchFamily="34" charset="0"/>
                <a:cs typeface="Arial" pitchFamily="34" charset="0"/>
              </a:rPr>
              <a:t>North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1289154" y="1663908"/>
            <a:ext cx="6490741" cy="2383436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Fault Exercise</a:t>
            </a:r>
            <a:r>
              <a:rPr lang="en-US" dirty="0" smtClean="0"/>
              <a:t>: </a:t>
            </a:r>
            <a:r>
              <a:rPr lang="en-US" dirty="0"/>
              <a:t>Part 1</a:t>
            </a:r>
          </a:p>
        </p:txBody>
      </p:sp>
      <p:sp>
        <p:nvSpPr>
          <p:cNvPr id="416771" name="WordArt 3"/>
          <p:cNvSpPr>
            <a:spLocks noChangeArrowheads="1" noChangeShapeType="1" noTextEdit="1"/>
          </p:cNvSpPr>
          <p:nvPr/>
        </p:nvSpPr>
        <p:spPr bwMode="auto">
          <a:xfrm>
            <a:off x="2709863" y="3173413"/>
            <a:ext cx="3903662" cy="525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of Fault 'V'</a:t>
            </a:r>
          </a:p>
        </p:txBody>
      </p:sp>
      <p:sp>
        <p:nvSpPr>
          <p:cNvPr id="416772" name="WordArt 4"/>
          <p:cNvSpPr>
            <a:spLocks noChangeArrowheads="1" noChangeShapeType="1" noTextEdit="1"/>
          </p:cNvSpPr>
          <p:nvPr/>
        </p:nvSpPr>
        <p:spPr bwMode="auto">
          <a:xfrm>
            <a:off x="1809750" y="2020888"/>
            <a:ext cx="5876925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Part 1: 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Jump 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Correlation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</a:t>
            </a:r>
            <a:r>
              <a:rPr lang="en-US" dirty="0" smtClean="0"/>
              <a:t>Mission…</a:t>
            </a:r>
            <a:r>
              <a:rPr lang="en-US" dirty="0"/>
              <a:t>...</a:t>
            </a:r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693738" y="1544638"/>
            <a:ext cx="1992312" cy="2741612"/>
            <a:chOff x="1474" y="1076"/>
            <a:chExt cx="2087" cy="2872"/>
          </a:xfrm>
        </p:grpSpPr>
        <p:pic>
          <p:nvPicPr>
            <p:cNvPr id="41574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74" y="1076"/>
              <a:ext cx="2087" cy="2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15749" name="Freeform 5"/>
            <p:cNvSpPr>
              <a:spLocks noChangeAspect="1"/>
            </p:cNvSpPr>
            <p:nvPr/>
          </p:nvSpPr>
          <p:spPr bwMode="auto">
            <a:xfrm>
              <a:off x="2724" y="1566"/>
              <a:ext cx="582" cy="2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" y="396"/>
                </a:cxn>
                <a:cxn ang="0">
                  <a:pos x="156" y="738"/>
                </a:cxn>
                <a:cxn ang="0">
                  <a:pos x="276" y="1206"/>
                </a:cxn>
                <a:cxn ang="0">
                  <a:pos x="354" y="1500"/>
                </a:cxn>
                <a:cxn ang="0">
                  <a:pos x="582" y="2052"/>
                </a:cxn>
              </a:cxnLst>
              <a:rect l="0" t="0" r="r" b="b"/>
              <a:pathLst>
                <a:path w="582" h="2052">
                  <a:moveTo>
                    <a:pt x="0" y="0"/>
                  </a:moveTo>
                  <a:cubicBezTo>
                    <a:pt x="23" y="136"/>
                    <a:pt x="46" y="273"/>
                    <a:pt x="72" y="396"/>
                  </a:cubicBezTo>
                  <a:cubicBezTo>
                    <a:pt x="98" y="519"/>
                    <a:pt x="122" y="603"/>
                    <a:pt x="156" y="738"/>
                  </a:cubicBezTo>
                  <a:cubicBezTo>
                    <a:pt x="190" y="873"/>
                    <a:pt x="243" y="1079"/>
                    <a:pt x="276" y="1206"/>
                  </a:cubicBezTo>
                  <a:cubicBezTo>
                    <a:pt x="309" y="1333"/>
                    <a:pt x="303" y="1359"/>
                    <a:pt x="354" y="1500"/>
                  </a:cubicBezTo>
                  <a:cubicBezTo>
                    <a:pt x="405" y="1641"/>
                    <a:pt x="493" y="1846"/>
                    <a:pt x="582" y="2052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750" name="Text Box 6"/>
            <p:cNvSpPr txBox="1">
              <a:spLocks noChangeAspect="1" noChangeArrowheads="1"/>
            </p:cNvSpPr>
            <p:nvPr/>
          </p:nvSpPr>
          <p:spPr bwMode="auto">
            <a:xfrm>
              <a:off x="2364" y="1346"/>
              <a:ext cx="576" cy="2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900" dirty="0">
                  <a:latin typeface="Arial" pitchFamily="34" charset="0"/>
                  <a:cs typeface="Arial" pitchFamily="34" charset="0"/>
                </a:rPr>
                <a:t>Fault V</a:t>
              </a:r>
            </a:p>
          </p:txBody>
        </p:sp>
      </p:grpSp>
      <p:sp>
        <p:nvSpPr>
          <p:cNvPr id="415752" name="Text Box 8"/>
          <p:cNvSpPr txBox="1">
            <a:spLocks noChangeArrowheads="1"/>
          </p:cNvSpPr>
          <p:nvPr/>
        </p:nvSpPr>
        <p:spPr bwMode="auto">
          <a:xfrm>
            <a:off x="822325" y="4297154"/>
            <a:ext cx="15183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Crossline 600</a:t>
            </a:r>
          </a:p>
        </p:txBody>
      </p:sp>
      <p:sp>
        <p:nvSpPr>
          <p:cNvPr id="415753" name="Text Box 9"/>
          <p:cNvSpPr txBox="1">
            <a:spLocks noChangeArrowheads="1"/>
          </p:cNvSpPr>
          <p:nvPr/>
        </p:nvSpPr>
        <p:spPr bwMode="auto">
          <a:xfrm>
            <a:off x="430213" y="1126301"/>
            <a:ext cx="18197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000" b="1" dirty="0">
                <a:latin typeface="Arial" pitchFamily="34" charset="0"/>
                <a:cs typeface="Arial" pitchFamily="34" charset="0"/>
              </a:rPr>
              <a:t>Starting with:</a:t>
            </a:r>
          </a:p>
        </p:txBody>
      </p:sp>
      <p:sp>
        <p:nvSpPr>
          <p:cNvPr id="415754" name="Text Box 10"/>
          <p:cNvSpPr txBox="1">
            <a:spLocks noChangeArrowheads="1"/>
          </p:cNvSpPr>
          <p:nvPr/>
        </p:nvSpPr>
        <p:spPr bwMode="auto">
          <a:xfrm>
            <a:off x="5189435" y="1025694"/>
            <a:ext cx="30251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sz="20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Pick the fault on other </a:t>
            </a:r>
            <a:r>
              <a:rPr lang="en-US" sz="20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crosslines by </a:t>
            </a:r>
            <a:r>
              <a:rPr lang="en-US" sz="20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‘jump’ correlation</a:t>
            </a: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6783388" y="2662239"/>
            <a:ext cx="2009775" cy="3052763"/>
            <a:chOff x="4273" y="2027"/>
            <a:chExt cx="1266" cy="1923"/>
          </a:xfrm>
        </p:grpSpPr>
        <p:pic>
          <p:nvPicPr>
            <p:cNvPr id="415757" name="Picture 1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73" y="2027"/>
              <a:ext cx="1266" cy="1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15758" name="Text Box 14"/>
            <p:cNvSpPr txBox="1">
              <a:spLocks noChangeArrowheads="1"/>
            </p:cNvSpPr>
            <p:nvPr/>
          </p:nvSpPr>
          <p:spPr bwMode="auto">
            <a:xfrm>
              <a:off x="4273" y="3737"/>
              <a:ext cx="956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1600" b="1" dirty="0">
                  <a:latin typeface="Arial" pitchFamily="34" charset="0"/>
                  <a:cs typeface="Arial" pitchFamily="34" charset="0"/>
                </a:rPr>
                <a:t>Crossline 900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749800" y="2149475"/>
            <a:ext cx="1968500" cy="3117850"/>
            <a:chOff x="3178" y="1603"/>
            <a:chExt cx="1240" cy="1964"/>
          </a:xfrm>
        </p:grpSpPr>
        <p:pic>
          <p:nvPicPr>
            <p:cNvPr id="415756" name="Picture 1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78" y="1603"/>
              <a:ext cx="1240" cy="1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15759" name="Text Box 15"/>
            <p:cNvSpPr txBox="1">
              <a:spLocks noChangeArrowheads="1"/>
            </p:cNvSpPr>
            <p:nvPr/>
          </p:nvSpPr>
          <p:spPr bwMode="auto">
            <a:xfrm>
              <a:off x="3178" y="3354"/>
              <a:ext cx="956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1600" b="1" dirty="0">
                  <a:latin typeface="Arial" pitchFamily="34" charset="0"/>
                  <a:cs typeface="Arial" pitchFamily="34" charset="0"/>
                </a:rPr>
                <a:t>Crossline 800</a:t>
              </a: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2749550" y="1668463"/>
            <a:ext cx="1935163" cy="3084513"/>
            <a:chOff x="2109" y="1179"/>
            <a:chExt cx="1219" cy="1943"/>
          </a:xfrm>
        </p:grpSpPr>
        <p:pic>
          <p:nvPicPr>
            <p:cNvPr id="415755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09" y="1179"/>
              <a:ext cx="1219" cy="1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15760" name="Text Box 16"/>
            <p:cNvSpPr txBox="1">
              <a:spLocks noChangeArrowheads="1"/>
            </p:cNvSpPr>
            <p:nvPr/>
          </p:nvSpPr>
          <p:spPr bwMode="auto">
            <a:xfrm>
              <a:off x="2109" y="2909"/>
              <a:ext cx="956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1600" b="1" dirty="0">
                  <a:latin typeface="Arial" pitchFamily="34" charset="0"/>
                  <a:cs typeface="Arial" pitchFamily="34" charset="0"/>
                </a:rPr>
                <a:t>Crossline 700</a:t>
              </a:r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2000250" y="2162175"/>
            <a:ext cx="5554663" cy="2220913"/>
            <a:chOff x="1260" y="1422"/>
            <a:chExt cx="3499" cy="1399"/>
          </a:xfrm>
        </p:grpSpPr>
        <p:sp>
          <p:nvSpPr>
            <p:cNvPr id="415764" name="Freeform 20"/>
            <p:cNvSpPr>
              <a:spLocks/>
            </p:cNvSpPr>
            <p:nvPr/>
          </p:nvSpPr>
          <p:spPr bwMode="auto">
            <a:xfrm>
              <a:off x="1260" y="1422"/>
              <a:ext cx="891" cy="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1" y="532"/>
                </a:cxn>
                <a:cxn ang="0">
                  <a:pos x="891" y="669"/>
                </a:cxn>
              </a:cxnLst>
              <a:rect l="0" t="0" r="r" b="b"/>
              <a:pathLst>
                <a:path w="891" h="669">
                  <a:moveTo>
                    <a:pt x="0" y="0"/>
                  </a:moveTo>
                  <a:cubicBezTo>
                    <a:pt x="101" y="210"/>
                    <a:pt x="203" y="421"/>
                    <a:pt x="351" y="532"/>
                  </a:cubicBezTo>
                  <a:cubicBezTo>
                    <a:pt x="499" y="643"/>
                    <a:pt x="695" y="656"/>
                    <a:pt x="891" y="669"/>
                  </a:cubicBezTo>
                </a:path>
              </a:pathLst>
            </a:custGeom>
            <a:noFill/>
            <a:ln w="76200" cap="flat" cmpd="sng">
              <a:solidFill>
                <a:srgbClr val="66FFFF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765" name="Freeform 21"/>
            <p:cNvSpPr>
              <a:spLocks/>
            </p:cNvSpPr>
            <p:nvPr/>
          </p:nvSpPr>
          <p:spPr bwMode="auto">
            <a:xfrm>
              <a:off x="2564" y="1890"/>
              <a:ext cx="891" cy="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1" y="532"/>
                </a:cxn>
                <a:cxn ang="0">
                  <a:pos x="891" y="669"/>
                </a:cxn>
              </a:cxnLst>
              <a:rect l="0" t="0" r="r" b="b"/>
              <a:pathLst>
                <a:path w="891" h="669">
                  <a:moveTo>
                    <a:pt x="0" y="0"/>
                  </a:moveTo>
                  <a:cubicBezTo>
                    <a:pt x="101" y="210"/>
                    <a:pt x="203" y="421"/>
                    <a:pt x="351" y="532"/>
                  </a:cubicBezTo>
                  <a:cubicBezTo>
                    <a:pt x="499" y="643"/>
                    <a:pt x="695" y="656"/>
                    <a:pt x="891" y="669"/>
                  </a:cubicBezTo>
                </a:path>
              </a:pathLst>
            </a:custGeom>
            <a:noFill/>
            <a:ln w="76200" cap="flat" cmpd="sng">
              <a:solidFill>
                <a:srgbClr val="66FFFF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766" name="Freeform 22"/>
            <p:cNvSpPr>
              <a:spLocks/>
            </p:cNvSpPr>
            <p:nvPr/>
          </p:nvSpPr>
          <p:spPr bwMode="auto">
            <a:xfrm>
              <a:off x="3868" y="2358"/>
              <a:ext cx="891" cy="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1" y="532"/>
                </a:cxn>
                <a:cxn ang="0">
                  <a:pos x="891" y="669"/>
                </a:cxn>
              </a:cxnLst>
              <a:rect l="0" t="0" r="r" b="b"/>
              <a:pathLst>
                <a:path w="891" h="669">
                  <a:moveTo>
                    <a:pt x="0" y="0"/>
                  </a:moveTo>
                  <a:cubicBezTo>
                    <a:pt x="101" y="210"/>
                    <a:pt x="203" y="421"/>
                    <a:pt x="351" y="532"/>
                  </a:cubicBezTo>
                  <a:cubicBezTo>
                    <a:pt x="499" y="643"/>
                    <a:pt x="695" y="656"/>
                    <a:pt x="891" y="669"/>
                  </a:cubicBezTo>
                </a:path>
              </a:pathLst>
            </a:custGeom>
            <a:noFill/>
            <a:ln w="76200" cap="flat" cmpd="sng">
              <a:solidFill>
                <a:srgbClr val="66FFFF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Group 38"/>
          <p:cNvGrpSpPr>
            <a:grpSpLocks/>
          </p:cNvGrpSpPr>
          <p:nvPr/>
        </p:nvGrpSpPr>
        <p:grpSpPr bwMode="auto">
          <a:xfrm>
            <a:off x="787400" y="4892675"/>
            <a:ext cx="2614613" cy="1568450"/>
            <a:chOff x="496" y="3082"/>
            <a:chExt cx="1647" cy="988"/>
          </a:xfrm>
        </p:grpSpPr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496" y="3082"/>
              <a:ext cx="1647" cy="988"/>
              <a:chOff x="960" y="1224"/>
              <a:chExt cx="3888" cy="2331"/>
            </a:xfrm>
          </p:grpSpPr>
          <p:pic>
            <p:nvPicPr>
              <p:cNvPr id="415769" name="Picture 2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990" y="1224"/>
                <a:ext cx="3858" cy="2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15770" name="Rectangle 26"/>
              <p:cNvSpPr>
                <a:spLocks noChangeArrowheads="1"/>
              </p:cNvSpPr>
              <p:nvPr/>
            </p:nvSpPr>
            <p:spPr bwMode="auto">
              <a:xfrm>
                <a:off x="960" y="3378"/>
                <a:ext cx="2594" cy="177"/>
              </a:xfrm>
              <a:prstGeom prst="rect">
                <a:avLst/>
              </a:prstGeom>
              <a:solidFill>
                <a:srgbClr val="CFEFFD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415771" name="Line 27"/>
            <p:cNvSpPr>
              <a:spLocks noChangeShapeType="1"/>
            </p:cNvSpPr>
            <p:nvPr/>
          </p:nvSpPr>
          <p:spPr bwMode="auto">
            <a:xfrm>
              <a:off x="617" y="3169"/>
              <a:ext cx="0" cy="7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5772" name="Line 28"/>
            <p:cNvSpPr>
              <a:spLocks noChangeShapeType="1"/>
            </p:cNvSpPr>
            <p:nvPr/>
          </p:nvSpPr>
          <p:spPr bwMode="auto">
            <a:xfrm>
              <a:off x="761" y="3169"/>
              <a:ext cx="0" cy="7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5773" name="Line 29"/>
            <p:cNvSpPr>
              <a:spLocks noChangeShapeType="1"/>
            </p:cNvSpPr>
            <p:nvPr/>
          </p:nvSpPr>
          <p:spPr bwMode="auto">
            <a:xfrm>
              <a:off x="905" y="3169"/>
              <a:ext cx="0" cy="7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5774" name="Line 30"/>
            <p:cNvSpPr>
              <a:spLocks noChangeShapeType="1"/>
            </p:cNvSpPr>
            <p:nvPr/>
          </p:nvSpPr>
          <p:spPr bwMode="auto">
            <a:xfrm>
              <a:off x="1050" y="3169"/>
              <a:ext cx="0" cy="7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5775" name="Line 31"/>
            <p:cNvSpPr>
              <a:spLocks noChangeShapeType="1"/>
            </p:cNvSpPr>
            <p:nvPr/>
          </p:nvSpPr>
          <p:spPr bwMode="auto">
            <a:xfrm>
              <a:off x="1194" y="3169"/>
              <a:ext cx="0" cy="7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5777" name="Text Box 33"/>
            <p:cNvSpPr txBox="1">
              <a:spLocks noChangeArrowheads="1"/>
            </p:cNvSpPr>
            <p:nvPr/>
          </p:nvSpPr>
          <p:spPr bwMode="auto">
            <a:xfrm rot="16200000">
              <a:off x="478" y="3768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700" b="1" dirty="0">
                  <a:latin typeface="Arial" pitchFamily="34" charset="0"/>
                  <a:cs typeface="Arial" pitchFamily="34" charset="0"/>
                </a:rPr>
                <a:t>600</a:t>
              </a:r>
            </a:p>
          </p:txBody>
        </p:sp>
        <p:sp>
          <p:nvSpPr>
            <p:cNvPr id="415778" name="Text Box 34"/>
            <p:cNvSpPr txBox="1">
              <a:spLocks noChangeArrowheads="1"/>
            </p:cNvSpPr>
            <p:nvPr/>
          </p:nvSpPr>
          <p:spPr bwMode="auto">
            <a:xfrm rot="16200000">
              <a:off x="626" y="3768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700" b="1" dirty="0">
                  <a:latin typeface="Arial" pitchFamily="34" charset="0"/>
                  <a:cs typeface="Arial" pitchFamily="34" charset="0"/>
                </a:rPr>
                <a:t>700</a:t>
              </a:r>
            </a:p>
          </p:txBody>
        </p:sp>
        <p:sp>
          <p:nvSpPr>
            <p:cNvPr id="415779" name="Text Box 35"/>
            <p:cNvSpPr txBox="1">
              <a:spLocks noChangeArrowheads="1"/>
            </p:cNvSpPr>
            <p:nvPr/>
          </p:nvSpPr>
          <p:spPr bwMode="auto">
            <a:xfrm rot="16200000">
              <a:off x="775" y="3768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700" b="1" dirty="0" smtClean="0">
                  <a:latin typeface="Arial" pitchFamily="34" charset="0"/>
                  <a:cs typeface="Arial" pitchFamily="34" charset="0"/>
                </a:rPr>
                <a:t>800</a:t>
              </a:r>
              <a:endParaRPr lang="en-US" sz="7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780" name="Text Box 36"/>
            <p:cNvSpPr txBox="1">
              <a:spLocks noChangeArrowheads="1"/>
            </p:cNvSpPr>
            <p:nvPr/>
          </p:nvSpPr>
          <p:spPr bwMode="auto">
            <a:xfrm rot="16200000">
              <a:off x="923" y="3768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700" b="1" dirty="0">
                  <a:latin typeface="Arial" pitchFamily="34" charset="0"/>
                  <a:cs typeface="Arial" pitchFamily="34" charset="0"/>
                </a:rPr>
                <a:t>900</a:t>
              </a:r>
            </a:p>
          </p:txBody>
        </p:sp>
        <p:sp>
          <p:nvSpPr>
            <p:cNvPr id="415781" name="Text Box 37"/>
            <p:cNvSpPr txBox="1">
              <a:spLocks noChangeArrowheads="1"/>
            </p:cNvSpPr>
            <p:nvPr/>
          </p:nvSpPr>
          <p:spPr bwMode="auto">
            <a:xfrm rot="16200000">
              <a:off x="1057" y="3747"/>
              <a:ext cx="242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700" b="1" dirty="0">
                  <a:latin typeface="Arial" pitchFamily="34" charset="0"/>
                  <a:cs typeface="Arial" pitchFamily="34" charset="0"/>
                </a:rPr>
                <a:t>1000</a:t>
              </a:r>
            </a:p>
          </p:txBody>
        </p:sp>
      </p:grpSp>
      <p:sp>
        <p:nvSpPr>
          <p:cNvPr id="415783" name="Text Box 39"/>
          <p:cNvSpPr txBox="1">
            <a:spLocks noChangeArrowheads="1"/>
          </p:cNvSpPr>
          <p:nvPr/>
        </p:nvSpPr>
        <p:spPr bwMode="auto">
          <a:xfrm>
            <a:off x="369888" y="1560126"/>
            <a:ext cx="2872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 dirty="0">
                <a:latin typeface="Arial" pitchFamily="34" charset="0"/>
                <a:cs typeface="Arial" pitchFamily="34" charset="0"/>
              </a:rPr>
              <a:t>S</a:t>
            </a:r>
          </a:p>
        </p:txBody>
      </p:sp>
      <p:sp>
        <p:nvSpPr>
          <p:cNvPr id="415784" name="Text Box 40"/>
          <p:cNvSpPr txBox="1">
            <a:spLocks noChangeArrowheads="1"/>
          </p:cNvSpPr>
          <p:nvPr/>
        </p:nvSpPr>
        <p:spPr bwMode="auto">
          <a:xfrm>
            <a:off x="2646363" y="1560125"/>
            <a:ext cx="29527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 dirty="0">
                <a:latin typeface="Arial" pitchFamily="34" charset="0"/>
                <a:cs typeface="Arial" pitchFamily="34" charset="0"/>
              </a:rPr>
              <a:t>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5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75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1049311" y="1663907"/>
            <a:ext cx="6955437" cy="260828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8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Fault Exercise: </a:t>
            </a:r>
            <a:r>
              <a:rPr lang="en-US" dirty="0" smtClean="0"/>
              <a:t>Part </a:t>
            </a:r>
            <a:r>
              <a:rPr lang="en-US" dirty="0"/>
              <a:t>2</a:t>
            </a:r>
          </a:p>
        </p:txBody>
      </p:sp>
      <p:sp>
        <p:nvSpPr>
          <p:cNvPr id="418829" name="Rectangle 13"/>
          <p:cNvSpPr>
            <a:spLocks noChangeArrowheads="1"/>
          </p:cNvSpPr>
          <p:nvPr/>
        </p:nvSpPr>
        <p:spPr bwMode="auto">
          <a:xfrm>
            <a:off x="342900" y="457200"/>
            <a:ext cx="777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418830" name="WordArt 14"/>
          <p:cNvSpPr>
            <a:spLocks noChangeArrowheads="1" noChangeShapeType="1" noTextEdit="1"/>
          </p:cNvSpPr>
          <p:nvPr/>
        </p:nvSpPr>
        <p:spPr bwMode="auto">
          <a:xfrm>
            <a:off x="1633538" y="2222500"/>
            <a:ext cx="62579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Part 2: 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Tying 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Fault V</a:t>
            </a:r>
          </a:p>
        </p:txBody>
      </p:sp>
      <p:sp>
        <p:nvSpPr>
          <p:cNvPr id="418831" name="WordArt 15"/>
          <p:cNvSpPr>
            <a:spLocks noChangeArrowheads="1" noChangeShapeType="1" noTextEdit="1"/>
          </p:cNvSpPr>
          <p:nvPr/>
        </p:nvSpPr>
        <p:spPr bwMode="auto">
          <a:xfrm>
            <a:off x="2914650" y="3378200"/>
            <a:ext cx="3400425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with Inlines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Crossline 600 &amp; Inline 760</a:t>
            </a:r>
          </a:p>
        </p:txBody>
      </p:sp>
      <p:grpSp>
        <p:nvGrpSpPr>
          <p:cNvPr id="2" name="Group 17"/>
          <p:cNvGrpSpPr>
            <a:grpSpLocks noChangeAspect="1"/>
          </p:cNvGrpSpPr>
          <p:nvPr/>
        </p:nvGrpSpPr>
        <p:grpSpPr bwMode="auto">
          <a:xfrm>
            <a:off x="4108450" y="1512888"/>
            <a:ext cx="4503738" cy="3957637"/>
            <a:chOff x="1714" y="913"/>
            <a:chExt cx="3923" cy="2930"/>
          </a:xfrm>
        </p:grpSpPr>
        <p:pic>
          <p:nvPicPr>
            <p:cNvPr id="419853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14" y="913"/>
              <a:ext cx="3923" cy="2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419854" name="Line 14"/>
            <p:cNvSpPr>
              <a:spLocks noChangeAspect="1" noChangeShapeType="1"/>
            </p:cNvSpPr>
            <p:nvPr/>
          </p:nvSpPr>
          <p:spPr bwMode="auto">
            <a:xfrm>
              <a:off x="1872" y="913"/>
              <a:ext cx="0" cy="293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419852" name="Picture 12"/>
          <p:cNvPicPr>
            <a:picLocks noChangeAspect="1" noChangeArrowheads="1"/>
          </p:cNvPicPr>
          <p:nvPr/>
        </p:nvPicPr>
        <p:blipFill>
          <a:blip r:embed="rId4" cstate="print"/>
          <a:srcRect t="1144"/>
          <a:stretch>
            <a:fillRect/>
          </a:stretch>
        </p:blipFill>
        <p:spPr bwMode="auto">
          <a:xfrm>
            <a:off x="1035050" y="1506538"/>
            <a:ext cx="2392363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1035050" y="1449388"/>
            <a:ext cx="1520825" cy="3957637"/>
            <a:chOff x="652" y="913"/>
            <a:chExt cx="958" cy="2493"/>
          </a:xfrm>
        </p:grpSpPr>
        <p:pic>
          <p:nvPicPr>
            <p:cNvPr id="419860" name="Picture 20"/>
            <p:cNvPicPr>
              <a:picLocks noChangeAspect="1" noChangeArrowheads="1"/>
            </p:cNvPicPr>
            <p:nvPr/>
          </p:nvPicPr>
          <p:blipFill>
            <a:blip r:embed="rId4" cstate="print"/>
            <a:srcRect t="1472" r="36430"/>
            <a:stretch>
              <a:fillRect/>
            </a:stretch>
          </p:blipFill>
          <p:spPr bwMode="auto">
            <a:xfrm>
              <a:off x="652" y="957"/>
              <a:ext cx="958" cy="2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19861" name="Line 21"/>
            <p:cNvSpPr>
              <a:spLocks noChangeAspect="1" noChangeShapeType="1"/>
            </p:cNvSpPr>
            <p:nvPr/>
          </p:nvSpPr>
          <p:spPr bwMode="auto">
            <a:xfrm>
              <a:off x="1605" y="913"/>
              <a:ext cx="0" cy="249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19864" name="Text Box 24"/>
          <p:cNvSpPr txBox="1">
            <a:spLocks noChangeArrowheads="1"/>
          </p:cNvSpPr>
          <p:nvPr/>
        </p:nvSpPr>
        <p:spPr bwMode="auto">
          <a:xfrm>
            <a:off x="1262063" y="5546825"/>
            <a:ext cx="599234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1400" dirty="0">
                <a:latin typeface="Arial" pitchFamily="34" charset="0"/>
                <a:cs typeface="Arial" pitchFamily="34" charset="0"/>
              </a:rPr>
              <a:t>1. Fold either the crossline or the inline at their common intersection point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1262063" y="1449388"/>
            <a:ext cx="5740401" cy="4681538"/>
            <a:chOff x="795" y="913"/>
            <a:chExt cx="3616" cy="2949"/>
          </a:xfrm>
        </p:grpSpPr>
        <p:grpSp>
          <p:nvGrpSpPr>
            <p:cNvPr id="5" name="Group 34"/>
            <p:cNvGrpSpPr>
              <a:grpSpLocks/>
            </p:cNvGrpSpPr>
            <p:nvPr/>
          </p:nvGrpSpPr>
          <p:grpSpPr bwMode="auto">
            <a:xfrm>
              <a:off x="1741" y="913"/>
              <a:ext cx="972" cy="2493"/>
              <a:chOff x="1741" y="913"/>
              <a:chExt cx="972" cy="2493"/>
            </a:xfrm>
          </p:grpSpPr>
          <p:pic>
            <p:nvPicPr>
              <p:cNvPr id="419875" name="Picture 3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t="1472" r="35634"/>
              <a:stretch>
                <a:fillRect/>
              </a:stretch>
            </p:blipFill>
            <p:spPr bwMode="auto">
              <a:xfrm>
                <a:off x="1741" y="949"/>
                <a:ext cx="970" cy="2410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19876" name="Line 36"/>
              <p:cNvSpPr>
                <a:spLocks noChangeAspect="1" noChangeShapeType="1"/>
              </p:cNvSpPr>
              <p:nvPr/>
            </p:nvSpPr>
            <p:spPr bwMode="auto">
              <a:xfrm>
                <a:off x="2713" y="913"/>
                <a:ext cx="0" cy="2493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19877" name="Text Box 37"/>
            <p:cNvSpPr txBox="1">
              <a:spLocks noChangeArrowheads="1"/>
            </p:cNvSpPr>
            <p:nvPr/>
          </p:nvSpPr>
          <p:spPr bwMode="auto">
            <a:xfrm>
              <a:off x="795" y="3668"/>
              <a:ext cx="361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en-US" sz="1400" dirty="0">
                  <a:latin typeface="Arial" pitchFamily="34" charset="0"/>
                  <a:cs typeface="Arial" pitchFamily="34" charset="0"/>
                </a:rPr>
                <a:t>2. Position the two lines so they ‘tie’ at their common intersection point</a:t>
              </a:r>
            </a:p>
          </p:txBody>
        </p:sp>
      </p:grp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1262063" y="2673350"/>
            <a:ext cx="4649788" cy="3732213"/>
            <a:chOff x="795" y="1684"/>
            <a:chExt cx="2929" cy="2351"/>
          </a:xfrm>
        </p:grpSpPr>
        <p:sp>
          <p:nvSpPr>
            <p:cNvPr id="419879" name="Freeform 39"/>
            <p:cNvSpPr>
              <a:spLocks/>
            </p:cNvSpPr>
            <p:nvPr/>
          </p:nvSpPr>
          <p:spPr bwMode="auto">
            <a:xfrm>
              <a:off x="2720" y="1684"/>
              <a:ext cx="640" cy="16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56"/>
                </a:cxn>
                <a:cxn ang="0">
                  <a:pos x="128" y="368"/>
                </a:cxn>
                <a:cxn ang="0">
                  <a:pos x="240" y="768"/>
                </a:cxn>
                <a:cxn ang="0">
                  <a:pos x="328" y="1036"/>
                </a:cxn>
                <a:cxn ang="0">
                  <a:pos x="432" y="1244"/>
                </a:cxn>
                <a:cxn ang="0">
                  <a:pos x="548" y="1484"/>
                </a:cxn>
                <a:cxn ang="0">
                  <a:pos x="640" y="1628"/>
                </a:cxn>
              </a:cxnLst>
              <a:rect l="0" t="0" r="r" b="b"/>
              <a:pathLst>
                <a:path w="640" h="1628">
                  <a:moveTo>
                    <a:pt x="0" y="0"/>
                  </a:moveTo>
                  <a:cubicBezTo>
                    <a:pt x="13" y="47"/>
                    <a:pt x="27" y="95"/>
                    <a:pt x="48" y="156"/>
                  </a:cubicBezTo>
                  <a:cubicBezTo>
                    <a:pt x="69" y="217"/>
                    <a:pt x="96" y="266"/>
                    <a:pt x="128" y="368"/>
                  </a:cubicBezTo>
                  <a:cubicBezTo>
                    <a:pt x="160" y="470"/>
                    <a:pt x="207" y="657"/>
                    <a:pt x="240" y="768"/>
                  </a:cubicBezTo>
                  <a:cubicBezTo>
                    <a:pt x="273" y="879"/>
                    <a:pt x="296" y="957"/>
                    <a:pt x="328" y="1036"/>
                  </a:cubicBezTo>
                  <a:cubicBezTo>
                    <a:pt x="360" y="1115"/>
                    <a:pt x="395" y="1169"/>
                    <a:pt x="432" y="1244"/>
                  </a:cubicBezTo>
                  <a:cubicBezTo>
                    <a:pt x="469" y="1319"/>
                    <a:pt x="513" y="1420"/>
                    <a:pt x="548" y="1484"/>
                  </a:cubicBezTo>
                  <a:cubicBezTo>
                    <a:pt x="583" y="1548"/>
                    <a:pt x="611" y="1588"/>
                    <a:pt x="640" y="162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881" name="Text Box 41"/>
            <p:cNvSpPr txBox="1">
              <a:spLocks noChangeArrowheads="1"/>
            </p:cNvSpPr>
            <p:nvPr/>
          </p:nvSpPr>
          <p:spPr bwMode="auto">
            <a:xfrm>
              <a:off x="795" y="3841"/>
              <a:ext cx="2929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en-US" sz="1400" dirty="0">
                  <a:latin typeface="Arial" pitchFamily="34" charset="0"/>
                  <a:cs typeface="Arial" pitchFamily="34" charset="0"/>
                </a:rPr>
                <a:t>3. Interpret the fault plane from the crossline to the inline</a:t>
              </a:r>
            </a:p>
          </p:txBody>
        </p:sp>
      </p:grpSp>
      <p:sp>
        <p:nvSpPr>
          <p:cNvPr id="419887" name="Text Box 47"/>
          <p:cNvSpPr txBox="1">
            <a:spLocks noChangeArrowheads="1"/>
          </p:cNvSpPr>
          <p:nvPr/>
        </p:nvSpPr>
        <p:spPr bwMode="auto">
          <a:xfrm>
            <a:off x="6089650" y="1141998"/>
            <a:ext cx="107273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600" dirty="0">
                <a:latin typeface="Arial" pitchFamily="34" charset="0"/>
                <a:cs typeface="Arial" pitchFamily="34" charset="0"/>
              </a:rPr>
              <a:t>Inline 760</a:t>
            </a:r>
          </a:p>
        </p:txBody>
      </p:sp>
      <p:sp>
        <p:nvSpPr>
          <p:cNvPr id="419888" name="Text Box 48"/>
          <p:cNvSpPr txBox="1">
            <a:spLocks noChangeArrowheads="1"/>
          </p:cNvSpPr>
          <p:nvPr/>
        </p:nvSpPr>
        <p:spPr bwMode="auto">
          <a:xfrm>
            <a:off x="717550" y="1141998"/>
            <a:ext cx="14366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600" dirty="0">
                <a:latin typeface="Arial" pitchFamily="34" charset="0"/>
                <a:cs typeface="Arial" pitchFamily="34" charset="0"/>
              </a:rPr>
              <a:t>Crossline 600</a:t>
            </a:r>
          </a:p>
        </p:txBody>
      </p:sp>
      <p:grpSp>
        <p:nvGrpSpPr>
          <p:cNvPr id="7" name="Group 50"/>
          <p:cNvGrpSpPr>
            <a:grpSpLocks/>
          </p:cNvGrpSpPr>
          <p:nvPr/>
        </p:nvGrpSpPr>
        <p:grpSpPr bwMode="auto">
          <a:xfrm>
            <a:off x="2387601" y="892175"/>
            <a:ext cx="1925638" cy="527049"/>
            <a:chOff x="1504" y="562"/>
            <a:chExt cx="1213" cy="332"/>
          </a:xfrm>
        </p:grpSpPr>
        <p:grpSp>
          <p:nvGrpSpPr>
            <p:cNvPr id="8" name="Group 46"/>
            <p:cNvGrpSpPr>
              <a:grpSpLocks/>
            </p:cNvGrpSpPr>
            <p:nvPr/>
          </p:nvGrpSpPr>
          <p:grpSpPr bwMode="auto">
            <a:xfrm>
              <a:off x="1606" y="703"/>
              <a:ext cx="1111" cy="191"/>
              <a:chOff x="1606" y="715"/>
              <a:chExt cx="1111" cy="191"/>
            </a:xfrm>
          </p:grpSpPr>
          <p:sp>
            <p:nvSpPr>
              <p:cNvPr id="419883" name="Line 43"/>
              <p:cNvSpPr>
                <a:spLocks noChangeShapeType="1"/>
              </p:cNvSpPr>
              <p:nvPr/>
            </p:nvSpPr>
            <p:spPr bwMode="auto">
              <a:xfrm>
                <a:off x="1611" y="715"/>
                <a:ext cx="1106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884" name="Line 44"/>
              <p:cNvSpPr>
                <a:spLocks noChangeShapeType="1"/>
              </p:cNvSpPr>
              <p:nvPr/>
            </p:nvSpPr>
            <p:spPr bwMode="auto">
              <a:xfrm rot="-5400000">
                <a:off x="1510" y="811"/>
                <a:ext cx="191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885" name="Line 45"/>
              <p:cNvSpPr>
                <a:spLocks noChangeShapeType="1"/>
              </p:cNvSpPr>
              <p:nvPr/>
            </p:nvSpPr>
            <p:spPr bwMode="auto">
              <a:xfrm rot="-5400000">
                <a:off x="2618" y="811"/>
                <a:ext cx="191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19889" name="Text Box 49"/>
            <p:cNvSpPr txBox="1">
              <a:spLocks noChangeArrowheads="1"/>
            </p:cNvSpPr>
            <p:nvPr/>
          </p:nvSpPr>
          <p:spPr bwMode="auto">
            <a:xfrm>
              <a:off x="1504" y="562"/>
              <a:ext cx="108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rgbClr val="CC0000"/>
                  </a:solidFill>
                  <a:latin typeface="Arial" pitchFamily="34" charset="0"/>
                  <a:cs typeface="Arial" pitchFamily="34" charset="0"/>
                </a:rPr>
                <a:t>Common Intersection Point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9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449705" y="1663907"/>
            <a:ext cx="8199619" cy="2488367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3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Fault Exercise: </a:t>
            </a:r>
            <a:r>
              <a:rPr lang="en-US" dirty="0" smtClean="0"/>
              <a:t>Part </a:t>
            </a:r>
            <a:r>
              <a:rPr lang="en-US" dirty="0"/>
              <a:t>3</a:t>
            </a:r>
          </a:p>
        </p:txBody>
      </p:sp>
      <p:sp>
        <p:nvSpPr>
          <p:cNvPr id="423939" name="WordArt 3"/>
          <p:cNvSpPr>
            <a:spLocks noChangeArrowheads="1" noChangeShapeType="1" noTextEdit="1"/>
          </p:cNvSpPr>
          <p:nvPr/>
        </p:nvSpPr>
        <p:spPr bwMode="auto">
          <a:xfrm>
            <a:off x="1046163" y="2044700"/>
            <a:ext cx="7443787" cy="798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Part 3: 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Determining 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the Orientation</a:t>
            </a:r>
          </a:p>
        </p:txBody>
      </p:sp>
      <p:sp>
        <p:nvSpPr>
          <p:cNvPr id="423940" name="WordArt 4"/>
          <p:cNvSpPr>
            <a:spLocks noChangeArrowheads="1" noChangeShapeType="1" noTextEdit="1"/>
          </p:cNvSpPr>
          <p:nvPr/>
        </p:nvSpPr>
        <p:spPr bwMode="auto">
          <a:xfrm>
            <a:off x="3067050" y="3282950"/>
            <a:ext cx="3400425" cy="469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of Fault V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Orientation of Fault V</a:t>
            </a:r>
          </a:p>
        </p:txBody>
      </p:sp>
      <p:pic>
        <p:nvPicPr>
          <p:cNvPr id="429059" name="Picture 3"/>
          <p:cNvPicPr>
            <a:picLocks noChangeAspect="1" noChangeArrowheads="1"/>
          </p:cNvPicPr>
          <p:nvPr/>
        </p:nvPicPr>
        <p:blipFill>
          <a:blip r:embed="rId3" cstate="print"/>
          <a:srcRect b="8034"/>
          <a:stretch>
            <a:fillRect/>
          </a:stretch>
        </p:blipFill>
        <p:spPr bwMode="auto">
          <a:xfrm>
            <a:off x="600075" y="1679575"/>
            <a:ext cx="3308350" cy="419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135188" y="2164874"/>
            <a:ext cx="892175" cy="276702"/>
            <a:chOff x="4135" y="1757"/>
            <a:chExt cx="408" cy="134"/>
          </a:xfrm>
        </p:grpSpPr>
        <p:sp>
          <p:nvSpPr>
            <p:cNvPr id="429065" name="Rectangle 9"/>
            <p:cNvSpPr>
              <a:spLocks noChangeArrowheads="1"/>
            </p:cNvSpPr>
            <p:nvPr/>
          </p:nvSpPr>
          <p:spPr bwMode="auto">
            <a:xfrm>
              <a:off x="4135" y="1774"/>
              <a:ext cx="408" cy="1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9066" name="Text Box 10"/>
            <p:cNvSpPr txBox="1">
              <a:spLocks noChangeArrowheads="1"/>
            </p:cNvSpPr>
            <p:nvPr/>
          </p:nvSpPr>
          <p:spPr bwMode="auto">
            <a:xfrm>
              <a:off x="4174" y="1757"/>
              <a:ext cx="30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latin typeface="Arial" pitchFamily="34" charset="0"/>
                  <a:cs typeface="Arial" pitchFamily="34" charset="0"/>
                </a:rPr>
                <a:t>Fault V</a:t>
              </a:r>
            </a:p>
          </p:txBody>
        </p:sp>
      </p:grpSp>
      <p:sp>
        <p:nvSpPr>
          <p:cNvPr id="429070" name="Text Box 14"/>
          <p:cNvSpPr txBox="1">
            <a:spLocks noChangeArrowheads="1"/>
          </p:cNvSpPr>
          <p:nvPr/>
        </p:nvSpPr>
        <p:spPr bwMode="auto">
          <a:xfrm>
            <a:off x="244475" y="1540024"/>
            <a:ext cx="389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S</a:t>
            </a:r>
          </a:p>
        </p:txBody>
      </p:sp>
      <p:sp>
        <p:nvSpPr>
          <p:cNvPr id="429071" name="Text Box 15"/>
          <p:cNvSpPr txBox="1">
            <a:spLocks noChangeArrowheads="1"/>
          </p:cNvSpPr>
          <p:nvPr/>
        </p:nvSpPr>
        <p:spPr bwMode="auto">
          <a:xfrm>
            <a:off x="3987800" y="1444774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</a:t>
            </a:r>
          </a:p>
        </p:txBody>
      </p:sp>
      <p:grpSp>
        <p:nvGrpSpPr>
          <p:cNvPr id="3" name="Group 53"/>
          <p:cNvGrpSpPr>
            <a:grpSpLocks/>
          </p:cNvGrpSpPr>
          <p:nvPr/>
        </p:nvGrpSpPr>
        <p:grpSpPr bwMode="auto">
          <a:xfrm>
            <a:off x="876300" y="2614613"/>
            <a:ext cx="2705100" cy="133350"/>
            <a:chOff x="552" y="1647"/>
            <a:chExt cx="1704" cy="84"/>
          </a:xfrm>
        </p:grpSpPr>
        <p:sp>
          <p:nvSpPr>
            <p:cNvPr id="429072" name="Freeform 16"/>
            <p:cNvSpPr>
              <a:spLocks/>
            </p:cNvSpPr>
            <p:nvPr/>
          </p:nvSpPr>
          <p:spPr bwMode="auto">
            <a:xfrm>
              <a:off x="552" y="1647"/>
              <a:ext cx="1096" cy="1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12" y="8"/>
                </a:cxn>
                <a:cxn ang="0">
                  <a:pos x="484" y="8"/>
                </a:cxn>
                <a:cxn ang="0">
                  <a:pos x="712" y="16"/>
                </a:cxn>
                <a:cxn ang="0">
                  <a:pos x="856" y="16"/>
                </a:cxn>
                <a:cxn ang="0">
                  <a:pos x="1096" y="0"/>
                </a:cxn>
              </a:cxnLst>
              <a:rect l="0" t="0" r="r" b="b"/>
              <a:pathLst>
                <a:path w="1096" h="16">
                  <a:moveTo>
                    <a:pt x="0" y="4"/>
                  </a:moveTo>
                  <a:lnTo>
                    <a:pt x="212" y="8"/>
                  </a:lnTo>
                  <a:lnTo>
                    <a:pt x="484" y="8"/>
                  </a:lnTo>
                  <a:lnTo>
                    <a:pt x="712" y="16"/>
                  </a:lnTo>
                  <a:lnTo>
                    <a:pt x="856" y="16"/>
                  </a:lnTo>
                  <a:lnTo>
                    <a:pt x="1096" y="0"/>
                  </a:lnTo>
                </a:path>
              </a:pathLst>
            </a:custGeom>
            <a:noFill/>
            <a:ln w="38100" cap="flat" cmpd="sng">
              <a:solidFill>
                <a:srgbClr val="66FF33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9073" name="Freeform 17"/>
            <p:cNvSpPr>
              <a:spLocks/>
            </p:cNvSpPr>
            <p:nvPr/>
          </p:nvSpPr>
          <p:spPr bwMode="auto">
            <a:xfrm>
              <a:off x="1696" y="1655"/>
              <a:ext cx="560" cy="7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60" y="76"/>
                </a:cxn>
                <a:cxn ang="0">
                  <a:pos x="216" y="36"/>
                </a:cxn>
                <a:cxn ang="0">
                  <a:pos x="332" y="4"/>
                </a:cxn>
                <a:cxn ang="0">
                  <a:pos x="560" y="0"/>
                </a:cxn>
              </a:cxnLst>
              <a:rect l="0" t="0" r="r" b="b"/>
              <a:pathLst>
                <a:path w="560" h="76">
                  <a:moveTo>
                    <a:pt x="0" y="44"/>
                  </a:moveTo>
                  <a:lnTo>
                    <a:pt x="60" y="76"/>
                  </a:lnTo>
                  <a:lnTo>
                    <a:pt x="216" y="36"/>
                  </a:lnTo>
                  <a:lnTo>
                    <a:pt x="332" y="4"/>
                  </a:lnTo>
                  <a:lnTo>
                    <a:pt x="560" y="0"/>
                  </a:lnTo>
                </a:path>
              </a:pathLst>
            </a:custGeom>
            <a:noFill/>
            <a:ln w="38100" cap="flat" cmpd="sng">
              <a:solidFill>
                <a:srgbClr val="66FF33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429074" name="Picture 18"/>
          <p:cNvPicPr>
            <a:picLocks noChangeAspect="1" noChangeArrowheads="1"/>
          </p:cNvPicPr>
          <p:nvPr/>
        </p:nvPicPr>
        <p:blipFill>
          <a:blip r:embed="rId4" cstate="print"/>
          <a:srcRect t="2673" b="9177"/>
          <a:stretch>
            <a:fillRect/>
          </a:stretch>
        </p:blipFill>
        <p:spPr bwMode="auto">
          <a:xfrm>
            <a:off x="4286250" y="2679700"/>
            <a:ext cx="4659313" cy="24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9075" name="Text Box 19"/>
          <p:cNvSpPr txBox="1">
            <a:spLocks noChangeArrowheads="1"/>
          </p:cNvSpPr>
          <p:nvPr/>
        </p:nvSpPr>
        <p:spPr bwMode="auto">
          <a:xfrm>
            <a:off x="604838" y="5874028"/>
            <a:ext cx="16850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 b="1" dirty="0">
                <a:latin typeface="Arial" pitchFamily="34" charset="0"/>
                <a:cs typeface="Arial" pitchFamily="34" charset="0"/>
              </a:rPr>
              <a:t>Crossline 600</a:t>
            </a:r>
          </a:p>
        </p:txBody>
      </p:sp>
      <p:sp>
        <p:nvSpPr>
          <p:cNvPr id="429077" name="Text Box 21"/>
          <p:cNvSpPr txBox="1">
            <a:spLocks noChangeArrowheads="1"/>
          </p:cNvSpPr>
          <p:nvPr/>
        </p:nvSpPr>
        <p:spPr bwMode="auto">
          <a:xfrm>
            <a:off x="3341435" y="1072313"/>
            <a:ext cx="524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720</a:t>
            </a:r>
          </a:p>
        </p:txBody>
      </p:sp>
      <p:sp>
        <p:nvSpPr>
          <p:cNvPr id="429078" name="Line 22"/>
          <p:cNvSpPr>
            <a:spLocks noChangeShapeType="1"/>
          </p:cNvSpPr>
          <p:nvPr/>
        </p:nvSpPr>
        <p:spPr bwMode="auto">
          <a:xfrm flipV="1">
            <a:off x="3605213" y="1443038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9080" name="Text Box 24"/>
          <p:cNvSpPr txBox="1">
            <a:spLocks noChangeArrowheads="1"/>
          </p:cNvSpPr>
          <p:nvPr/>
        </p:nvSpPr>
        <p:spPr bwMode="auto">
          <a:xfrm>
            <a:off x="1969835" y="1072313"/>
            <a:ext cx="524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780</a:t>
            </a:r>
          </a:p>
        </p:txBody>
      </p:sp>
      <p:sp>
        <p:nvSpPr>
          <p:cNvPr id="429081" name="Line 25"/>
          <p:cNvSpPr>
            <a:spLocks noChangeShapeType="1"/>
          </p:cNvSpPr>
          <p:nvPr/>
        </p:nvSpPr>
        <p:spPr bwMode="auto">
          <a:xfrm flipV="1">
            <a:off x="2233613" y="1443038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9083" name="Text Box 27"/>
          <p:cNvSpPr txBox="1">
            <a:spLocks noChangeArrowheads="1"/>
          </p:cNvSpPr>
          <p:nvPr/>
        </p:nvSpPr>
        <p:spPr bwMode="auto">
          <a:xfrm>
            <a:off x="2427035" y="1072313"/>
            <a:ext cx="524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760</a:t>
            </a:r>
          </a:p>
        </p:txBody>
      </p:sp>
      <p:sp>
        <p:nvSpPr>
          <p:cNvPr id="429084" name="Line 28"/>
          <p:cNvSpPr>
            <a:spLocks noChangeShapeType="1"/>
          </p:cNvSpPr>
          <p:nvPr/>
        </p:nvSpPr>
        <p:spPr bwMode="auto">
          <a:xfrm flipV="1">
            <a:off x="2690813" y="1443038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9086" name="Text Box 30"/>
          <p:cNvSpPr txBox="1">
            <a:spLocks noChangeArrowheads="1"/>
          </p:cNvSpPr>
          <p:nvPr/>
        </p:nvSpPr>
        <p:spPr bwMode="auto">
          <a:xfrm>
            <a:off x="2884235" y="1072313"/>
            <a:ext cx="524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740</a:t>
            </a:r>
          </a:p>
        </p:txBody>
      </p:sp>
      <p:sp>
        <p:nvSpPr>
          <p:cNvPr id="429087" name="Line 31"/>
          <p:cNvSpPr>
            <a:spLocks noChangeShapeType="1"/>
          </p:cNvSpPr>
          <p:nvPr/>
        </p:nvSpPr>
        <p:spPr bwMode="auto">
          <a:xfrm flipV="1">
            <a:off x="3148013" y="1443038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9089" name="Text Box 33"/>
          <p:cNvSpPr txBox="1">
            <a:spLocks noChangeArrowheads="1"/>
          </p:cNvSpPr>
          <p:nvPr/>
        </p:nvSpPr>
        <p:spPr bwMode="auto">
          <a:xfrm>
            <a:off x="1512635" y="1072313"/>
            <a:ext cx="524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800</a:t>
            </a:r>
          </a:p>
        </p:txBody>
      </p:sp>
      <p:sp>
        <p:nvSpPr>
          <p:cNvPr id="429090" name="Line 34"/>
          <p:cNvSpPr>
            <a:spLocks noChangeShapeType="1"/>
          </p:cNvSpPr>
          <p:nvPr/>
        </p:nvSpPr>
        <p:spPr bwMode="auto">
          <a:xfrm flipV="1">
            <a:off x="1776413" y="1443038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9092" name="Text Box 36"/>
          <p:cNvSpPr txBox="1">
            <a:spLocks noChangeArrowheads="1"/>
          </p:cNvSpPr>
          <p:nvPr/>
        </p:nvSpPr>
        <p:spPr bwMode="auto">
          <a:xfrm>
            <a:off x="598235" y="1072313"/>
            <a:ext cx="524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840</a:t>
            </a:r>
          </a:p>
        </p:txBody>
      </p:sp>
      <p:sp>
        <p:nvSpPr>
          <p:cNvPr id="429093" name="Line 37"/>
          <p:cNvSpPr>
            <a:spLocks noChangeShapeType="1"/>
          </p:cNvSpPr>
          <p:nvPr/>
        </p:nvSpPr>
        <p:spPr bwMode="auto">
          <a:xfrm flipV="1">
            <a:off x="862013" y="1443038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9095" name="Text Box 39"/>
          <p:cNvSpPr txBox="1">
            <a:spLocks noChangeArrowheads="1"/>
          </p:cNvSpPr>
          <p:nvPr/>
        </p:nvSpPr>
        <p:spPr bwMode="auto">
          <a:xfrm>
            <a:off x="1055435" y="1072313"/>
            <a:ext cx="524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Inline </a:t>
            </a:r>
          </a:p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820</a:t>
            </a:r>
          </a:p>
        </p:txBody>
      </p:sp>
      <p:sp>
        <p:nvSpPr>
          <p:cNvPr id="429096" name="Line 40"/>
          <p:cNvSpPr>
            <a:spLocks noChangeShapeType="1"/>
          </p:cNvSpPr>
          <p:nvPr/>
        </p:nvSpPr>
        <p:spPr bwMode="auto">
          <a:xfrm flipV="1">
            <a:off x="1319213" y="1443038"/>
            <a:ext cx="0" cy="250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9102" name="Line 46"/>
          <p:cNvSpPr>
            <a:spLocks noChangeShapeType="1"/>
          </p:cNvSpPr>
          <p:nvPr/>
        </p:nvSpPr>
        <p:spPr bwMode="auto">
          <a:xfrm>
            <a:off x="4598988" y="2857500"/>
            <a:ext cx="0" cy="21097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9103" name="Text Box 47"/>
          <p:cNvSpPr txBox="1">
            <a:spLocks noChangeArrowheads="1"/>
          </p:cNvSpPr>
          <p:nvPr/>
        </p:nvSpPr>
        <p:spPr bwMode="auto">
          <a:xfrm rot="-5400000">
            <a:off x="4106798" y="5483940"/>
            <a:ext cx="96532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Crossline 600</a:t>
            </a:r>
          </a:p>
        </p:txBody>
      </p:sp>
      <p:grpSp>
        <p:nvGrpSpPr>
          <p:cNvPr id="12" name="Group 54"/>
          <p:cNvGrpSpPr>
            <a:grpSpLocks/>
          </p:cNvGrpSpPr>
          <p:nvPr/>
        </p:nvGrpSpPr>
        <p:grpSpPr bwMode="auto">
          <a:xfrm>
            <a:off x="2125663" y="2695575"/>
            <a:ext cx="2565400" cy="1779588"/>
            <a:chOff x="1339" y="1698"/>
            <a:chExt cx="1616" cy="1121"/>
          </a:xfrm>
        </p:grpSpPr>
        <p:sp>
          <p:nvSpPr>
            <p:cNvPr id="429101" name="Freeform 45"/>
            <p:cNvSpPr>
              <a:spLocks/>
            </p:cNvSpPr>
            <p:nvPr/>
          </p:nvSpPr>
          <p:spPr bwMode="auto">
            <a:xfrm>
              <a:off x="1339" y="1698"/>
              <a:ext cx="1498" cy="1121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6" y="686"/>
                </a:cxn>
                <a:cxn ang="0">
                  <a:pos x="238" y="1157"/>
                </a:cxn>
                <a:cxn ang="0">
                  <a:pos x="1043" y="934"/>
                </a:cxn>
                <a:cxn ang="0">
                  <a:pos x="1498" y="694"/>
                </a:cxn>
              </a:cxnLst>
              <a:rect l="0" t="0" r="r" b="b"/>
              <a:pathLst>
                <a:path w="1498" h="1198">
                  <a:moveTo>
                    <a:pt x="272" y="0"/>
                  </a:moveTo>
                  <a:cubicBezTo>
                    <a:pt x="142" y="246"/>
                    <a:pt x="12" y="493"/>
                    <a:pt x="6" y="686"/>
                  </a:cubicBezTo>
                  <a:cubicBezTo>
                    <a:pt x="0" y="879"/>
                    <a:pt x="65" y="1116"/>
                    <a:pt x="238" y="1157"/>
                  </a:cubicBezTo>
                  <a:cubicBezTo>
                    <a:pt x="411" y="1198"/>
                    <a:pt x="833" y="1011"/>
                    <a:pt x="1043" y="934"/>
                  </a:cubicBezTo>
                  <a:cubicBezTo>
                    <a:pt x="1253" y="857"/>
                    <a:pt x="1375" y="775"/>
                    <a:pt x="1498" y="694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3" name="Group 44"/>
            <p:cNvGrpSpPr>
              <a:grpSpLocks/>
            </p:cNvGrpSpPr>
            <p:nvPr/>
          </p:nvGrpSpPr>
          <p:grpSpPr bwMode="auto">
            <a:xfrm>
              <a:off x="2839" y="2258"/>
              <a:ext cx="116" cy="48"/>
              <a:chOff x="2891" y="2342"/>
              <a:chExt cx="116" cy="48"/>
            </a:xfrm>
          </p:grpSpPr>
          <p:sp>
            <p:nvSpPr>
              <p:cNvPr id="429098" name="Line 42"/>
              <p:cNvSpPr>
                <a:spLocks noChangeShapeType="1"/>
              </p:cNvSpPr>
              <p:nvPr/>
            </p:nvSpPr>
            <p:spPr bwMode="auto">
              <a:xfrm>
                <a:off x="2891" y="2390"/>
                <a:ext cx="1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099" name="Line 43"/>
              <p:cNvSpPr>
                <a:spLocks noChangeShapeType="1"/>
              </p:cNvSpPr>
              <p:nvPr/>
            </p:nvSpPr>
            <p:spPr bwMode="auto">
              <a:xfrm rot="-5400000">
                <a:off x="2925" y="2366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23405</TotalTime>
  <Words>523</Words>
  <Application>Microsoft Macintosh PowerPoint</Application>
  <PresentationFormat>On-screen Show (4:3)</PresentationFormat>
  <Paragraphs>265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 Design</vt:lpstr>
      <vt:lpstr>PowerPoint Presentation</vt:lpstr>
      <vt:lpstr>3D Survey: Bonanza Basin</vt:lpstr>
      <vt:lpstr>Crossline 600</vt:lpstr>
      <vt:lpstr>Fault Exercise: Part 1</vt:lpstr>
      <vt:lpstr>Your Mission…...</vt:lpstr>
      <vt:lpstr>Fault Exercise: Part 2</vt:lpstr>
      <vt:lpstr>Crossline 600 &amp; Inline 760</vt:lpstr>
      <vt:lpstr>Fault Exercise: Part 3</vt:lpstr>
      <vt:lpstr>Orientation of Fault V</vt:lpstr>
      <vt:lpstr>Fault Exercise: Part 4</vt:lpstr>
      <vt:lpstr>What Is a Time Slice?</vt:lpstr>
      <vt:lpstr>Time Slice at 2000 ms</vt:lpstr>
      <vt:lpstr>Fault Exercise: Part 5</vt:lpstr>
      <vt:lpstr>Time Slice at 1700 ms</vt:lpstr>
      <vt:lpstr>Fault W: Time Slice - Inline Tie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219</cp:revision>
  <cp:lastPrinted>2015-01-27T13:39:19Z</cp:lastPrinted>
  <dcterms:created xsi:type="dcterms:W3CDTF">2001-11-20T13:29:42Z</dcterms:created>
  <dcterms:modified xsi:type="dcterms:W3CDTF">2015-08-28T21:28:56Z</dcterms:modified>
</cp:coreProperties>
</file>