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6"/>
  </p:notesMasterIdLst>
  <p:handoutMasterIdLst>
    <p:handoutMasterId r:id="rId17"/>
  </p:handoutMasterIdLst>
  <p:sldIdLst>
    <p:sldId id="351" r:id="rId2"/>
    <p:sldId id="364" r:id="rId3"/>
    <p:sldId id="365" r:id="rId4"/>
    <p:sldId id="377" r:id="rId5"/>
    <p:sldId id="367" r:id="rId6"/>
    <p:sldId id="384" r:id="rId7"/>
    <p:sldId id="369" r:id="rId8"/>
    <p:sldId id="385" r:id="rId9"/>
    <p:sldId id="386" r:id="rId10"/>
    <p:sldId id="378" r:id="rId11"/>
    <p:sldId id="379" r:id="rId12"/>
    <p:sldId id="382" r:id="rId13"/>
    <p:sldId id="380" r:id="rId14"/>
    <p:sldId id="362" r:id="rId15"/>
  </p:sldIdLst>
  <p:sldSz cx="9144000" cy="6858000" type="screen4x3"/>
  <p:notesSz cx="9271000" cy="6985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xmlns="">
        <p15:guide id="1" orient="horz" pos="3744" userDrawn="1">
          <p15:clr>
            <a:srgbClr val="A4A3A4"/>
          </p15:clr>
        </p15:guide>
        <p15:guide id="2" pos="2880">
          <p15:clr>
            <a:srgbClr val="A4A3A4"/>
          </p15:clr>
        </p15:guide>
      </p15:sldGuideLst>
    </p:ext>
    <p:ext uri="{2D200454-40CA-4A62-9FC3-DE9A4176ACB9}">
      <p15:notesGuideLst xmlns:p15="http://schemas.microsoft.com/office/powerpoint/2012/main" xmlns="">
        <p15:guide id="1" orient="horz" pos="2200">
          <p15:clr>
            <a:srgbClr val="A4A3A4"/>
          </p15:clr>
        </p15:guide>
        <p15:guide id="2" pos="292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FFCC"/>
    <a:srgbClr val="006600"/>
    <a:srgbClr val="00FF00"/>
    <a:srgbClr val="FCE0AE"/>
    <a:srgbClr val="000000"/>
    <a:srgbClr val="CCECFF"/>
    <a:srgbClr val="0033CC"/>
    <a:srgbClr val="FF7575"/>
    <a:srgbClr val="C5FD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806" autoAdjust="0"/>
  </p:normalViewPr>
  <p:slideViewPr>
    <p:cSldViewPr snapToGrid="0">
      <p:cViewPr varScale="1">
        <p:scale>
          <a:sx n="56" d="100"/>
          <a:sy n="56" d="100"/>
        </p:scale>
        <p:origin x="-1248" y="-104"/>
      </p:cViewPr>
      <p:guideLst>
        <p:guide orient="horz" pos="3744"/>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702" y="1926"/>
      </p:cViewPr>
      <p:guideLst>
        <p:guide orient="horz" pos="2200"/>
        <p:guide pos="292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handoutMaster" Target="handoutMasters/handoutMaster1.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4016375"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dirty="0"/>
            </a:lvl1pPr>
          </a:lstStyle>
          <a:p>
            <a:pPr>
              <a:defRPr/>
            </a:pPr>
            <a:endParaRPr lang="en-US" dirty="0"/>
          </a:p>
        </p:txBody>
      </p:sp>
      <p:sp>
        <p:nvSpPr>
          <p:cNvPr id="162819" name="Rectangle 3"/>
          <p:cNvSpPr>
            <a:spLocks noGrp="1" noChangeArrowheads="1"/>
          </p:cNvSpPr>
          <p:nvPr>
            <p:ph type="dt" sz="quarter" idx="1"/>
          </p:nvPr>
        </p:nvSpPr>
        <p:spPr bwMode="auto">
          <a:xfrm>
            <a:off x="5251450" y="0"/>
            <a:ext cx="4017963"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dirty="0"/>
            </a:lvl1pPr>
          </a:lstStyle>
          <a:p>
            <a:pPr>
              <a:defRPr/>
            </a:pPr>
            <a:endParaRPr lang="en-US" dirty="0"/>
          </a:p>
        </p:txBody>
      </p:sp>
      <p:sp>
        <p:nvSpPr>
          <p:cNvPr id="162820" name="Rectangle 4"/>
          <p:cNvSpPr>
            <a:spLocks noGrp="1" noChangeArrowheads="1"/>
          </p:cNvSpPr>
          <p:nvPr>
            <p:ph type="ftr" sz="quarter" idx="2"/>
          </p:nvPr>
        </p:nvSpPr>
        <p:spPr bwMode="auto">
          <a:xfrm>
            <a:off x="0" y="6634163"/>
            <a:ext cx="4016375"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dirty="0"/>
            </a:lvl1pPr>
          </a:lstStyle>
          <a:p>
            <a:pPr>
              <a:defRPr/>
            </a:pPr>
            <a:endParaRPr lang="en-US" dirty="0"/>
          </a:p>
        </p:txBody>
      </p:sp>
      <p:sp>
        <p:nvSpPr>
          <p:cNvPr id="162821" name="Rectangle 5"/>
          <p:cNvSpPr>
            <a:spLocks noGrp="1" noChangeArrowheads="1"/>
          </p:cNvSpPr>
          <p:nvPr>
            <p:ph type="sldNum" sz="quarter" idx="3"/>
          </p:nvPr>
        </p:nvSpPr>
        <p:spPr bwMode="auto">
          <a:xfrm>
            <a:off x="5251450" y="6634163"/>
            <a:ext cx="4017963"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pPr>
              <a:defRPr/>
            </a:pPr>
            <a:fld id="{ED126124-6225-4D82-821B-3C6D5B1A90C7}" type="slidenum">
              <a:rPr lang="en-US" altLang="en-US"/>
              <a:pPr>
                <a:defRPr/>
              </a:pPr>
              <a:t>‹#›</a:t>
            </a:fld>
            <a:endParaRPr lang="en-US" altLang="en-US" dirty="0"/>
          </a:p>
        </p:txBody>
      </p:sp>
    </p:spTree>
    <p:extLst>
      <p:ext uri="{BB962C8B-B14F-4D97-AF65-F5344CB8AC3E}">
        <p14:creationId xmlns:p14="http://schemas.microsoft.com/office/powerpoint/2010/main" val="21737396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4016375"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dirty="0"/>
            </a:lvl1pPr>
          </a:lstStyle>
          <a:p>
            <a:pPr>
              <a:defRPr/>
            </a:pPr>
            <a:endParaRPr lang="en-US" dirty="0"/>
          </a:p>
        </p:txBody>
      </p:sp>
      <p:sp>
        <p:nvSpPr>
          <p:cNvPr id="38915" name="Rectangle 3"/>
          <p:cNvSpPr>
            <a:spLocks noGrp="1" noChangeArrowheads="1"/>
          </p:cNvSpPr>
          <p:nvPr>
            <p:ph type="dt" idx="1"/>
          </p:nvPr>
        </p:nvSpPr>
        <p:spPr bwMode="auto">
          <a:xfrm>
            <a:off x="5251450" y="0"/>
            <a:ext cx="4017963"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dirty="0"/>
            </a:lvl1pPr>
          </a:lstStyle>
          <a:p>
            <a:pPr>
              <a:defRPr/>
            </a:pPr>
            <a:endParaRPr lang="en-US" dirty="0"/>
          </a:p>
        </p:txBody>
      </p:sp>
      <p:sp>
        <p:nvSpPr>
          <p:cNvPr id="12292" name="Rectangle 4"/>
          <p:cNvSpPr>
            <a:spLocks noGrp="1" noRot="1" noChangeAspect="1" noChangeArrowheads="1" noTextEdit="1"/>
          </p:cNvSpPr>
          <p:nvPr>
            <p:ph type="sldImg" idx="2"/>
          </p:nvPr>
        </p:nvSpPr>
        <p:spPr bwMode="auto">
          <a:xfrm>
            <a:off x="2889250" y="523875"/>
            <a:ext cx="3492500" cy="2619375"/>
          </a:xfrm>
          <a:prstGeom prst="rect">
            <a:avLst/>
          </a:prstGeom>
          <a:noFill/>
          <a:ln w="9525">
            <a:solidFill>
              <a:srgbClr val="000000"/>
            </a:solidFill>
            <a:miter lim="800000"/>
            <a:headEnd/>
            <a:tailEnd/>
          </a:ln>
        </p:spPr>
      </p:sp>
      <p:sp>
        <p:nvSpPr>
          <p:cNvPr id="38917" name="Rectangle 5"/>
          <p:cNvSpPr>
            <a:spLocks noGrp="1" noChangeArrowheads="1"/>
          </p:cNvSpPr>
          <p:nvPr>
            <p:ph type="body" sz="quarter" idx="3"/>
          </p:nvPr>
        </p:nvSpPr>
        <p:spPr bwMode="auto">
          <a:xfrm>
            <a:off x="927100" y="3317875"/>
            <a:ext cx="7416800" cy="314325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8918" name="Rectangle 6"/>
          <p:cNvSpPr>
            <a:spLocks noGrp="1" noChangeArrowheads="1"/>
          </p:cNvSpPr>
          <p:nvPr>
            <p:ph type="ftr" sz="quarter" idx="4"/>
          </p:nvPr>
        </p:nvSpPr>
        <p:spPr bwMode="auto">
          <a:xfrm>
            <a:off x="0" y="6634163"/>
            <a:ext cx="4016375"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dirty="0"/>
            </a:lvl1pPr>
          </a:lstStyle>
          <a:p>
            <a:pPr>
              <a:defRPr/>
            </a:pPr>
            <a:endParaRPr lang="en-US" dirty="0"/>
          </a:p>
        </p:txBody>
      </p:sp>
      <p:sp>
        <p:nvSpPr>
          <p:cNvPr id="38919" name="Rectangle 7"/>
          <p:cNvSpPr>
            <a:spLocks noGrp="1" noChangeArrowheads="1"/>
          </p:cNvSpPr>
          <p:nvPr>
            <p:ph type="sldNum" sz="quarter" idx="5"/>
          </p:nvPr>
        </p:nvSpPr>
        <p:spPr bwMode="auto">
          <a:xfrm>
            <a:off x="5251450" y="6634163"/>
            <a:ext cx="4017963"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pPr>
              <a:defRPr/>
            </a:pPr>
            <a:fld id="{2E422526-325E-46F5-AA39-018A26C9CB84}" type="slidenum">
              <a:rPr lang="en-US" altLang="en-US"/>
              <a:pPr>
                <a:defRPr/>
              </a:pPr>
              <a:t>‹#›</a:t>
            </a:fld>
            <a:endParaRPr lang="en-US" altLang="en-US" dirty="0"/>
          </a:p>
        </p:txBody>
      </p:sp>
    </p:spTree>
    <p:extLst>
      <p:ext uri="{BB962C8B-B14F-4D97-AF65-F5344CB8AC3E}">
        <p14:creationId xmlns:p14="http://schemas.microsoft.com/office/powerpoint/2010/main" val="15361180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a:ln>
            <a:miter lim="800000"/>
            <a:headEnd/>
            <a:tailEnd/>
          </a:ln>
        </p:spPr>
        <p:txBody>
          <a:bodyPr/>
          <a:lstStyle/>
          <a:p>
            <a:fld id="{E5F8E84B-B73E-4D31-884F-4B9D1823057F}" type="slidenum">
              <a:rPr lang="en-US" altLang="en-US" smtClean="0"/>
              <a:pPr/>
              <a:t>1</a:t>
            </a:fld>
            <a:endParaRPr lang="en-US" altLang="en-US" dirty="0" smtClean="0"/>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r>
              <a:rPr lang="en-US" altLang="en-US" dirty="0" smtClean="0"/>
              <a:t>Exer 9 – Solution 1</a:t>
            </a:r>
          </a:p>
          <a:p>
            <a:endParaRPr lang="en-US" altLang="en-US" dirty="0" smtClean="0"/>
          </a:p>
          <a:p>
            <a:r>
              <a:rPr lang="en-US" altLang="en-US" dirty="0" smtClean="0"/>
              <a:t>A review of exercise 9.</a:t>
            </a:r>
            <a:r>
              <a:rPr lang="en-US" dirty="0" smtClean="0"/>
              <a:t>  </a:t>
            </a:r>
          </a:p>
          <a:p>
            <a:endParaRPr lang="en-US" altLang="en-US" dirty="0" smtClean="0"/>
          </a:p>
          <a:p>
            <a:endParaRPr lang="en-US" altLang="en-US" dirty="0" smtClean="0"/>
          </a:p>
        </p:txBody>
      </p:sp>
    </p:spTree>
    <p:extLst>
      <p:ext uri="{BB962C8B-B14F-4D97-AF65-F5344CB8AC3E}">
        <p14:creationId xmlns:p14="http://schemas.microsoft.com/office/powerpoint/2010/main" val="2554242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a time slice showing </a:t>
            </a:r>
            <a:r>
              <a:rPr lang="en-US" altLang="en-US" dirty="0" smtClean="0"/>
              <a:t>Fault V and Fault W.</a:t>
            </a:r>
            <a:r>
              <a:rPr lang="en-US" altLang="en-US" baseline="0" dirty="0" smtClean="0"/>
              <a:t> </a:t>
            </a:r>
            <a:r>
              <a:rPr lang="en-US" dirty="0" smtClean="0"/>
              <a:t>Note</a:t>
            </a:r>
            <a:r>
              <a:rPr lang="en-US" baseline="0" dirty="0" smtClean="0"/>
              <a:t> the blue rectangles with an “F” in them. These are where faults were picked on either inlines or crosslines have a value of 2400 </a:t>
            </a:r>
            <a:r>
              <a:rPr lang="en-US" baseline="0" dirty="0" err="1" smtClean="0"/>
              <a:t>ms.</a:t>
            </a:r>
            <a:r>
              <a:rPr lang="en-US" baseline="0" dirty="0" smtClean="0"/>
              <a:t> We get good evidence for fault traces on these time slices.</a:t>
            </a:r>
            <a:endParaRPr lang="en-US" dirty="0"/>
          </a:p>
        </p:txBody>
      </p:sp>
      <p:sp>
        <p:nvSpPr>
          <p:cNvPr id="4" name="Slide Number Placeholder 3"/>
          <p:cNvSpPr>
            <a:spLocks noGrp="1"/>
          </p:cNvSpPr>
          <p:nvPr>
            <p:ph type="sldNum" sz="quarter" idx="10"/>
          </p:nvPr>
        </p:nvSpPr>
        <p:spPr/>
        <p:txBody>
          <a:bodyPr/>
          <a:lstStyle/>
          <a:p>
            <a:pPr>
              <a:defRPr/>
            </a:pPr>
            <a:fld id="{2E422526-325E-46F5-AA39-018A26C9CB84}" type="slidenum">
              <a:rPr lang="en-US" altLang="en-US" smtClean="0"/>
              <a:pPr>
                <a:defRPr/>
              </a:pPr>
              <a:t>10</a:t>
            </a:fld>
            <a:endParaRPr lang="en-US" altLang="en-US" dirty="0"/>
          </a:p>
        </p:txBody>
      </p:sp>
    </p:spTree>
    <p:extLst>
      <p:ext uri="{BB962C8B-B14F-4D97-AF65-F5344CB8AC3E}">
        <p14:creationId xmlns:p14="http://schemas.microsoft.com/office/powerpoint/2010/main" val="12058802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an interpreter has done more fault and horizon interpretation using a software package (GeoFrame).</a:t>
            </a:r>
            <a:r>
              <a:rPr lang="en-US" baseline="0" dirty="0" smtClean="0"/>
              <a:t> </a:t>
            </a:r>
            <a:r>
              <a:rPr lang="en-US" dirty="0" smtClean="0"/>
              <a:t>The color-coded</a:t>
            </a:r>
            <a:r>
              <a:rPr lang="en-US" baseline="0" dirty="0" smtClean="0"/>
              <a:t> lines indicate the depth (two-way time (TWT) in </a:t>
            </a:r>
            <a:r>
              <a:rPr lang="en-US" baseline="0" dirty="0" err="1" smtClean="0"/>
              <a:t>ms</a:t>
            </a:r>
            <a:r>
              <a:rPr lang="en-US" baseline="0" dirty="0" smtClean="0"/>
              <a:t>) for the green horizon. The purple, green and red lines striking NW-SE are Faults U, V and W. Note how the interpreter used inlines, crosslines and arbitrary lines that are perpendicular and parallel to the fault trend. He also used time slices, as evident in the linear pattern of the purple, green and red lines.</a:t>
            </a:r>
            <a:endParaRPr lang="en-US" dirty="0"/>
          </a:p>
        </p:txBody>
      </p:sp>
      <p:sp>
        <p:nvSpPr>
          <p:cNvPr id="4" name="Slide Number Placeholder 3"/>
          <p:cNvSpPr>
            <a:spLocks noGrp="1"/>
          </p:cNvSpPr>
          <p:nvPr>
            <p:ph type="sldNum" sz="quarter" idx="10"/>
          </p:nvPr>
        </p:nvSpPr>
        <p:spPr/>
        <p:txBody>
          <a:bodyPr/>
          <a:lstStyle/>
          <a:p>
            <a:pPr>
              <a:defRPr/>
            </a:pPr>
            <a:fld id="{2E422526-325E-46F5-AA39-018A26C9CB84}" type="slidenum">
              <a:rPr lang="en-US" altLang="en-US" smtClean="0"/>
              <a:pPr>
                <a:defRPr/>
              </a:pPr>
              <a:t>11</a:t>
            </a:fld>
            <a:endParaRPr lang="en-US" altLang="en-US" dirty="0"/>
          </a:p>
        </p:txBody>
      </p:sp>
    </p:spTree>
    <p:extLst>
      <p:ext uri="{BB962C8B-B14F-4D97-AF65-F5344CB8AC3E}">
        <p14:creationId xmlns:p14="http://schemas.microsoft.com/office/powerpoint/2010/main" val="14181126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en-US" dirty="0" smtClean="0"/>
              <a:t>This is a</a:t>
            </a:r>
            <a:r>
              <a:rPr lang="en-US" altLang="en-US" baseline="0" dirty="0" smtClean="0"/>
              <a:t> type of product that a seismic interpreter would generate. The green horizon is a major unconformity.  It’s “code” name is TOL – which stands for the </a:t>
            </a:r>
            <a:r>
              <a:rPr lang="en-US" altLang="en-US" b="1" baseline="0" dirty="0" smtClean="0"/>
              <a:t>T</a:t>
            </a:r>
            <a:r>
              <a:rPr lang="en-US" altLang="en-US" baseline="0" dirty="0" smtClean="0"/>
              <a:t>op </a:t>
            </a:r>
            <a:r>
              <a:rPr lang="en-US" altLang="en-US" b="1" baseline="0" dirty="0" smtClean="0"/>
              <a:t>O</a:t>
            </a:r>
            <a:r>
              <a:rPr lang="en-US" altLang="en-US" baseline="0" dirty="0" smtClean="0"/>
              <a:t>f </a:t>
            </a:r>
            <a:r>
              <a:rPr lang="en-US" altLang="en-US" b="1" baseline="0" dirty="0" smtClean="0"/>
              <a:t>L</a:t>
            </a:r>
            <a:r>
              <a:rPr lang="en-US" altLang="en-US" baseline="0" dirty="0" smtClean="0"/>
              <a:t>atrobe formation. You will be mapping this unconformity surface in later exercises. Here we are looking down on the color-coded TOL unconformity; colors represent two-way time (TWT), a proxy for depth. The hot colors (red-orange-yellow) are highs; blues are deep. The traces of Fault V and Fault W are evident.</a:t>
            </a:r>
          </a:p>
          <a:p>
            <a:endParaRPr lang="en-US" altLang="en-US" baseline="0" dirty="0" smtClean="0"/>
          </a:p>
          <a:p>
            <a:r>
              <a:rPr lang="en-US" altLang="en-US" baseline="0" dirty="0" smtClean="0"/>
              <a:t>The two red “blobs” are structural highs; they happen to be two very large oil fields. The blue region in the NE is part of a big erosional channel on the down-thrown side of Fault X.</a:t>
            </a:r>
            <a:endParaRPr lang="en-US" dirty="0" smtClean="0"/>
          </a:p>
        </p:txBody>
      </p:sp>
      <p:sp>
        <p:nvSpPr>
          <p:cNvPr id="4" name="Slide Number Placeholder 3"/>
          <p:cNvSpPr>
            <a:spLocks noGrp="1"/>
          </p:cNvSpPr>
          <p:nvPr>
            <p:ph type="sldNum" sz="quarter" idx="10"/>
          </p:nvPr>
        </p:nvSpPr>
        <p:spPr/>
        <p:txBody>
          <a:bodyPr/>
          <a:lstStyle/>
          <a:p>
            <a:pPr>
              <a:defRPr/>
            </a:pPr>
            <a:fld id="{2E422526-325E-46F5-AA39-018A26C9CB84}" type="slidenum">
              <a:rPr lang="en-US" altLang="en-US" smtClean="0"/>
              <a:pPr>
                <a:defRPr/>
              </a:pPr>
              <a:t>12</a:t>
            </a:fld>
            <a:endParaRPr lang="en-US" altLang="en-US" dirty="0"/>
          </a:p>
        </p:txBody>
      </p:sp>
    </p:spTree>
    <p:extLst>
      <p:ext uri="{BB962C8B-B14F-4D97-AF65-F5344CB8AC3E}">
        <p14:creationId xmlns:p14="http://schemas.microsoft.com/office/powerpoint/2010/main" val="31052155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we are looking at the green (TOL) surface from the NE at a lower angle.</a:t>
            </a:r>
            <a:r>
              <a:rPr lang="en-US" baseline="0" dirty="0" smtClean="0"/>
              <a:t> </a:t>
            </a:r>
            <a:r>
              <a:rPr lang="en-US" dirty="0" smtClean="0"/>
              <a:t>Computer visualization of our</a:t>
            </a:r>
            <a:r>
              <a:rPr lang="en-US" baseline="0" dirty="0" smtClean="0"/>
              <a:t> seismic interpretation has been a big plus, especially in showing people (managers) our work. You can see the offset at Fault V and a smaller amount of offset at Fault W. You can also see the two highs (red) which contain a lot of oil. The grey backdrops are an inline (back-left) and a crossline (back-right). There is also a bit of a orange-blue time slice peeking out from below the TOL surface.</a:t>
            </a:r>
          </a:p>
        </p:txBody>
      </p:sp>
      <p:sp>
        <p:nvSpPr>
          <p:cNvPr id="4" name="Slide Number Placeholder 3"/>
          <p:cNvSpPr>
            <a:spLocks noGrp="1"/>
          </p:cNvSpPr>
          <p:nvPr>
            <p:ph type="sldNum" sz="quarter" idx="10"/>
          </p:nvPr>
        </p:nvSpPr>
        <p:spPr/>
        <p:txBody>
          <a:bodyPr/>
          <a:lstStyle/>
          <a:p>
            <a:pPr>
              <a:defRPr/>
            </a:pPr>
            <a:fld id="{2E422526-325E-46F5-AA39-018A26C9CB84}" type="slidenum">
              <a:rPr lang="en-US" altLang="en-US" smtClean="0"/>
              <a:pPr>
                <a:defRPr/>
              </a:pPr>
              <a:t>13</a:t>
            </a:fld>
            <a:endParaRPr lang="en-US" altLang="en-US" dirty="0"/>
          </a:p>
        </p:txBody>
      </p:sp>
    </p:spTree>
    <p:extLst>
      <p:ext uri="{BB962C8B-B14F-4D97-AF65-F5344CB8AC3E}">
        <p14:creationId xmlns:p14="http://schemas.microsoft.com/office/powerpoint/2010/main" val="1055208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14</a:t>
            </a:fld>
            <a:endParaRPr lang="en-US" altLang="en-US" dirty="0"/>
          </a:p>
        </p:txBody>
      </p:sp>
    </p:spTree>
    <p:extLst>
      <p:ext uri="{BB962C8B-B14F-4D97-AF65-F5344CB8AC3E}">
        <p14:creationId xmlns:p14="http://schemas.microsoft.com/office/powerpoint/2010/main" val="98058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D074F8-4D5D-47FF-B87E-B2C3A23A4D29}" type="slidenum">
              <a:rPr lang="en-US"/>
              <a:pPr/>
              <a:t>2</a:t>
            </a:fld>
            <a:endParaRPr lang="en-US" dirty="0"/>
          </a:p>
        </p:txBody>
      </p:sp>
      <p:sp>
        <p:nvSpPr>
          <p:cNvPr id="442370" name="Rectangle 2"/>
          <p:cNvSpPr>
            <a:spLocks noGrp="1" noRot="1" noChangeAspect="1" noChangeArrowheads="1" noTextEdit="1"/>
          </p:cNvSpPr>
          <p:nvPr>
            <p:ph type="sldImg"/>
          </p:nvPr>
        </p:nvSpPr>
        <p:spPr>
          <a:ln/>
        </p:spPr>
      </p:sp>
      <p:sp>
        <p:nvSpPr>
          <p:cNvPr id="442371" name="Rectangle 3"/>
          <p:cNvSpPr>
            <a:spLocks noGrp="1" noChangeArrowheads="1"/>
          </p:cNvSpPr>
          <p:nvPr>
            <p:ph type="body" idx="1"/>
          </p:nvPr>
        </p:nvSpPr>
        <p:spPr/>
        <p:txBody>
          <a:bodyPr/>
          <a:lstStyle/>
          <a:p>
            <a:r>
              <a:rPr lang="en-US" altLang="en-US" dirty="0" smtClean="0"/>
              <a:t>This is where we started, crossline 600 with an interpretation of Fault V.</a:t>
            </a:r>
          </a:p>
          <a:p>
            <a:endParaRPr lang="en-US" dirty="0" smtClean="0"/>
          </a:p>
          <a:p>
            <a:endParaRPr lang="en-US" dirty="0"/>
          </a:p>
        </p:txBody>
      </p:sp>
    </p:spTree>
    <p:extLst>
      <p:ext uri="{BB962C8B-B14F-4D97-AF65-F5344CB8AC3E}">
        <p14:creationId xmlns:p14="http://schemas.microsoft.com/office/powerpoint/2010/main" val="2156225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72D7E3-4741-4D30-A042-08E02A619AD1}" type="slidenum">
              <a:rPr lang="en-US"/>
              <a:pPr/>
              <a:t>3</a:t>
            </a:fld>
            <a:endParaRPr lang="en-US" dirty="0"/>
          </a:p>
        </p:txBody>
      </p:sp>
      <p:sp>
        <p:nvSpPr>
          <p:cNvPr id="444418" name="Rectangle 2"/>
          <p:cNvSpPr>
            <a:spLocks noGrp="1" noRot="1" noChangeAspect="1" noChangeArrowheads="1" noTextEdit="1"/>
          </p:cNvSpPr>
          <p:nvPr>
            <p:ph type="sldImg"/>
          </p:nvPr>
        </p:nvSpPr>
        <p:spPr>
          <a:ln/>
        </p:spPr>
      </p:sp>
      <p:sp>
        <p:nvSpPr>
          <p:cNvPr id="44441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4704835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en-US" dirty="0" smtClean="0"/>
              <a:t>This animation walks through the interpretation of Fault V or five (5) </a:t>
            </a:r>
            <a:r>
              <a:rPr lang="en-US" altLang="en-US" dirty="0" err="1" smtClean="0"/>
              <a:t>crosslines</a:t>
            </a:r>
            <a:r>
              <a:rPr lang="en-US" altLang="en-US" dirty="0" smtClean="0"/>
              <a:t>.</a:t>
            </a:r>
            <a:r>
              <a:rPr lang="en-US" altLang="en-US" baseline="0" dirty="0" smtClean="0"/>
              <a:t> </a:t>
            </a:r>
            <a:r>
              <a:rPr lang="en-US" altLang="en-US" dirty="0" smtClean="0"/>
              <a:t>These are the same lines you worked, just stretched a little to use</a:t>
            </a:r>
            <a:r>
              <a:rPr lang="en-US" altLang="en-US" baseline="0" dirty="0" smtClean="0"/>
              <a:t> more of the screen.</a:t>
            </a:r>
            <a:endParaRPr lang="en-US" alt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2E422526-325E-46F5-AA39-018A26C9CB84}" type="slidenum">
              <a:rPr lang="en-US" altLang="en-US" smtClean="0"/>
              <a:pPr>
                <a:defRPr/>
              </a:pPr>
              <a:t>4</a:t>
            </a:fld>
            <a:endParaRPr lang="en-US" altLang="en-US" dirty="0"/>
          </a:p>
        </p:txBody>
      </p:sp>
    </p:spTree>
    <p:extLst>
      <p:ext uri="{BB962C8B-B14F-4D97-AF65-F5344CB8AC3E}">
        <p14:creationId xmlns:p14="http://schemas.microsoft.com/office/powerpoint/2010/main" val="3673278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E73B98-BA7B-4FCC-B4E3-1F51F21C583D}" type="slidenum">
              <a:rPr lang="en-US"/>
              <a:pPr/>
              <a:t>5</a:t>
            </a:fld>
            <a:endParaRPr lang="en-US" dirty="0"/>
          </a:p>
        </p:txBody>
      </p:sp>
      <p:sp>
        <p:nvSpPr>
          <p:cNvPr id="446466" name="Rectangle 2"/>
          <p:cNvSpPr>
            <a:spLocks noGrp="1" noRot="1" noChangeAspect="1" noChangeArrowheads="1" noTextEdit="1"/>
          </p:cNvSpPr>
          <p:nvPr>
            <p:ph type="sldImg"/>
          </p:nvPr>
        </p:nvSpPr>
        <p:spPr>
          <a:ln/>
        </p:spPr>
      </p:sp>
      <p:sp>
        <p:nvSpPr>
          <p:cNvPr id="446467" name="Rectangle 3"/>
          <p:cNvSpPr>
            <a:spLocks noGrp="1" noChangeArrowheads="1"/>
          </p:cNvSpPr>
          <p:nvPr>
            <p:ph type="body" idx="1"/>
          </p:nvPr>
        </p:nvSpPr>
        <p:spPr/>
        <p:txBody>
          <a:bodyPr/>
          <a:lstStyle/>
          <a:p>
            <a:r>
              <a:rPr lang="en-US" dirty="0" smtClean="0"/>
              <a:t>Part 2 was to use intersecting inlines to make sure </a:t>
            </a:r>
            <a:r>
              <a:rPr lang="en-US" altLang="en-US" dirty="0" smtClean="0"/>
              <a:t>Fault V was consistently picked on N-S and E-W</a:t>
            </a:r>
            <a:r>
              <a:rPr lang="en-US" altLang="en-US" baseline="0" dirty="0" smtClean="0"/>
              <a:t> lines.</a:t>
            </a:r>
            <a:r>
              <a:rPr lang="en-US" altLang="en-US" dirty="0" smtClean="0"/>
              <a:t> </a:t>
            </a:r>
            <a:endParaRPr lang="en-US" dirty="0"/>
          </a:p>
        </p:txBody>
      </p:sp>
    </p:spTree>
    <p:extLst>
      <p:ext uri="{BB962C8B-B14F-4D97-AF65-F5344CB8AC3E}">
        <p14:creationId xmlns:p14="http://schemas.microsoft.com/office/powerpoint/2010/main" val="3054705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the line intersection we looked at together in the introduction.</a:t>
            </a:r>
          </a:p>
          <a:p>
            <a:endParaRPr lang="en-US" dirty="0"/>
          </a:p>
        </p:txBody>
      </p:sp>
      <p:sp>
        <p:nvSpPr>
          <p:cNvPr id="4" name="Slide Number Placeholder 3"/>
          <p:cNvSpPr>
            <a:spLocks noGrp="1"/>
          </p:cNvSpPr>
          <p:nvPr>
            <p:ph type="sldNum" sz="quarter" idx="10"/>
          </p:nvPr>
        </p:nvSpPr>
        <p:spPr/>
        <p:txBody>
          <a:bodyPr/>
          <a:lstStyle/>
          <a:p>
            <a:pPr>
              <a:defRPr/>
            </a:pPr>
            <a:fld id="{2E422526-325E-46F5-AA39-018A26C9CB84}" type="slidenum">
              <a:rPr lang="en-US" altLang="en-US" smtClean="0"/>
              <a:pPr>
                <a:defRPr/>
              </a:pPr>
              <a:t>6</a:t>
            </a:fld>
            <a:endParaRPr lang="en-US" altLang="en-US" dirty="0"/>
          </a:p>
        </p:txBody>
      </p:sp>
    </p:spTree>
    <p:extLst>
      <p:ext uri="{BB962C8B-B14F-4D97-AF65-F5344CB8AC3E}">
        <p14:creationId xmlns:p14="http://schemas.microsoft.com/office/powerpoint/2010/main" val="3030202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7EC34B-E433-4343-9845-0D9F5077E12A}" type="slidenum">
              <a:rPr lang="en-US"/>
              <a:pPr/>
              <a:t>7</a:t>
            </a:fld>
            <a:endParaRPr lang="en-US" dirty="0"/>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r>
              <a:rPr lang="en-US" dirty="0" smtClean="0"/>
              <a:t>Part 3 was to get a quick idea </a:t>
            </a:r>
            <a:r>
              <a:rPr lang="en-US" dirty="0" smtClean="0"/>
              <a:t>on </a:t>
            </a:r>
            <a:r>
              <a:rPr lang="en-US" dirty="0" smtClean="0"/>
              <a:t>the orientation of </a:t>
            </a:r>
            <a:r>
              <a:rPr lang="en-US" altLang="en-US" dirty="0" smtClean="0"/>
              <a:t>Fault V.</a:t>
            </a:r>
            <a:r>
              <a:rPr lang="en-US" altLang="en-US" baseline="0" dirty="0" smtClean="0"/>
              <a:t> </a:t>
            </a:r>
            <a:r>
              <a:rPr lang="en-US" dirty="0" smtClean="0"/>
              <a:t>A more detailed analysis of fault orientation is done when looking at time slices (Part 4).</a:t>
            </a:r>
            <a:endParaRPr lang="en-US" dirty="0"/>
          </a:p>
        </p:txBody>
      </p:sp>
    </p:spTree>
    <p:extLst>
      <p:ext uri="{BB962C8B-B14F-4D97-AF65-F5344CB8AC3E}">
        <p14:creationId xmlns:p14="http://schemas.microsoft.com/office/powerpoint/2010/main" val="40322353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used the white-black-white distinctive horizon marked here with a green line.</a:t>
            </a:r>
            <a:r>
              <a:rPr lang="en-US" baseline="0" dirty="0" smtClean="0"/>
              <a:t> </a:t>
            </a:r>
            <a:r>
              <a:rPr lang="en-US" dirty="0" smtClean="0"/>
              <a:t>We marked crossline 600 in the introduction.</a:t>
            </a:r>
            <a:r>
              <a:rPr lang="en-US" baseline="0" dirty="0" smtClean="0"/>
              <a:t> </a:t>
            </a:r>
            <a:r>
              <a:rPr lang="en-US" dirty="0" smtClean="0"/>
              <a:t>Here crossline 1000 is interpreted.</a:t>
            </a:r>
            <a:r>
              <a:rPr lang="en-US" baseline="0" dirty="0" smtClean="0"/>
              <a:t> </a:t>
            </a:r>
            <a:r>
              <a:rPr lang="en-US" dirty="0" smtClean="0"/>
              <a:t>Where the green horizon has</a:t>
            </a:r>
            <a:r>
              <a:rPr lang="en-US" baseline="0" dirty="0" smtClean="0"/>
              <a:t> its high-side cut off is also marked on the map. This gives us a quick indication that the fault strike NW – SE.</a:t>
            </a:r>
            <a:endParaRPr lang="en-US" dirty="0"/>
          </a:p>
        </p:txBody>
      </p:sp>
      <p:sp>
        <p:nvSpPr>
          <p:cNvPr id="4" name="Slide Number Placeholder 3"/>
          <p:cNvSpPr>
            <a:spLocks noGrp="1"/>
          </p:cNvSpPr>
          <p:nvPr>
            <p:ph type="sldNum" sz="quarter" idx="10"/>
          </p:nvPr>
        </p:nvSpPr>
        <p:spPr/>
        <p:txBody>
          <a:bodyPr/>
          <a:lstStyle/>
          <a:p>
            <a:pPr>
              <a:defRPr/>
            </a:pPr>
            <a:fld id="{2E422526-325E-46F5-AA39-018A26C9CB84}" type="slidenum">
              <a:rPr lang="en-US" altLang="en-US" smtClean="0"/>
              <a:pPr>
                <a:defRPr/>
              </a:pPr>
              <a:t>8</a:t>
            </a:fld>
            <a:endParaRPr lang="en-US" altLang="en-US" dirty="0"/>
          </a:p>
        </p:txBody>
      </p:sp>
    </p:spTree>
    <p:extLst>
      <p:ext uri="{BB962C8B-B14F-4D97-AF65-F5344CB8AC3E}">
        <p14:creationId xmlns:p14="http://schemas.microsoft.com/office/powerpoint/2010/main" val="2225333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E4F05E-F6C1-4584-94F5-71002F100051}" type="slidenum">
              <a:rPr lang="en-US"/>
              <a:pPr/>
              <a:t>9</a:t>
            </a:fld>
            <a:endParaRPr lang="en-US" dirty="0"/>
          </a:p>
        </p:txBody>
      </p:sp>
      <p:sp>
        <p:nvSpPr>
          <p:cNvPr id="451586" name="Rectangle 2"/>
          <p:cNvSpPr>
            <a:spLocks noGrp="1" noRot="1" noChangeAspect="1" noChangeArrowheads="1" noTextEdit="1"/>
          </p:cNvSpPr>
          <p:nvPr>
            <p:ph type="sldImg"/>
          </p:nvPr>
        </p:nvSpPr>
        <p:spPr>
          <a:ln/>
        </p:spPr>
      </p:sp>
      <p:sp>
        <p:nvSpPr>
          <p:cNvPr id="451587" name="Rectangle 3"/>
          <p:cNvSpPr>
            <a:spLocks noGrp="1" noChangeArrowheads="1"/>
          </p:cNvSpPr>
          <p:nvPr>
            <p:ph type="body" idx="1"/>
          </p:nvPr>
        </p:nvSpPr>
        <p:spPr/>
        <p:txBody>
          <a:bodyPr/>
          <a:lstStyle/>
          <a:p>
            <a:r>
              <a:rPr lang="en-US" dirty="0" smtClean="0"/>
              <a:t>You were given several time slices to interpret.</a:t>
            </a:r>
            <a:r>
              <a:rPr lang="en-US" baseline="0" dirty="0" smtClean="0"/>
              <a:t> </a:t>
            </a:r>
            <a:r>
              <a:rPr lang="en-US" dirty="0" smtClean="0"/>
              <a:t>This provides us more control on getting an interpretation of </a:t>
            </a:r>
            <a:r>
              <a:rPr lang="en-US" altLang="en-US" dirty="0" smtClean="0"/>
              <a:t>Fault V that is aerially</a:t>
            </a:r>
            <a:r>
              <a:rPr lang="en-US" altLang="en-US" baseline="0" dirty="0" smtClean="0"/>
              <a:t> </a:t>
            </a:r>
            <a:r>
              <a:rPr lang="en-US" altLang="en-US" dirty="0" smtClean="0"/>
              <a:t>consistent.</a:t>
            </a:r>
            <a:endParaRPr lang="en-US" dirty="0"/>
          </a:p>
        </p:txBody>
      </p:sp>
    </p:spTree>
    <p:extLst>
      <p:ext uri="{BB962C8B-B14F-4D97-AF65-F5344CB8AC3E}">
        <p14:creationId xmlns:p14="http://schemas.microsoft.com/office/powerpoint/2010/main" val="805582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5" Type="http://schemas.openxmlformats.org/officeDocument/2006/relationships/image" Target="../media/image1.png"/><Relationship Id="rId6" Type="http://schemas.openxmlformats.org/officeDocument/2006/relationships/image" Target="../media/image2.png"/><Relationship Id="rId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5FDE0"/>
        </a:solidFill>
        <a:effectLst/>
      </p:bgPr>
    </p:bg>
    <p:spTree>
      <p:nvGrpSpPr>
        <p:cNvPr id="1" name=""/>
        <p:cNvGrpSpPr/>
        <p:nvPr/>
      </p:nvGrpSpPr>
      <p:grpSpPr>
        <a:xfrm>
          <a:off x="0" y="0"/>
          <a:ext cx="0" cy="0"/>
          <a:chOff x="0" y="0"/>
          <a:chExt cx="0" cy="0"/>
        </a:xfrm>
      </p:grpSpPr>
      <p:pic>
        <p:nvPicPr>
          <p:cNvPr id="1026" name="Picture 1"/>
          <p:cNvPicPr>
            <a:picLocks noChangeAspect="1"/>
          </p:cNvPicPr>
          <p:nvPr userDrawn="1"/>
        </p:nvPicPr>
        <p:blipFill>
          <a:blip r:embed="rId5" cstate="print"/>
          <a:srcRect/>
          <a:stretch>
            <a:fillRect/>
          </a:stretch>
        </p:blipFill>
        <p:spPr bwMode="auto">
          <a:xfrm>
            <a:off x="0" y="0"/>
            <a:ext cx="9144000" cy="746125"/>
          </a:xfrm>
          <a:prstGeom prst="rect">
            <a:avLst/>
          </a:prstGeom>
          <a:noFill/>
          <a:ln w="9525">
            <a:noFill/>
            <a:miter lim="800000"/>
            <a:headEnd/>
            <a:tailEnd/>
          </a:ln>
        </p:spPr>
      </p:pic>
      <p:sp>
        <p:nvSpPr>
          <p:cNvPr id="1027" name="Rectangle 2"/>
          <p:cNvSpPr>
            <a:spLocks noGrp="1" noChangeArrowheads="1"/>
          </p:cNvSpPr>
          <p:nvPr>
            <p:ph type="title"/>
          </p:nvPr>
        </p:nvSpPr>
        <p:spPr bwMode="auto">
          <a:xfrm>
            <a:off x="228600" y="304800"/>
            <a:ext cx="7772400"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576263" y="1520825"/>
            <a:ext cx="7772400" cy="3694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12"/>
          <p:cNvSpPr>
            <a:spLocks noChangeShapeType="1"/>
          </p:cNvSpPr>
          <p:nvPr/>
        </p:nvSpPr>
        <p:spPr bwMode="auto">
          <a:xfrm>
            <a:off x="130175" y="822325"/>
            <a:ext cx="8737600" cy="0"/>
          </a:xfrm>
          <a:prstGeom prst="line">
            <a:avLst/>
          </a:prstGeom>
          <a:noFill/>
          <a:ln w="28575" cmpd="thickThin">
            <a:solidFill>
              <a:srgbClr val="FF0000"/>
            </a:solidFill>
            <a:round/>
            <a:headEnd/>
            <a:tailEnd/>
          </a:ln>
        </p:spPr>
        <p:txBody>
          <a:bodyPr wrap="none" anchor="ctr"/>
          <a:lstStyle/>
          <a:p>
            <a:pPr>
              <a:defRPr/>
            </a:pPr>
            <a:endParaRPr lang="en-US" dirty="0"/>
          </a:p>
        </p:txBody>
      </p:sp>
      <p:sp>
        <p:nvSpPr>
          <p:cNvPr id="6" name="Slide Number Placeholder 4"/>
          <p:cNvSpPr txBox="1">
            <a:spLocks noGrp="1"/>
          </p:cNvSpPr>
          <p:nvPr userDrawn="1"/>
        </p:nvSpPr>
        <p:spPr bwMode="auto">
          <a:xfrm>
            <a:off x="7953375" y="6429375"/>
            <a:ext cx="792163" cy="341313"/>
          </a:xfrm>
          <a:prstGeom prst="rect">
            <a:avLst/>
          </a:prstGeom>
          <a:noFill/>
          <a:ln>
            <a:noFill/>
          </a:ln>
          <a:extLst/>
        </p:spPr>
        <p:txBody>
          <a:bodyPr/>
          <a:lstStyle/>
          <a:p>
            <a:pPr algn="r" eaLnBrk="1" hangingPunct="1">
              <a:defRPr/>
            </a:pPr>
            <a:fld id="{80A2B64D-ED12-48E9-A1EA-8013731CE1D1}" type="slidenum">
              <a:rPr lang="en-US" altLang="en-US" sz="1100">
                <a:solidFill>
                  <a:srgbClr val="F2F2F2"/>
                </a:solidFill>
                <a:latin typeface="Verdana" pitchFamily="34" charset="0"/>
              </a:rPr>
              <a:pPr algn="r" eaLnBrk="1" hangingPunct="1">
                <a:defRPr/>
              </a:pPr>
              <a:t>‹#›</a:t>
            </a:fld>
            <a:endParaRPr lang="en-US" altLang="en-US" sz="1100" dirty="0">
              <a:solidFill>
                <a:srgbClr val="F2F2F2"/>
              </a:solidFill>
              <a:latin typeface="Verdana" pitchFamily="34" charset="0"/>
            </a:endParaRPr>
          </a:p>
        </p:txBody>
      </p:sp>
      <p:pic>
        <p:nvPicPr>
          <p:cNvPr id="1031" name="Picture 2"/>
          <p:cNvPicPr>
            <a:picLocks noChangeAspect="1" noChangeArrowheads="1"/>
          </p:cNvPicPr>
          <p:nvPr userDrawn="1"/>
        </p:nvPicPr>
        <p:blipFill>
          <a:blip r:embed="rId6" cstate="print"/>
          <a:srcRect/>
          <a:stretch>
            <a:fillRect/>
          </a:stretch>
        </p:blipFill>
        <p:spPr bwMode="auto">
          <a:xfrm>
            <a:off x="8001000" y="219075"/>
            <a:ext cx="1104900" cy="414338"/>
          </a:xfrm>
          <a:prstGeom prst="rect">
            <a:avLst/>
          </a:prstGeom>
          <a:noFill/>
          <a:ln w="9525">
            <a:noFill/>
            <a:miter lim="800000"/>
            <a:headEnd/>
            <a:tailEnd/>
          </a:ln>
        </p:spPr>
      </p:pic>
      <p:pic>
        <p:nvPicPr>
          <p:cNvPr id="1032" name="Picture 7"/>
          <p:cNvPicPr>
            <a:picLocks noChangeAspect="1" noChangeArrowheads="1"/>
          </p:cNvPicPr>
          <p:nvPr userDrawn="1"/>
        </p:nvPicPr>
        <p:blipFill>
          <a:blip r:embed="rId7" cstate="print"/>
          <a:srcRect l="13528" t="-7864" r="11754"/>
          <a:stretch>
            <a:fillRect/>
          </a:stretch>
        </p:blipFill>
        <p:spPr bwMode="auto">
          <a:xfrm>
            <a:off x="3132138" y="6513513"/>
            <a:ext cx="2941637" cy="274637"/>
          </a:xfrm>
          <a:prstGeom prst="rect">
            <a:avLst/>
          </a:prstGeom>
          <a:noFill/>
          <a:ln w="9525">
            <a:noFill/>
            <a:miter lim="800000"/>
            <a:headEnd/>
            <a:tailEnd/>
          </a:ln>
        </p:spPr>
      </p:pic>
      <p:sp>
        <p:nvSpPr>
          <p:cNvPr id="10" name="Slide Number Placeholder 4"/>
          <p:cNvSpPr txBox="1">
            <a:spLocks noGrp="1"/>
          </p:cNvSpPr>
          <p:nvPr userDrawn="1"/>
        </p:nvSpPr>
        <p:spPr bwMode="auto">
          <a:xfrm>
            <a:off x="8313738" y="6513513"/>
            <a:ext cx="792162" cy="341312"/>
          </a:xfrm>
          <a:prstGeom prst="rect">
            <a:avLst/>
          </a:prstGeom>
          <a:noFill/>
          <a:ln>
            <a:noFill/>
          </a:ln>
          <a:extLst/>
        </p:spPr>
        <p:txBody>
          <a:bodyPr/>
          <a:lstStyle/>
          <a:p>
            <a:pPr eaLnBrk="1" hangingPunct="1">
              <a:defRPr/>
            </a:pPr>
            <a:fld id="{643CCC50-D6B1-4713-9AFA-05652653C060}" type="slidenum">
              <a:rPr lang="en-US" altLang="en-US" sz="1100">
                <a:latin typeface="Verdana" pitchFamily="34" charset="0"/>
              </a:rPr>
              <a:pPr eaLnBrk="1" hangingPunct="1">
                <a:defRPr/>
              </a:pPr>
              <a:t>‹#›</a:t>
            </a:fld>
            <a:endParaRPr lang="en-US" altLang="en-US" sz="1100" dirty="0">
              <a:latin typeface="Verdana" pitchFamily="34" charset="0"/>
            </a:endParaRPr>
          </a:p>
        </p:txBody>
      </p:sp>
      <p:sp>
        <p:nvSpPr>
          <p:cNvPr id="1034" name="TextBox 2"/>
          <p:cNvSpPr txBox="1">
            <a:spLocks noChangeArrowheads="1"/>
          </p:cNvSpPr>
          <p:nvPr userDrawn="1"/>
        </p:nvSpPr>
        <p:spPr bwMode="auto">
          <a:xfrm>
            <a:off x="52388" y="6513513"/>
            <a:ext cx="1127125" cy="260350"/>
          </a:xfrm>
          <a:prstGeom prst="rect">
            <a:avLst/>
          </a:prstGeom>
          <a:noFill/>
          <a:ln>
            <a:noFill/>
          </a:ln>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defRPr/>
            </a:pPr>
            <a:r>
              <a:rPr lang="en-US" altLang="en-US" sz="1100" dirty="0" smtClean="0">
                <a:latin typeface="Verdana" panose="020B0604030504040204" pitchFamily="34" charset="0"/>
                <a:ea typeface="Verdana" panose="020B0604030504040204" pitchFamily="34" charset="0"/>
                <a:cs typeface="Verdana" panose="020B0604030504040204" pitchFamily="34" charset="0"/>
              </a:rPr>
              <a:t>FWSchroeder</a:t>
            </a:r>
          </a:p>
        </p:txBody>
      </p:sp>
      <p:sp>
        <p:nvSpPr>
          <p:cNvPr id="1035" name="Line 12"/>
          <p:cNvSpPr>
            <a:spLocks noChangeShapeType="1"/>
          </p:cNvSpPr>
          <p:nvPr userDrawn="1"/>
        </p:nvSpPr>
        <p:spPr bwMode="auto">
          <a:xfrm>
            <a:off x="130175" y="6489700"/>
            <a:ext cx="8807450" cy="15875"/>
          </a:xfrm>
          <a:prstGeom prst="line">
            <a:avLst/>
          </a:prstGeom>
          <a:noFill/>
          <a:ln w="28575" cmpd="thickThin">
            <a:solidFill>
              <a:srgbClr val="FF0000"/>
            </a:solidFill>
            <a:round/>
            <a:headEnd/>
            <a:tailEnd/>
          </a:ln>
        </p:spPr>
        <p:txBody>
          <a:bodyPr wrap="none" anchor="ctr"/>
          <a:lstStyle/>
          <a:p>
            <a:pPr>
              <a:defRPr/>
            </a:pP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hdr="0" dt="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Tahoma" pitchFamily="34" charset="0"/>
        </a:defRPr>
      </a:lvl2pPr>
      <a:lvl3pPr algn="l" rtl="0" eaLnBrk="0" fontAlgn="base" hangingPunct="0">
        <a:spcBef>
          <a:spcPct val="0"/>
        </a:spcBef>
        <a:spcAft>
          <a:spcPct val="0"/>
        </a:spcAft>
        <a:defRPr sz="2800" b="1">
          <a:solidFill>
            <a:srgbClr val="FF0000"/>
          </a:solidFill>
          <a:latin typeface="Tahoma" pitchFamily="34" charset="0"/>
        </a:defRPr>
      </a:lvl3pPr>
      <a:lvl4pPr algn="l" rtl="0" eaLnBrk="0" fontAlgn="base" hangingPunct="0">
        <a:spcBef>
          <a:spcPct val="0"/>
        </a:spcBef>
        <a:spcAft>
          <a:spcPct val="0"/>
        </a:spcAft>
        <a:defRPr sz="2800" b="1">
          <a:solidFill>
            <a:srgbClr val="FF0000"/>
          </a:solidFill>
          <a:latin typeface="Tahoma" pitchFamily="34" charset="0"/>
        </a:defRPr>
      </a:lvl4pPr>
      <a:lvl5pPr algn="l" rtl="0" eaLnBrk="0" fontAlgn="base" hangingPunct="0">
        <a:spcBef>
          <a:spcPct val="0"/>
        </a:spcBef>
        <a:spcAft>
          <a:spcPct val="0"/>
        </a:spcAft>
        <a:defRPr sz="2800" b="1">
          <a:solidFill>
            <a:srgbClr val="FF0000"/>
          </a:solidFill>
          <a:latin typeface="Tahoma" pitchFamily="34" charset="0"/>
        </a:defRPr>
      </a:lvl5pPr>
      <a:lvl6pPr marL="457200" algn="l" rtl="0" eaLnBrk="0" fontAlgn="base" hangingPunct="0">
        <a:spcBef>
          <a:spcPct val="0"/>
        </a:spcBef>
        <a:spcAft>
          <a:spcPct val="0"/>
        </a:spcAft>
        <a:defRPr sz="2800" b="1">
          <a:solidFill>
            <a:srgbClr val="FFFF00"/>
          </a:solidFill>
          <a:latin typeface="Tahoma" pitchFamily="34" charset="0"/>
        </a:defRPr>
      </a:lvl6pPr>
      <a:lvl7pPr marL="914400" algn="l" rtl="0" eaLnBrk="0" fontAlgn="base" hangingPunct="0">
        <a:spcBef>
          <a:spcPct val="0"/>
        </a:spcBef>
        <a:spcAft>
          <a:spcPct val="0"/>
        </a:spcAft>
        <a:defRPr sz="2800" b="1">
          <a:solidFill>
            <a:srgbClr val="FFFF00"/>
          </a:solidFill>
          <a:latin typeface="Tahoma" pitchFamily="34" charset="0"/>
        </a:defRPr>
      </a:lvl7pPr>
      <a:lvl8pPr marL="1371600" algn="l" rtl="0" eaLnBrk="0" fontAlgn="base" hangingPunct="0">
        <a:spcBef>
          <a:spcPct val="0"/>
        </a:spcBef>
        <a:spcAft>
          <a:spcPct val="0"/>
        </a:spcAft>
        <a:defRPr sz="2800" b="1">
          <a:solidFill>
            <a:srgbClr val="FFFF00"/>
          </a:solidFill>
          <a:latin typeface="Tahoma" pitchFamily="34" charset="0"/>
        </a:defRPr>
      </a:lvl8pPr>
      <a:lvl9pPr marL="1828800" algn="l" rtl="0" eaLnBrk="0" fontAlgn="base" hangingPunct="0">
        <a:spcBef>
          <a:spcPct val="0"/>
        </a:spcBef>
        <a:spcAft>
          <a:spcPct val="0"/>
        </a:spcAft>
        <a:defRPr sz="2800" b="1">
          <a:solidFill>
            <a:srgbClr val="FFFF00"/>
          </a:solidFill>
          <a:latin typeface="Tahom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4"/>
          <p:cNvSpPr>
            <a:spLocks noGrp="1" noChangeArrowheads="1"/>
          </p:cNvSpPr>
          <p:nvPr>
            <p:ph type="title"/>
          </p:nvPr>
        </p:nvSpPr>
        <p:spPr/>
        <p:txBody>
          <a:bodyPr/>
          <a:lstStyle/>
          <a:p>
            <a:r>
              <a:rPr lang="en-US" altLang="en-US" dirty="0" smtClean="0"/>
              <a:t>Fault Interpretation</a:t>
            </a:r>
          </a:p>
        </p:txBody>
      </p:sp>
      <p:sp>
        <p:nvSpPr>
          <p:cNvPr id="6" name="TextBox 5"/>
          <p:cNvSpPr txBox="1"/>
          <p:nvPr/>
        </p:nvSpPr>
        <p:spPr>
          <a:xfrm>
            <a:off x="451426" y="1565732"/>
            <a:ext cx="4045623" cy="1938992"/>
          </a:xfrm>
          <a:prstGeom prst="rect">
            <a:avLst/>
          </a:prstGeom>
          <a:noFill/>
        </p:spPr>
        <p:txBody>
          <a:bodyPr wrap="square" rtlCol="0">
            <a:spAutoFit/>
          </a:bodyPr>
          <a:lstStyle/>
          <a:p>
            <a:pPr algn="ctr"/>
            <a:r>
              <a:rPr lang="en-US" sz="4000" dirty="0" smtClean="0">
                <a:latin typeface="Comic Sans MS" pitchFamily="66" charset="0"/>
              </a:rPr>
              <a:t>Mapping Two Faults Using 3D Seismic Data</a:t>
            </a:r>
            <a:endParaRPr lang="en-US" sz="4800" dirty="0">
              <a:latin typeface="Comic Sans MS" pitchFamily="66" charset="0"/>
            </a:endParaRPr>
          </a:p>
        </p:txBody>
      </p:sp>
      <p:grpSp>
        <p:nvGrpSpPr>
          <p:cNvPr id="7" name="Group 6"/>
          <p:cNvGrpSpPr/>
          <p:nvPr/>
        </p:nvGrpSpPr>
        <p:grpSpPr>
          <a:xfrm>
            <a:off x="4639225" y="1569924"/>
            <a:ext cx="4564735" cy="3280314"/>
            <a:chOff x="1927225" y="1431925"/>
            <a:chExt cx="6440488" cy="5026025"/>
          </a:xfrm>
        </p:grpSpPr>
        <p:grpSp>
          <p:nvGrpSpPr>
            <p:cNvPr id="8" name="Group 27"/>
            <p:cNvGrpSpPr>
              <a:grpSpLocks/>
            </p:cNvGrpSpPr>
            <p:nvPr/>
          </p:nvGrpSpPr>
          <p:grpSpPr bwMode="auto">
            <a:xfrm>
              <a:off x="1927225" y="1431925"/>
              <a:ext cx="4833938" cy="4860925"/>
              <a:chOff x="1214" y="902"/>
              <a:chExt cx="3045" cy="3062"/>
            </a:xfrm>
          </p:grpSpPr>
          <p:sp>
            <p:nvSpPr>
              <p:cNvPr id="25" name="AutoShape 3"/>
              <p:cNvSpPr>
                <a:spLocks noChangeArrowheads="1"/>
              </p:cNvSpPr>
              <p:nvPr/>
            </p:nvSpPr>
            <p:spPr bwMode="auto">
              <a:xfrm rot="-506048">
                <a:off x="1402" y="1075"/>
                <a:ext cx="1639" cy="2744"/>
              </a:xfrm>
              <a:prstGeom prst="parallelogram">
                <a:avLst>
                  <a:gd name="adj" fmla="val 25000"/>
                </a:avLst>
              </a:prstGeom>
              <a:solidFill>
                <a:schemeClr val="bg2"/>
              </a:solidFill>
              <a:ln w="28575">
                <a:solidFill>
                  <a:srgbClr val="FF0000"/>
                </a:solidFill>
                <a:miter lim="800000"/>
                <a:headEnd/>
                <a:tailEnd/>
              </a:ln>
              <a:effectLst/>
            </p:spPr>
            <p:txBody>
              <a:bodyPr wrap="none" anchor="ctr"/>
              <a:lstStyle/>
              <a:p>
                <a:endParaRPr lang="en-US" sz="1400" b="1" dirty="0">
                  <a:latin typeface="Arial" pitchFamily="34" charset="0"/>
                  <a:cs typeface="Arial" pitchFamily="34" charset="0"/>
                </a:endParaRPr>
              </a:p>
            </p:txBody>
          </p:sp>
          <p:sp>
            <p:nvSpPr>
              <p:cNvPr id="26" name="AutoShape 5"/>
              <p:cNvSpPr>
                <a:spLocks noChangeArrowheads="1"/>
              </p:cNvSpPr>
              <p:nvPr/>
            </p:nvSpPr>
            <p:spPr bwMode="auto">
              <a:xfrm rot="-506048">
                <a:off x="2621" y="902"/>
                <a:ext cx="1638" cy="2743"/>
              </a:xfrm>
              <a:prstGeom prst="parallelogram">
                <a:avLst>
                  <a:gd name="adj" fmla="val 25000"/>
                </a:avLst>
              </a:prstGeom>
              <a:solidFill>
                <a:schemeClr val="bg2"/>
              </a:solidFill>
              <a:ln w="28575">
                <a:solidFill>
                  <a:srgbClr val="FF0000"/>
                </a:solidFill>
                <a:miter lim="800000"/>
                <a:headEnd/>
                <a:tailEnd/>
              </a:ln>
              <a:effectLst/>
            </p:spPr>
            <p:txBody>
              <a:bodyPr wrap="none" anchor="ctr"/>
              <a:lstStyle/>
              <a:p>
                <a:endParaRPr lang="en-US" sz="1400" b="1" dirty="0">
                  <a:latin typeface="Arial" pitchFamily="34" charset="0"/>
                  <a:cs typeface="Arial" pitchFamily="34" charset="0"/>
                </a:endParaRPr>
              </a:p>
            </p:txBody>
          </p:sp>
          <p:sp>
            <p:nvSpPr>
              <p:cNvPr id="27" name="Line 6"/>
              <p:cNvSpPr>
                <a:spLocks noChangeShapeType="1"/>
              </p:cNvSpPr>
              <p:nvPr/>
            </p:nvSpPr>
            <p:spPr bwMode="auto">
              <a:xfrm>
                <a:off x="2838" y="998"/>
                <a:ext cx="0" cy="2721"/>
              </a:xfrm>
              <a:prstGeom prst="line">
                <a:avLst/>
              </a:prstGeom>
              <a:noFill/>
              <a:ln w="57150">
                <a:solidFill>
                  <a:schemeClr val="bg2"/>
                </a:solidFill>
                <a:round/>
                <a:headEnd/>
                <a:tailEnd/>
              </a:ln>
              <a:effectLst/>
            </p:spPr>
            <p:txBody>
              <a:bodyPr wrap="none" anchor="ctr"/>
              <a:lstStyle/>
              <a:p>
                <a:endParaRPr lang="en-US" sz="1400" b="1" dirty="0">
                  <a:latin typeface="Arial" pitchFamily="34" charset="0"/>
                  <a:cs typeface="Arial" pitchFamily="34" charset="0"/>
                </a:endParaRPr>
              </a:p>
            </p:txBody>
          </p:sp>
          <p:sp>
            <p:nvSpPr>
              <p:cNvPr id="28" name="Text Box 13"/>
              <p:cNvSpPr txBox="1">
                <a:spLocks noChangeArrowheads="1"/>
              </p:cNvSpPr>
              <p:nvPr/>
            </p:nvSpPr>
            <p:spPr bwMode="auto">
              <a:xfrm rot="21127941">
                <a:off x="1663" y="3504"/>
                <a:ext cx="1022" cy="315"/>
              </a:xfrm>
              <a:prstGeom prst="rect">
                <a:avLst/>
              </a:prstGeom>
              <a:noFill/>
              <a:ln w="9525">
                <a:noFill/>
                <a:miter lim="800000"/>
                <a:headEnd/>
                <a:tailEnd/>
              </a:ln>
              <a:effectLst/>
            </p:spPr>
            <p:txBody>
              <a:bodyPr wrap="none" anchor="ctr">
                <a:spAutoFit/>
              </a:bodyPr>
              <a:lstStyle/>
              <a:p>
                <a:r>
                  <a:rPr lang="en-US" sz="1400" b="1" dirty="0">
                    <a:latin typeface="Arial" pitchFamily="34" charset="0"/>
                    <a:cs typeface="Arial" pitchFamily="34" charset="0"/>
                  </a:rPr>
                  <a:t>Inline 740</a:t>
                </a:r>
              </a:p>
            </p:txBody>
          </p:sp>
          <p:grpSp>
            <p:nvGrpSpPr>
              <p:cNvPr id="29" name="Group 19"/>
              <p:cNvGrpSpPr>
                <a:grpSpLocks/>
              </p:cNvGrpSpPr>
              <p:nvPr/>
            </p:nvGrpSpPr>
            <p:grpSpPr bwMode="auto">
              <a:xfrm>
                <a:off x="1214" y="1123"/>
                <a:ext cx="421" cy="2841"/>
                <a:chOff x="1583" y="1429"/>
                <a:chExt cx="375" cy="2542"/>
              </a:xfrm>
            </p:grpSpPr>
            <p:sp>
              <p:nvSpPr>
                <p:cNvPr id="30" name="Text Box 14"/>
                <p:cNvSpPr txBox="1">
                  <a:spLocks noChangeArrowheads="1"/>
                </p:cNvSpPr>
                <p:nvPr/>
              </p:nvSpPr>
              <p:spPr bwMode="auto">
                <a:xfrm>
                  <a:off x="1584" y="1429"/>
                  <a:ext cx="373" cy="211"/>
                </a:xfrm>
                <a:prstGeom prst="rect">
                  <a:avLst/>
                </a:prstGeom>
                <a:noFill/>
                <a:ln w="9525">
                  <a:noFill/>
                  <a:miter lim="800000"/>
                  <a:headEnd/>
                  <a:tailEnd/>
                </a:ln>
                <a:effectLst/>
              </p:spPr>
              <p:txBody>
                <a:bodyPr wrap="none" anchor="ctr">
                  <a:spAutoFit/>
                </a:bodyPr>
                <a:lstStyle/>
                <a:p>
                  <a:r>
                    <a:rPr lang="en-US" sz="900" b="1" dirty="0">
                      <a:latin typeface="Arial" pitchFamily="34" charset="0"/>
                      <a:cs typeface="Arial" pitchFamily="34" charset="0"/>
                    </a:rPr>
                    <a:t>1.50</a:t>
                  </a:r>
                </a:p>
              </p:txBody>
            </p:sp>
            <p:sp>
              <p:nvSpPr>
                <p:cNvPr id="31" name="Text Box 15"/>
                <p:cNvSpPr txBox="1">
                  <a:spLocks noChangeArrowheads="1"/>
                </p:cNvSpPr>
                <p:nvPr/>
              </p:nvSpPr>
              <p:spPr bwMode="auto">
                <a:xfrm>
                  <a:off x="1584" y="2012"/>
                  <a:ext cx="373" cy="211"/>
                </a:xfrm>
                <a:prstGeom prst="rect">
                  <a:avLst/>
                </a:prstGeom>
                <a:noFill/>
                <a:ln w="9525">
                  <a:noFill/>
                  <a:miter lim="800000"/>
                  <a:headEnd/>
                  <a:tailEnd/>
                </a:ln>
                <a:effectLst/>
              </p:spPr>
              <p:txBody>
                <a:bodyPr wrap="none" anchor="ctr">
                  <a:spAutoFit/>
                </a:bodyPr>
                <a:lstStyle/>
                <a:p>
                  <a:r>
                    <a:rPr lang="en-US" sz="900" b="1" dirty="0">
                      <a:latin typeface="Arial" pitchFamily="34" charset="0"/>
                      <a:cs typeface="Arial" pitchFamily="34" charset="0"/>
                    </a:rPr>
                    <a:t>1.75</a:t>
                  </a:r>
                </a:p>
              </p:txBody>
            </p:sp>
            <p:sp>
              <p:nvSpPr>
                <p:cNvPr id="32" name="Text Box 16"/>
                <p:cNvSpPr txBox="1">
                  <a:spLocks noChangeArrowheads="1"/>
                </p:cNvSpPr>
                <p:nvPr/>
              </p:nvSpPr>
              <p:spPr bwMode="auto">
                <a:xfrm>
                  <a:off x="1585" y="2594"/>
                  <a:ext cx="373" cy="211"/>
                </a:xfrm>
                <a:prstGeom prst="rect">
                  <a:avLst/>
                </a:prstGeom>
                <a:noFill/>
                <a:ln w="9525">
                  <a:noFill/>
                  <a:miter lim="800000"/>
                  <a:headEnd/>
                  <a:tailEnd/>
                </a:ln>
                <a:effectLst/>
              </p:spPr>
              <p:txBody>
                <a:bodyPr wrap="none" anchor="ctr">
                  <a:spAutoFit/>
                </a:bodyPr>
                <a:lstStyle/>
                <a:p>
                  <a:r>
                    <a:rPr lang="en-US" sz="900" b="1" dirty="0">
                      <a:latin typeface="Arial" pitchFamily="34" charset="0"/>
                      <a:cs typeface="Arial" pitchFamily="34" charset="0"/>
                    </a:rPr>
                    <a:t>2.00</a:t>
                  </a:r>
                </a:p>
              </p:txBody>
            </p:sp>
            <p:sp>
              <p:nvSpPr>
                <p:cNvPr id="33" name="Text Box 17"/>
                <p:cNvSpPr txBox="1">
                  <a:spLocks noChangeArrowheads="1"/>
                </p:cNvSpPr>
                <p:nvPr/>
              </p:nvSpPr>
              <p:spPr bwMode="auto">
                <a:xfrm>
                  <a:off x="1583" y="3176"/>
                  <a:ext cx="373" cy="211"/>
                </a:xfrm>
                <a:prstGeom prst="rect">
                  <a:avLst/>
                </a:prstGeom>
                <a:noFill/>
                <a:ln w="9525">
                  <a:noFill/>
                  <a:miter lim="800000"/>
                  <a:headEnd/>
                  <a:tailEnd/>
                </a:ln>
                <a:effectLst/>
              </p:spPr>
              <p:txBody>
                <a:bodyPr wrap="none" anchor="ctr">
                  <a:spAutoFit/>
                </a:bodyPr>
                <a:lstStyle/>
                <a:p>
                  <a:r>
                    <a:rPr lang="en-US" sz="900" b="1" dirty="0">
                      <a:latin typeface="Arial" pitchFamily="34" charset="0"/>
                      <a:cs typeface="Arial" pitchFamily="34" charset="0"/>
                    </a:rPr>
                    <a:t>2.25</a:t>
                  </a:r>
                </a:p>
              </p:txBody>
            </p:sp>
            <p:sp>
              <p:nvSpPr>
                <p:cNvPr id="34" name="Text Box 18"/>
                <p:cNvSpPr txBox="1">
                  <a:spLocks noChangeArrowheads="1"/>
                </p:cNvSpPr>
                <p:nvPr/>
              </p:nvSpPr>
              <p:spPr bwMode="auto">
                <a:xfrm>
                  <a:off x="1584" y="3760"/>
                  <a:ext cx="373" cy="211"/>
                </a:xfrm>
                <a:prstGeom prst="rect">
                  <a:avLst/>
                </a:prstGeom>
                <a:noFill/>
                <a:ln w="9525">
                  <a:noFill/>
                  <a:miter lim="800000"/>
                  <a:headEnd/>
                  <a:tailEnd/>
                </a:ln>
                <a:effectLst/>
              </p:spPr>
              <p:txBody>
                <a:bodyPr wrap="none" anchor="ctr">
                  <a:spAutoFit/>
                </a:bodyPr>
                <a:lstStyle/>
                <a:p>
                  <a:r>
                    <a:rPr lang="en-US" sz="900" b="1" dirty="0">
                      <a:latin typeface="Arial" pitchFamily="34" charset="0"/>
                      <a:cs typeface="Arial" pitchFamily="34" charset="0"/>
                    </a:rPr>
                    <a:t>2.50</a:t>
                  </a:r>
                </a:p>
              </p:txBody>
            </p:sp>
          </p:grpSp>
        </p:grpSp>
        <p:grpSp>
          <p:nvGrpSpPr>
            <p:cNvPr id="9" name="Group 36"/>
            <p:cNvGrpSpPr>
              <a:grpSpLocks/>
            </p:cNvGrpSpPr>
            <p:nvPr/>
          </p:nvGrpSpPr>
          <p:grpSpPr bwMode="auto">
            <a:xfrm>
              <a:off x="4070351" y="1766888"/>
              <a:ext cx="3602038" cy="4691062"/>
              <a:chOff x="2564" y="1113"/>
              <a:chExt cx="2269" cy="2955"/>
            </a:xfrm>
          </p:grpSpPr>
          <p:sp>
            <p:nvSpPr>
              <p:cNvPr id="16" name="AutoShape 37"/>
              <p:cNvSpPr>
                <a:spLocks noChangeArrowheads="1"/>
              </p:cNvSpPr>
              <p:nvPr/>
            </p:nvSpPr>
            <p:spPr bwMode="auto">
              <a:xfrm rot="606031" flipH="1">
                <a:off x="2564" y="1113"/>
                <a:ext cx="2051" cy="2744"/>
              </a:xfrm>
              <a:prstGeom prst="parallelogram">
                <a:avLst>
                  <a:gd name="adj" fmla="val 25000"/>
                </a:avLst>
              </a:prstGeom>
              <a:solidFill>
                <a:srgbClr val="66FFFF"/>
              </a:solidFill>
              <a:ln w="28575">
                <a:solidFill>
                  <a:srgbClr val="FF0000"/>
                </a:solidFill>
                <a:miter lim="800000"/>
                <a:headEnd/>
                <a:tailEnd/>
              </a:ln>
              <a:effectLst/>
            </p:spPr>
            <p:txBody>
              <a:bodyPr wrap="none" anchor="ctr"/>
              <a:lstStyle/>
              <a:p>
                <a:endParaRPr lang="en-US" sz="1400" b="1" dirty="0">
                  <a:latin typeface="Arial" pitchFamily="34" charset="0"/>
                  <a:cs typeface="Arial" pitchFamily="34" charset="0"/>
                </a:endParaRPr>
              </a:p>
            </p:txBody>
          </p:sp>
          <p:grpSp>
            <p:nvGrpSpPr>
              <p:cNvPr id="17" name="Group 38"/>
              <p:cNvGrpSpPr>
                <a:grpSpLocks/>
              </p:cNvGrpSpPr>
              <p:nvPr/>
            </p:nvGrpSpPr>
            <p:grpSpPr bwMode="auto">
              <a:xfrm>
                <a:off x="3015" y="1228"/>
                <a:ext cx="1818" cy="2840"/>
                <a:chOff x="3015" y="1228"/>
                <a:chExt cx="1818" cy="2840"/>
              </a:xfrm>
            </p:grpSpPr>
            <p:sp>
              <p:nvSpPr>
                <p:cNvPr id="18" name="Text Box 39"/>
                <p:cNvSpPr txBox="1">
                  <a:spLocks noChangeArrowheads="1"/>
                </p:cNvSpPr>
                <p:nvPr/>
              </p:nvSpPr>
              <p:spPr bwMode="auto">
                <a:xfrm rot="588921">
                  <a:off x="3015" y="3539"/>
                  <a:ext cx="1380" cy="315"/>
                </a:xfrm>
                <a:prstGeom prst="rect">
                  <a:avLst/>
                </a:prstGeom>
                <a:noFill/>
                <a:ln w="9525">
                  <a:noFill/>
                  <a:miter lim="800000"/>
                  <a:headEnd/>
                  <a:tailEnd/>
                </a:ln>
                <a:effectLst/>
              </p:spPr>
              <p:txBody>
                <a:bodyPr wrap="none" anchor="ctr">
                  <a:spAutoFit/>
                </a:bodyPr>
                <a:lstStyle/>
                <a:p>
                  <a:r>
                    <a:rPr lang="en-US" sz="1400" b="1" dirty="0">
                      <a:latin typeface="Arial" pitchFamily="34" charset="0"/>
                      <a:cs typeface="Arial" pitchFamily="34" charset="0"/>
                    </a:rPr>
                    <a:t>Crossline 600</a:t>
                  </a:r>
                </a:p>
              </p:txBody>
            </p:sp>
            <p:grpSp>
              <p:nvGrpSpPr>
                <p:cNvPr id="19" name="Group 40"/>
                <p:cNvGrpSpPr>
                  <a:grpSpLocks/>
                </p:cNvGrpSpPr>
                <p:nvPr/>
              </p:nvGrpSpPr>
              <p:grpSpPr bwMode="auto">
                <a:xfrm>
                  <a:off x="4412" y="1228"/>
                  <a:ext cx="421" cy="2840"/>
                  <a:chOff x="1583" y="1429"/>
                  <a:chExt cx="375" cy="2541"/>
                </a:xfrm>
              </p:grpSpPr>
              <p:sp>
                <p:nvSpPr>
                  <p:cNvPr id="20" name="Text Box 41"/>
                  <p:cNvSpPr txBox="1">
                    <a:spLocks noChangeArrowheads="1"/>
                  </p:cNvSpPr>
                  <p:nvPr/>
                </p:nvSpPr>
                <p:spPr bwMode="auto">
                  <a:xfrm>
                    <a:off x="1584" y="1429"/>
                    <a:ext cx="373" cy="211"/>
                  </a:xfrm>
                  <a:prstGeom prst="rect">
                    <a:avLst/>
                  </a:prstGeom>
                  <a:noFill/>
                  <a:ln w="9525">
                    <a:noFill/>
                    <a:miter lim="800000"/>
                    <a:headEnd/>
                    <a:tailEnd/>
                  </a:ln>
                  <a:effectLst/>
                </p:spPr>
                <p:txBody>
                  <a:bodyPr wrap="none" anchor="ctr">
                    <a:spAutoFit/>
                  </a:bodyPr>
                  <a:lstStyle/>
                  <a:p>
                    <a:r>
                      <a:rPr lang="en-US" sz="900" b="1" dirty="0">
                        <a:latin typeface="Arial" pitchFamily="34" charset="0"/>
                        <a:cs typeface="Arial" pitchFamily="34" charset="0"/>
                      </a:rPr>
                      <a:t>1.50</a:t>
                    </a:r>
                  </a:p>
                </p:txBody>
              </p:sp>
              <p:sp>
                <p:nvSpPr>
                  <p:cNvPr id="21" name="Text Box 42"/>
                  <p:cNvSpPr txBox="1">
                    <a:spLocks noChangeArrowheads="1"/>
                  </p:cNvSpPr>
                  <p:nvPr/>
                </p:nvSpPr>
                <p:spPr bwMode="auto">
                  <a:xfrm>
                    <a:off x="1584" y="2011"/>
                    <a:ext cx="373" cy="211"/>
                  </a:xfrm>
                  <a:prstGeom prst="rect">
                    <a:avLst/>
                  </a:prstGeom>
                  <a:noFill/>
                  <a:ln w="9525">
                    <a:noFill/>
                    <a:miter lim="800000"/>
                    <a:headEnd/>
                    <a:tailEnd/>
                  </a:ln>
                  <a:effectLst/>
                </p:spPr>
                <p:txBody>
                  <a:bodyPr wrap="none" anchor="ctr">
                    <a:spAutoFit/>
                  </a:bodyPr>
                  <a:lstStyle/>
                  <a:p>
                    <a:r>
                      <a:rPr lang="en-US" sz="900" b="1" dirty="0">
                        <a:latin typeface="Arial" pitchFamily="34" charset="0"/>
                        <a:cs typeface="Arial" pitchFamily="34" charset="0"/>
                      </a:rPr>
                      <a:t>1.75</a:t>
                    </a:r>
                  </a:p>
                </p:txBody>
              </p:sp>
              <p:sp>
                <p:nvSpPr>
                  <p:cNvPr id="22" name="Text Box 43"/>
                  <p:cNvSpPr txBox="1">
                    <a:spLocks noChangeArrowheads="1"/>
                  </p:cNvSpPr>
                  <p:nvPr/>
                </p:nvSpPr>
                <p:spPr bwMode="auto">
                  <a:xfrm>
                    <a:off x="1585" y="2594"/>
                    <a:ext cx="373" cy="211"/>
                  </a:xfrm>
                  <a:prstGeom prst="rect">
                    <a:avLst/>
                  </a:prstGeom>
                  <a:noFill/>
                  <a:ln w="9525">
                    <a:noFill/>
                    <a:miter lim="800000"/>
                    <a:headEnd/>
                    <a:tailEnd/>
                  </a:ln>
                  <a:effectLst/>
                </p:spPr>
                <p:txBody>
                  <a:bodyPr wrap="none" anchor="ctr">
                    <a:spAutoFit/>
                  </a:bodyPr>
                  <a:lstStyle/>
                  <a:p>
                    <a:r>
                      <a:rPr lang="en-US" sz="900" b="1" dirty="0">
                        <a:latin typeface="Arial" pitchFamily="34" charset="0"/>
                        <a:cs typeface="Arial" pitchFamily="34" charset="0"/>
                      </a:rPr>
                      <a:t>2.00</a:t>
                    </a:r>
                  </a:p>
                </p:txBody>
              </p:sp>
              <p:sp>
                <p:nvSpPr>
                  <p:cNvPr id="23" name="Text Box 44"/>
                  <p:cNvSpPr txBox="1">
                    <a:spLocks noChangeArrowheads="1"/>
                  </p:cNvSpPr>
                  <p:nvPr/>
                </p:nvSpPr>
                <p:spPr bwMode="auto">
                  <a:xfrm>
                    <a:off x="1583" y="3176"/>
                    <a:ext cx="373" cy="211"/>
                  </a:xfrm>
                  <a:prstGeom prst="rect">
                    <a:avLst/>
                  </a:prstGeom>
                  <a:noFill/>
                  <a:ln w="9525">
                    <a:noFill/>
                    <a:miter lim="800000"/>
                    <a:headEnd/>
                    <a:tailEnd/>
                  </a:ln>
                  <a:effectLst/>
                </p:spPr>
                <p:txBody>
                  <a:bodyPr wrap="none" anchor="ctr">
                    <a:spAutoFit/>
                  </a:bodyPr>
                  <a:lstStyle/>
                  <a:p>
                    <a:r>
                      <a:rPr lang="en-US" sz="900" b="1" dirty="0">
                        <a:latin typeface="Arial" pitchFamily="34" charset="0"/>
                        <a:cs typeface="Arial" pitchFamily="34" charset="0"/>
                      </a:rPr>
                      <a:t>2.25</a:t>
                    </a:r>
                  </a:p>
                </p:txBody>
              </p:sp>
              <p:sp>
                <p:nvSpPr>
                  <p:cNvPr id="24" name="Text Box 45"/>
                  <p:cNvSpPr txBox="1">
                    <a:spLocks noChangeArrowheads="1"/>
                  </p:cNvSpPr>
                  <p:nvPr/>
                </p:nvSpPr>
                <p:spPr bwMode="auto">
                  <a:xfrm>
                    <a:off x="1584" y="3759"/>
                    <a:ext cx="373" cy="211"/>
                  </a:xfrm>
                  <a:prstGeom prst="rect">
                    <a:avLst/>
                  </a:prstGeom>
                  <a:noFill/>
                  <a:ln w="9525">
                    <a:noFill/>
                    <a:miter lim="800000"/>
                    <a:headEnd/>
                    <a:tailEnd/>
                  </a:ln>
                  <a:effectLst/>
                </p:spPr>
                <p:txBody>
                  <a:bodyPr wrap="none" anchor="ctr">
                    <a:spAutoFit/>
                  </a:bodyPr>
                  <a:lstStyle/>
                  <a:p>
                    <a:r>
                      <a:rPr lang="en-US" sz="900" b="1" dirty="0">
                        <a:latin typeface="Arial" pitchFamily="34" charset="0"/>
                        <a:cs typeface="Arial" pitchFamily="34" charset="0"/>
                      </a:rPr>
                      <a:t>2.50</a:t>
                    </a:r>
                  </a:p>
                </p:txBody>
              </p:sp>
            </p:grpSp>
          </p:grpSp>
        </p:grpSp>
        <p:grpSp>
          <p:nvGrpSpPr>
            <p:cNvPr id="10" name="Group 46"/>
            <p:cNvGrpSpPr>
              <a:grpSpLocks/>
            </p:cNvGrpSpPr>
            <p:nvPr/>
          </p:nvGrpSpPr>
          <p:grpSpPr bwMode="auto">
            <a:xfrm>
              <a:off x="2574925" y="3473450"/>
              <a:ext cx="5792788" cy="760413"/>
              <a:chOff x="1622" y="2188"/>
              <a:chExt cx="3649" cy="479"/>
            </a:xfrm>
          </p:grpSpPr>
          <p:sp>
            <p:nvSpPr>
              <p:cNvPr id="13" name="Freeform 47"/>
              <p:cNvSpPr>
                <a:spLocks/>
              </p:cNvSpPr>
              <p:nvPr/>
            </p:nvSpPr>
            <p:spPr bwMode="auto">
              <a:xfrm>
                <a:off x="1622" y="2352"/>
                <a:ext cx="2798" cy="315"/>
              </a:xfrm>
              <a:custGeom>
                <a:avLst/>
                <a:gdLst/>
                <a:ahLst/>
                <a:cxnLst>
                  <a:cxn ang="0">
                    <a:pos x="0" y="102"/>
                  </a:cxn>
                  <a:cxn ang="0">
                    <a:pos x="1140" y="0"/>
                  </a:cxn>
                  <a:cxn ang="0">
                    <a:pos x="2503" y="111"/>
                  </a:cxn>
                  <a:cxn ang="0">
                    <a:pos x="763" y="282"/>
                  </a:cxn>
                  <a:cxn ang="0">
                    <a:pos x="0" y="102"/>
                  </a:cxn>
                </a:cxnLst>
                <a:rect l="0" t="0" r="r" b="b"/>
                <a:pathLst>
                  <a:path w="2503" h="282">
                    <a:moveTo>
                      <a:pt x="0" y="102"/>
                    </a:moveTo>
                    <a:lnTo>
                      <a:pt x="1140" y="0"/>
                    </a:lnTo>
                    <a:lnTo>
                      <a:pt x="2503" y="111"/>
                    </a:lnTo>
                    <a:lnTo>
                      <a:pt x="763" y="282"/>
                    </a:lnTo>
                    <a:lnTo>
                      <a:pt x="0" y="102"/>
                    </a:lnTo>
                    <a:close/>
                  </a:path>
                </a:pathLst>
              </a:custGeom>
              <a:solidFill>
                <a:srgbClr val="CC9900"/>
              </a:solidFill>
              <a:ln w="38100" cap="flat" cmpd="sng">
                <a:solidFill>
                  <a:srgbClr val="66FF33"/>
                </a:solidFill>
                <a:prstDash val="solid"/>
                <a:round/>
                <a:headEnd/>
                <a:tailEnd/>
              </a:ln>
              <a:effectLst/>
            </p:spPr>
            <p:txBody>
              <a:bodyPr wrap="none" anchor="ctr"/>
              <a:lstStyle/>
              <a:p>
                <a:endParaRPr lang="en-US" sz="1400" b="1" dirty="0">
                  <a:latin typeface="Arial" pitchFamily="34" charset="0"/>
                  <a:cs typeface="Arial" pitchFamily="34" charset="0"/>
                </a:endParaRPr>
              </a:p>
            </p:txBody>
          </p:sp>
          <p:sp>
            <p:nvSpPr>
              <p:cNvPr id="14" name="Freeform 48"/>
              <p:cNvSpPr>
                <a:spLocks/>
              </p:cNvSpPr>
              <p:nvPr/>
            </p:nvSpPr>
            <p:spPr bwMode="auto">
              <a:xfrm>
                <a:off x="4351" y="2188"/>
                <a:ext cx="920" cy="297"/>
              </a:xfrm>
              <a:custGeom>
                <a:avLst/>
                <a:gdLst/>
                <a:ahLst/>
                <a:cxnLst>
                  <a:cxn ang="0">
                    <a:pos x="9" y="266"/>
                  </a:cxn>
                  <a:cxn ang="0">
                    <a:pos x="823" y="163"/>
                  </a:cxn>
                  <a:cxn ang="0">
                    <a:pos x="0" y="0"/>
                  </a:cxn>
                </a:cxnLst>
                <a:rect l="0" t="0" r="r" b="b"/>
                <a:pathLst>
                  <a:path w="823" h="266">
                    <a:moveTo>
                      <a:pt x="9" y="266"/>
                    </a:moveTo>
                    <a:lnTo>
                      <a:pt x="823" y="163"/>
                    </a:lnTo>
                    <a:lnTo>
                      <a:pt x="0" y="0"/>
                    </a:lnTo>
                  </a:path>
                </a:pathLst>
              </a:custGeom>
              <a:solidFill>
                <a:srgbClr val="CC9900"/>
              </a:solidFill>
              <a:ln w="38100" cap="flat" cmpd="sng">
                <a:solidFill>
                  <a:srgbClr val="66FF33"/>
                </a:solidFill>
                <a:prstDash val="solid"/>
                <a:round/>
                <a:headEnd/>
                <a:tailEnd/>
              </a:ln>
              <a:effectLst/>
            </p:spPr>
            <p:txBody>
              <a:bodyPr wrap="none" anchor="ctr"/>
              <a:lstStyle/>
              <a:p>
                <a:endParaRPr lang="en-US" sz="1400" b="1" dirty="0">
                  <a:latin typeface="Arial" pitchFamily="34" charset="0"/>
                  <a:cs typeface="Arial" pitchFamily="34" charset="0"/>
                </a:endParaRPr>
              </a:p>
            </p:txBody>
          </p:sp>
          <p:sp>
            <p:nvSpPr>
              <p:cNvPr id="15" name="Text Box 49"/>
              <p:cNvSpPr txBox="1">
                <a:spLocks noChangeArrowheads="1"/>
              </p:cNvSpPr>
              <p:nvPr/>
            </p:nvSpPr>
            <p:spPr bwMode="auto">
              <a:xfrm rot="21150754">
                <a:off x="2340" y="2398"/>
                <a:ext cx="1262" cy="268"/>
              </a:xfrm>
              <a:prstGeom prst="rect">
                <a:avLst/>
              </a:prstGeom>
              <a:noFill/>
              <a:ln w="9525">
                <a:noFill/>
                <a:miter lim="800000"/>
                <a:headEnd/>
                <a:tailEnd/>
              </a:ln>
              <a:effectLst/>
            </p:spPr>
            <p:txBody>
              <a:bodyPr wrap="none" anchor="ctr">
                <a:spAutoFit/>
              </a:bodyPr>
              <a:lstStyle/>
              <a:p>
                <a:r>
                  <a:rPr lang="en-US" sz="1100" b="1" dirty="0">
                    <a:latin typeface="Arial" pitchFamily="34" charset="0"/>
                    <a:cs typeface="Arial" pitchFamily="34" charset="0"/>
                  </a:rPr>
                  <a:t>Time Slice 1960</a:t>
                </a:r>
              </a:p>
            </p:txBody>
          </p:sp>
        </p:grpSp>
        <p:sp>
          <p:nvSpPr>
            <p:cNvPr id="11" name="Freeform 50"/>
            <p:cNvSpPr>
              <a:spLocks/>
            </p:cNvSpPr>
            <p:nvPr/>
          </p:nvSpPr>
          <p:spPr bwMode="auto">
            <a:xfrm>
              <a:off x="3973513" y="1931988"/>
              <a:ext cx="911225" cy="1851025"/>
            </a:xfrm>
            <a:custGeom>
              <a:avLst/>
              <a:gdLst/>
              <a:ahLst/>
              <a:cxnLst>
                <a:cxn ang="0">
                  <a:pos x="0" y="0"/>
                </a:cxn>
                <a:cxn ang="0">
                  <a:pos x="223" y="514"/>
                </a:cxn>
                <a:cxn ang="0">
                  <a:pos x="326" y="703"/>
                </a:cxn>
                <a:cxn ang="0">
                  <a:pos x="394" y="874"/>
                </a:cxn>
                <a:cxn ang="0">
                  <a:pos x="574" y="1166"/>
                </a:cxn>
              </a:cxnLst>
              <a:rect l="0" t="0" r="r" b="b"/>
              <a:pathLst>
                <a:path w="574" h="1166">
                  <a:moveTo>
                    <a:pt x="0" y="0"/>
                  </a:moveTo>
                  <a:cubicBezTo>
                    <a:pt x="84" y="198"/>
                    <a:pt x="169" y="397"/>
                    <a:pt x="223" y="514"/>
                  </a:cubicBezTo>
                  <a:cubicBezTo>
                    <a:pt x="277" y="631"/>
                    <a:pt x="297" y="643"/>
                    <a:pt x="326" y="703"/>
                  </a:cubicBezTo>
                  <a:cubicBezTo>
                    <a:pt x="355" y="763"/>
                    <a:pt x="353" y="797"/>
                    <a:pt x="394" y="874"/>
                  </a:cubicBezTo>
                  <a:cubicBezTo>
                    <a:pt x="435" y="951"/>
                    <a:pt x="504" y="1058"/>
                    <a:pt x="574" y="1166"/>
                  </a:cubicBezTo>
                </a:path>
              </a:pathLst>
            </a:custGeom>
            <a:noFill/>
            <a:ln w="38100" cap="flat" cmpd="sng">
              <a:solidFill>
                <a:schemeClr val="tx1"/>
              </a:solidFill>
              <a:prstDash val="solid"/>
              <a:round/>
              <a:headEnd/>
              <a:tailEnd/>
            </a:ln>
            <a:effectLst/>
          </p:spPr>
          <p:txBody>
            <a:bodyPr wrap="none" anchor="ctr"/>
            <a:lstStyle/>
            <a:p>
              <a:endParaRPr lang="en-US" sz="1400" b="1" dirty="0">
                <a:latin typeface="Arial" pitchFamily="34" charset="0"/>
                <a:cs typeface="Arial" pitchFamily="34" charset="0"/>
              </a:endParaRPr>
            </a:p>
          </p:txBody>
        </p:sp>
        <p:sp>
          <p:nvSpPr>
            <p:cNvPr id="12" name="Freeform 51"/>
            <p:cNvSpPr>
              <a:spLocks/>
            </p:cNvSpPr>
            <p:nvPr/>
          </p:nvSpPr>
          <p:spPr bwMode="auto">
            <a:xfrm>
              <a:off x="4090988" y="3781425"/>
              <a:ext cx="800100" cy="419100"/>
            </a:xfrm>
            <a:custGeom>
              <a:avLst/>
              <a:gdLst/>
              <a:ahLst/>
              <a:cxnLst>
                <a:cxn ang="0">
                  <a:pos x="504" y="0"/>
                </a:cxn>
                <a:cxn ang="0">
                  <a:pos x="351" y="54"/>
                </a:cxn>
                <a:cxn ang="0">
                  <a:pos x="204" y="117"/>
                </a:cxn>
                <a:cxn ang="0">
                  <a:pos x="0" y="264"/>
                </a:cxn>
              </a:cxnLst>
              <a:rect l="0" t="0" r="r" b="b"/>
              <a:pathLst>
                <a:path w="504" h="264">
                  <a:moveTo>
                    <a:pt x="504" y="0"/>
                  </a:moveTo>
                  <a:cubicBezTo>
                    <a:pt x="452" y="17"/>
                    <a:pt x="401" y="35"/>
                    <a:pt x="351" y="54"/>
                  </a:cubicBezTo>
                  <a:cubicBezTo>
                    <a:pt x="301" y="73"/>
                    <a:pt x="262" y="82"/>
                    <a:pt x="204" y="117"/>
                  </a:cubicBezTo>
                  <a:cubicBezTo>
                    <a:pt x="146" y="152"/>
                    <a:pt x="73" y="208"/>
                    <a:pt x="0" y="264"/>
                  </a:cubicBezTo>
                </a:path>
              </a:pathLst>
            </a:custGeom>
            <a:noFill/>
            <a:ln w="38100" cap="flat" cmpd="sng">
              <a:solidFill>
                <a:schemeClr val="tx1"/>
              </a:solidFill>
              <a:prstDash val="solid"/>
              <a:round/>
              <a:headEnd/>
              <a:tailEnd/>
            </a:ln>
            <a:effectLst/>
          </p:spPr>
          <p:txBody>
            <a:bodyPr wrap="none" anchor="ctr"/>
            <a:lstStyle/>
            <a:p>
              <a:endParaRPr lang="en-US" sz="1400" b="1" dirty="0">
                <a:latin typeface="Arial" pitchFamily="34" charset="0"/>
                <a:cs typeface="Arial" pitchFamily="34" charset="0"/>
              </a:endParaRPr>
            </a:p>
          </p:txBody>
        </p:sp>
      </p:grpSp>
      <p:sp>
        <p:nvSpPr>
          <p:cNvPr id="35" name="Text Box 5"/>
          <p:cNvSpPr txBox="1">
            <a:spLocks noChangeArrowheads="1"/>
          </p:cNvSpPr>
          <p:nvPr/>
        </p:nvSpPr>
        <p:spPr bwMode="auto">
          <a:xfrm>
            <a:off x="451427" y="4955830"/>
            <a:ext cx="6646086" cy="1218282"/>
          </a:xfrm>
          <a:prstGeom prst="rect">
            <a:avLst/>
          </a:prstGeom>
          <a:noFill/>
          <a:ln w="9525">
            <a:noFill/>
            <a:miter lim="800000"/>
            <a:headEnd/>
            <a:tailEnd/>
          </a:ln>
          <a:effectLst/>
        </p:spPr>
        <p:txBody>
          <a:bodyPr wrap="square">
            <a:spAutoFit/>
          </a:bodyPr>
          <a:lstStyle/>
          <a:p>
            <a:pPr>
              <a:lnSpc>
                <a:spcPct val="95000"/>
              </a:lnSpc>
              <a:spcBef>
                <a:spcPct val="30000"/>
              </a:spcBef>
            </a:pPr>
            <a:r>
              <a:rPr lang="en-US" sz="2000" b="1" dirty="0">
                <a:solidFill>
                  <a:srgbClr val="0033CC"/>
                </a:solidFill>
                <a:latin typeface="Verdana" pitchFamily="34" charset="0"/>
              </a:rPr>
              <a:t>Your Task:</a:t>
            </a:r>
          </a:p>
          <a:p>
            <a:pPr>
              <a:lnSpc>
                <a:spcPct val="95000"/>
              </a:lnSpc>
              <a:spcBef>
                <a:spcPct val="30000"/>
              </a:spcBef>
            </a:pPr>
            <a:endParaRPr lang="en-US" sz="800" b="1" dirty="0">
              <a:latin typeface="Verdana" pitchFamily="34" charset="0"/>
            </a:endParaRPr>
          </a:p>
          <a:p>
            <a:pPr marL="690563" lvl="1" indent="-233363">
              <a:lnSpc>
                <a:spcPct val="95000"/>
              </a:lnSpc>
              <a:spcBef>
                <a:spcPct val="30000"/>
              </a:spcBef>
              <a:buFontTx/>
              <a:buChar char="•"/>
            </a:pPr>
            <a:r>
              <a:rPr lang="en-US" sz="2000" dirty="0" smtClean="0">
                <a:latin typeface="Verdana" pitchFamily="34" charset="0"/>
              </a:rPr>
              <a:t>Interpret two faults </a:t>
            </a:r>
            <a:r>
              <a:rPr lang="en-US" sz="2000" dirty="0" smtClean="0">
                <a:latin typeface="Verdana" pitchFamily="34" charset="0"/>
              </a:rPr>
              <a:t>with seismic </a:t>
            </a:r>
            <a:r>
              <a:rPr lang="en-US" sz="2000" dirty="0" smtClean="0">
                <a:latin typeface="Verdana" pitchFamily="34" charset="0"/>
              </a:rPr>
              <a:t>data such that you </a:t>
            </a:r>
            <a:r>
              <a:rPr lang="en-US" sz="2000" dirty="0" smtClean="0">
                <a:latin typeface="Verdana" pitchFamily="34" charset="0"/>
              </a:rPr>
              <a:t>have consistent </a:t>
            </a:r>
            <a:r>
              <a:rPr lang="en-US" sz="2000" dirty="0" smtClean="0">
                <a:latin typeface="Verdana" pitchFamily="34" charset="0"/>
              </a:rPr>
              <a:t>fault planes.</a:t>
            </a:r>
            <a:endParaRPr lang="en-US" sz="2000" dirty="0">
              <a:latin typeface="Verdana"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2"/>
          <p:cNvSpPr>
            <a:spLocks noGrp="1" noChangeArrowheads="1"/>
          </p:cNvSpPr>
          <p:nvPr>
            <p:ph type="title"/>
          </p:nvPr>
        </p:nvSpPr>
        <p:spPr>
          <a:noFill/>
          <a:ln/>
        </p:spPr>
        <p:txBody>
          <a:bodyPr/>
          <a:lstStyle/>
          <a:p>
            <a:r>
              <a:rPr lang="en-US" dirty="0"/>
              <a:t>Use Time Slices to Correlate Faults</a:t>
            </a:r>
          </a:p>
        </p:txBody>
      </p:sp>
      <p:grpSp>
        <p:nvGrpSpPr>
          <p:cNvPr id="7" name="Group 6"/>
          <p:cNvGrpSpPr/>
          <p:nvPr/>
        </p:nvGrpSpPr>
        <p:grpSpPr>
          <a:xfrm>
            <a:off x="812800" y="1177925"/>
            <a:ext cx="7256379" cy="4862513"/>
            <a:chOff x="812800" y="1177925"/>
            <a:chExt cx="5400675" cy="4862513"/>
          </a:xfrm>
        </p:grpSpPr>
        <p:pic>
          <p:nvPicPr>
            <p:cNvPr id="385027" name="Picture 3" descr="a9"/>
            <p:cNvPicPr>
              <a:picLocks noChangeAspect="1" noChangeArrowheads="1"/>
            </p:cNvPicPr>
            <p:nvPr/>
          </p:nvPicPr>
          <p:blipFill>
            <a:blip r:embed="rId3" cstate="print"/>
            <a:srcRect l="2512" t="36563" r="3377" b="36470"/>
            <a:stretch>
              <a:fillRect/>
            </a:stretch>
          </p:blipFill>
          <p:spPr bwMode="auto">
            <a:xfrm>
              <a:off x="812800" y="1177925"/>
              <a:ext cx="5400675" cy="4862513"/>
            </a:xfrm>
            <a:prstGeom prst="rect">
              <a:avLst/>
            </a:prstGeom>
            <a:noFill/>
          </p:spPr>
        </p:pic>
        <p:sp>
          <p:nvSpPr>
            <p:cNvPr id="385028" name="Freeform 4"/>
            <p:cNvSpPr>
              <a:spLocks/>
            </p:cNvSpPr>
            <p:nvPr/>
          </p:nvSpPr>
          <p:spPr bwMode="auto">
            <a:xfrm>
              <a:off x="928450" y="5392271"/>
              <a:ext cx="792400" cy="546567"/>
            </a:xfrm>
            <a:custGeom>
              <a:avLst/>
              <a:gdLst/>
              <a:ahLst/>
              <a:cxnLst>
                <a:cxn ang="0">
                  <a:pos x="0" y="0"/>
                </a:cxn>
                <a:cxn ang="0">
                  <a:pos x="203" y="156"/>
                </a:cxn>
                <a:cxn ang="0">
                  <a:pos x="359" y="244"/>
                </a:cxn>
              </a:cxnLst>
              <a:rect l="0" t="0" r="r" b="b"/>
              <a:pathLst>
                <a:path w="359" h="244">
                  <a:moveTo>
                    <a:pt x="0" y="0"/>
                  </a:moveTo>
                  <a:cubicBezTo>
                    <a:pt x="71" y="57"/>
                    <a:pt x="143" y="115"/>
                    <a:pt x="203" y="156"/>
                  </a:cubicBezTo>
                  <a:cubicBezTo>
                    <a:pt x="263" y="197"/>
                    <a:pt x="311" y="220"/>
                    <a:pt x="359" y="244"/>
                  </a:cubicBezTo>
                </a:path>
              </a:pathLst>
            </a:custGeom>
            <a:noFill/>
            <a:ln w="57150" cap="flat" cmpd="sng">
              <a:solidFill>
                <a:srgbClr val="7030A0"/>
              </a:solidFill>
              <a:prstDash val="solid"/>
              <a:round/>
              <a:headEnd/>
              <a:tailEnd/>
            </a:ln>
            <a:effectLst/>
          </p:spPr>
          <p:txBody>
            <a:bodyPr/>
            <a:lstStyle/>
            <a:p>
              <a:endParaRPr lang="en-US" dirty="0"/>
            </a:p>
          </p:txBody>
        </p:sp>
      </p:grpSp>
      <p:sp>
        <p:nvSpPr>
          <p:cNvPr id="8" name="TextBox 7"/>
          <p:cNvSpPr txBox="1"/>
          <p:nvPr/>
        </p:nvSpPr>
        <p:spPr>
          <a:xfrm>
            <a:off x="641684" y="3080085"/>
            <a:ext cx="423514" cy="461665"/>
          </a:xfrm>
          <a:prstGeom prst="rect">
            <a:avLst/>
          </a:prstGeom>
          <a:solidFill>
            <a:schemeClr val="bg1"/>
          </a:solidFill>
        </p:spPr>
        <p:txBody>
          <a:bodyPr wrap="none" rtlCol="0">
            <a:spAutoFit/>
          </a:bodyPr>
          <a:lstStyle/>
          <a:p>
            <a:r>
              <a:rPr lang="en-US" dirty="0" smtClean="0">
                <a:latin typeface="Arial Black" pitchFamily="34" charset="0"/>
              </a:rPr>
              <a:t>V</a:t>
            </a:r>
            <a:endParaRPr lang="en-US" dirty="0">
              <a:latin typeface="Arial Black" pitchFamily="34" charset="0"/>
            </a:endParaRPr>
          </a:p>
        </p:txBody>
      </p:sp>
      <p:sp>
        <p:nvSpPr>
          <p:cNvPr id="9" name="TextBox 8"/>
          <p:cNvSpPr txBox="1"/>
          <p:nvPr/>
        </p:nvSpPr>
        <p:spPr>
          <a:xfrm>
            <a:off x="4596063" y="1147012"/>
            <a:ext cx="492443" cy="461665"/>
          </a:xfrm>
          <a:prstGeom prst="rect">
            <a:avLst/>
          </a:prstGeom>
          <a:solidFill>
            <a:schemeClr val="bg1"/>
          </a:solidFill>
        </p:spPr>
        <p:txBody>
          <a:bodyPr wrap="none" rtlCol="0">
            <a:spAutoFit/>
          </a:bodyPr>
          <a:lstStyle/>
          <a:p>
            <a:r>
              <a:rPr lang="en-US" dirty="0" smtClean="0">
                <a:latin typeface="Arial Black" pitchFamily="34" charset="0"/>
              </a:rPr>
              <a:t>W</a:t>
            </a:r>
            <a:endParaRPr lang="en-US" dirty="0">
              <a:latin typeface="Arial Black" pitchFamily="34" charset="0"/>
            </a:endParaRPr>
          </a:p>
        </p:txBody>
      </p:sp>
      <p:sp>
        <p:nvSpPr>
          <p:cNvPr id="11" name="Freeform 10"/>
          <p:cNvSpPr/>
          <p:nvPr/>
        </p:nvSpPr>
        <p:spPr bwMode="auto">
          <a:xfrm>
            <a:off x="5293895" y="1636295"/>
            <a:ext cx="2566737" cy="1411705"/>
          </a:xfrm>
          <a:custGeom>
            <a:avLst/>
            <a:gdLst>
              <a:gd name="connsiteX0" fmla="*/ 0 w 2566737"/>
              <a:gd name="connsiteY0" fmla="*/ 0 h 1411705"/>
              <a:gd name="connsiteX1" fmla="*/ 946484 w 2566737"/>
              <a:gd name="connsiteY1" fmla="*/ 593558 h 1411705"/>
              <a:gd name="connsiteX2" fmla="*/ 1540042 w 2566737"/>
              <a:gd name="connsiteY2" fmla="*/ 946484 h 1411705"/>
              <a:gd name="connsiteX3" fmla="*/ 2566737 w 2566737"/>
              <a:gd name="connsiteY3" fmla="*/ 1411705 h 1411705"/>
            </a:gdLst>
            <a:ahLst/>
            <a:cxnLst>
              <a:cxn ang="0">
                <a:pos x="connsiteX0" y="connsiteY0"/>
              </a:cxn>
              <a:cxn ang="0">
                <a:pos x="connsiteX1" y="connsiteY1"/>
              </a:cxn>
              <a:cxn ang="0">
                <a:pos x="connsiteX2" y="connsiteY2"/>
              </a:cxn>
              <a:cxn ang="0">
                <a:pos x="connsiteX3" y="connsiteY3"/>
              </a:cxn>
            </a:cxnLst>
            <a:rect l="l" t="t" r="r" b="b"/>
            <a:pathLst>
              <a:path w="2566737" h="1411705">
                <a:moveTo>
                  <a:pt x="0" y="0"/>
                </a:moveTo>
                <a:lnTo>
                  <a:pt x="946484" y="593558"/>
                </a:lnTo>
                <a:cubicBezTo>
                  <a:pt x="1203158" y="751305"/>
                  <a:pt x="1270000" y="810126"/>
                  <a:pt x="1540042" y="946484"/>
                </a:cubicBezTo>
                <a:cubicBezTo>
                  <a:pt x="1810084" y="1082842"/>
                  <a:pt x="2188410" y="1247273"/>
                  <a:pt x="2566737" y="1411705"/>
                </a:cubicBezTo>
              </a:path>
            </a:pathLst>
          </a:custGeom>
          <a:noFill/>
          <a:ln w="571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2" name="Freeform 11"/>
          <p:cNvSpPr/>
          <p:nvPr/>
        </p:nvSpPr>
        <p:spPr bwMode="auto">
          <a:xfrm>
            <a:off x="1187116" y="3465095"/>
            <a:ext cx="4828673" cy="2245894"/>
          </a:xfrm>
          <a:custGeom>
            <a:avLst/>
            <a:gdLst>
              <a:gd name="connsiteX0" fmla="*/ 0 w 4828673"/>
              <a:gd name="connsiteY0" fmla="*/ 0 h 2245894"/>
              <a:gd name="connsiteX1" fmla="*/ 673768 w 4828673"/>
              <a:gd name="connsiteY1" fmla="*/ 433137 h 2245894"/>
              <a:gd name="connsiteX2" fmla="*/ 1989221 w 4828673"/>
              <a:gd name="connsiteY2" fmla="*/ 1042737 h 2245894"/>
              <a:gd name="connsiteX3" fmla="*/ 2582779 w 4828673"/>
              <a:gd name="connsiteY3" fmla="*/ 1379621 h 2245894"/>
              <a:gd name="connsiteX4" fmla="*/ 3208421 w 4828673"/>
              <a:gd name="connsiteY4" fmla="*/ 1700463 h 2245894"/>
              <a:gd name="connsiteX5" fmla="*/ 4203031 w 4828673"/>
              <a:gd name="connsiteY5" fmla="*/ 2101516 h 2245894"/>
              <a:gd name="connsiteX6" fmla="*/ 4828673 w 4828673"/>
              <a:gd name="connsiteY6" fmla="*/ 2245894 h 2245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28673" h="2245894">
                <a:moveTo>
                  <a:pt x="0" y="0"/>
                </a:moveTo>
                <a:cubicBezTo>
                  <a:pt x="171115" y="129674"/>
                  <a:pt x="342231" y="259348"/>
                  <a:pt x="673768" y="433137"/>
                </a:cubicBezTo>
                <a:cubicBezTo>
                  <a:pt x="1005305" y="606927"/>
                  <a:pt x="1671053" y="884990"/>
                  <a:pt x="1989221" y="1042737"/>
                </a:cubicBezTo>
                <a:cubicBezTo>
                  <a:pt x="2307390" y="1200484"/>
                  <a:pt x="2379579" y="1270000"/>
                  <a:pt x="2582779" y="1379621"/>
                </a:cubicBezTo>
                <a:cubicBezTo>
                  <a:pt x="2785979" y="1489242"/>
                  <a:pt x="2938379" y="1580147"/>
                  <a:pt x="3208421" y="1700463"/>
                </a:cubicBezTo>
                <a:cubicBezTo>
                  <a:pt x="3478463" y="1820779"/>
                  <a:pt x="3932989" y="2010611"/>
                  <a:pt x="4203031" y="2101516"/>
                </a:cubicBezTo>
                <a:cubicBezTo>
                  <a:pt x="4473073" y="2192421"/>
                  <a:pt x="4650873" y="2219157"/>
                  <a:pt x="4828673" y="2245894"/>
                </a:cubicBezTo>
              </a:path>
            </a:pathLst>
          </a:custGeom>
          <a:noFill/>
          <a:ln w="57150" cap="flat" cmpd="sng" algn="ctr">
            <a:solidFill>
              <a:srgbClr val="00B05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3" name="TextBox 12"/>
          <p:cNvSpPr txBox="1"/>
          <p:nvPr/>
        </p:nvSpPr>
        <p:spPr>
          <a:xfrm>
            <a:off x="957305" y="5696843"/>
            <a:ext cx="740908" cy="261610"/>
          </a:xfrm>
          <a:prstGeom prst="rect">
            <a:avLst/>
          </a:prstGeom>
          <a:solidFill>
            <a:schemeClr val="bg1"/>
          </a:solidFill>
        </p:spPr>
        <p:txBody>
          <a:bodyPr wrap="none" rtlCol="0">
            <a:spAutoFit/>
          </a:bodyPr>
          <a:lstStyle/>
          <a:p>
            <a:r>
              <a:rPr lang="en-US" sz="1100" b="1" dirty="0" smtClean="0">
                <a:latin typeface="Arial" pitchFamily="34" charset="0"/>
                <a:cs typeface="Arial" pitchFamily="34" charset="0"/>
              </a:rPr>
              <a:t>2400 ms</a:t>
            </a:r>
            <a:endParaRPr lang="en-US" sz="1100" b="1" dirty="0">
              <a:latin typeface="Arial" pitchFamily="34" charset="0"/>
              <a:cs typeface="Arial" pitchFamily="34" charset="0"/>
            </a:endParaRPr>
          </a:p>
        </p:txBody>
      </p:sp>
      <p:sp>
        <p:nvSpPr>
          <p:cNvPr id="14" name="TextBox 13"/>
          <p:cNvSpPr txBox="1"/>
          <p:nvPr/>
        </p:nvSpPr>
        <p:spPr>
          <a:xfrm>
            <a:off x="544703" y="5108786"/>
            <a:ext cx="441146" cy="461665"/>
          </a:xfrm>
          <a:prstGeom prst="rect">
            <a:avLst/>
          </a:prstGeom>
          <a:solidFill>
            <a:schemeClr val="bg1"/>
          </a:solidFill>
        </p:spPr>
        <p:txBody>
          <a:bodyPr wrap="none" rtlCol="0">
            <a:spAutoFit/>
          </a:bodyPr>
          <a:lstStyle/>
          <a:p>
            <a:r>
              <a:rPr lang="en-US" dirty="0" smtClean="0">
                <a:latin typeface="Arial Black" pitchFamily="34" charset="0"/>
              </a:rPr>
              <a:t>U</a:t>
            </a:r>
            <a:endParaRPr lang="en-US" dirty="0">
              <a:latin typeface="Arial Black"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2"/>
          <p:cNvSpPr>
            <a:spLocks noGrp="1" noChangeArrowheads="1"/>
          </p:cNvSpPr>
          <p:nvPr>
            <p:ph type="title"/>
          </p:nvPr>
        </p:nvSpPr>
        <p:spPr>
          <a:noFill/>
          <a:ln/>
        </p:spPr>
        <p:txBody>
          <a:bodyPr/>
          <a:lstStyle/>
          <a:p>
            <a:r>
              <a:rPr lang="en-US" dirty="0"/>
              <a:t>Seed </a:t>
            </a:r>
            <a:r>
              <a:rPr lang="en-US" dirty="0" smtClean="0"/>
              <a:t>Horizon </a:t>
            </a:r>
            <a:r>
              <a:rPr lang="en-US" dirty="0"/>
              <a:t>and Faults</a:t>
            </a:r>
            <a:endParaRPr lang="en-US" sz="3600" dirty="0"/>
          </a:p>
        </p:txBody>
      </p:sp>
      <p:sp>
        <p:nvSpPr>
          <p:cNvPr id="386051" name="Rectangle 3"/>
          <p:cNvSpPr>
            <a:spLocks noGrp="1" noChangeArrowheads="1"/>
          </p:cNvSpPr>
          <p:nvPr>
            <p:ph type="body" idx="4294967295"/>
          </p:nvPr>
        </p:nvSpPr>
        <p:spPr>
          <a:xfrm>
            <a:off x="192505" y="1434850"/>
            <a:ext cx="3481388" cy="3124200"/>
          </a:xfrm>
          <a:noFill/>
          <a:ln/>
        </p:spPr>
        <p:txBody>
          <a:bodyPr/>
          <a:lstStyle/>
          <a:p>
            <a:pPr>
              <a:buFontTx/>
              <a:buNone/>
            </a:pPr>
            <a:r>
              <a:rPr lang="en-US" sz="2000" b="1" dirty="0"/>
              <a:t>BASEMAP Display</a:t>
            </a:r>
          </a:p>
          <a:p>
            <a:pPr marL="512763" lvl="1" indent="-288925">
              <a:buFont typeface="Arial" pitchFamily="34" charset="0"/>
              <a:buChar char="•"/>
            </a:pPr>
            <a:r>
              <a:rPr lang="en-US" sz="1800" dirty="0" smtClean="0"/>
              <a:t>Manual (seed) horizon interpretation </a:t>
            </a:r>
            <a:r>
              <a:rPr lang="en-US" sz="1800" dirty="0"/>
              <a:t>on inlines, crosslines, and arbitrary lines </a:t>
            </a:r>
            <a:r>
              <a:rPr lang="en-US" sz="1800" dirty="0" smtClean="0"/>
              <a:t>that were oriented </a:t>
            </a:r>
            <a:r>
              <a:rPr lang="en-US" sz="1800" dirty="0"/>
              <a:t>based on the fault trends</a:t>
            </a:r>
          </a:p>
          <a:p>
            <a:pPr marL="512763" lvl="1" indent="-288925">
              <a:buFont typeface="Arial" pitchFamily="34" charset="0"/>
              <a:buChar char="•"/>
            </a:pPr>
            <a:r>
              <a:rPr lang="en-US" sz="1800" dirty="0" smtClean="0"/>
              <a:t>Manual interpretation of three fault </a:t>
            </a:r>
            <a:r>
              <a:rPr lang="en-US" sz="1800" dirty="0"/>
              <a:t>traces </a:t>
            </a:r>
            <a:r>
              <a:rPr lang="en-US" sz="1800" dirty="0" smtClean="0"/>
              <a:t>done on time slices:</a:t>
            </a:r>
          </a:p>
          <a:p>
            <a:pPr marL="1027113" lvl="2" indent="-288925">
              <a:buFont typeface="Tahoma" pitchFamily="34" charset="0"/>
              <a:buChar char="̶"/>
            </a:pPr>
            <a:r>
              <a:rPr lang="en-US" sz="1600" dirty="0" smtClean="0"/>
              <a:t>Purple = Fault U</a:t>
            </a:r>
          </a:p>
          <a:p>
            <a:pPr marL="1027113" lvl="2" indent="-288925">
              <a:buFont typeface="Tahoma" pitchFamily="34" charset="0"/>
              <a:buChar char="̶"/>
            </a:pPr>
            <a:r>
              <a:rPr lang="en-US" sz="1600" dirty="0" smtClean="0"/>
              <a:t>Green = Fault V</a:t>
            </a:r>
          </a:p>
          <a:p>
            <a:pPr marL="1027113" lvl="2" indent="-288925">
              <a:buFont typeface="Tahoma" pitchFamily="34" charset="0"/>
              <a:buChar char="̶"/>
            </a:pPr>
            <a:r>
              <a:rPr lang="en-US" sz="1600" dirty="0" smtClean="0"/>
              <a:t>Red = Fault W</a:t>
            </a:r>
            <a:endParaRPr lang="en-US" sz="1400" dirty="0"/>
          </a:p>
        </p:txBody>
      </p:sp>
      <p:pic>
        <p:nvPicPr>
          <p:cNvPr id="386053" name="Picture 5" descr="b1"/>
          <p:cNvPicPr>
            <a:picLocks noChangeAspect="1" noChangeArrowheads="1"/>
          </p:cNvPicPr>
          <p:nvPr/>
        </p:nvPicPr>
        <p:blipFill>
          <a:blip r:embed="rId3" cstate="print">
            <a:lum bright="-12000" contrast="11000"/>
          </a:blip>
          <a:srcRect l="6081" t="11871" r="4628" b="16475"/>
          <a:stretch>
            <a:fillRect/>
          </a:stretch>
        </p:blipFill>
        <p:spPr bwMode="auto">
          <a:xfrm>
            <a:off x="3850105" y="1283369"/>
            <a:ext cx="4961188" cy="3272589"/>
          </a:xfrm>
          <a:prstGeom prst="rect">
            <a:avLst/>
          </a:prstGeom>
          <a:noFill/>
        </p:spPr>
      </p:pic>
      <p:sp>
        <p:nvSpPr>
          <p:cNvPr id="386054" name="Rectangle 6"/>
          <p:cNvSpPr>
            <a:spLocks noChangeArrowheads="1"/>
          </p:cNvSpPr>
          <p:nvPr/>
        </p:nvSpPr>
        <p:spPr bwMode="auto">
          <a:xfrm>
            <a:off x="4021806" y="1555583"/>
            <a:ext cx="2989262" cy="2381250"/>
          </a:xfrm>
          <a:prstGeom prst="rect">
            <a:avLst/>
          </a:prstGeom>
          <a:noFill/>
          <a:ln w="28575">
            <a:solidFill>
              <a:srgbClr val="FC0128"/>
            </a:solidFill>
            <a:miter lim="800000"/>
            <a:headEnd/>
            <a:tailEnd/>
          </a:ln>
          <a:effectLst/>
        </p:spPr>
        <p:txBody>
          <a:bodyPr wrap="none" anchor="ctr"/>
          <a:lstStyle/>
          <a:p>
            <a:endParaRPr lang="en-US" dirty="0"/>
          </a:p>
        </p:txBody>
      </p:sp>
      <p:sp>
        <p:nvSpPr>
          <p:cNvPr id="15" name="TextBox 14"/>
          <p:cNvSpPr txBox="1"/>
          <p:nvPr/>
        </p:nvSpPr>
        <p:spPr>
          <a:xfrm>
            <a:off x="3914273" y="2245896"/>
            <a:ext cx="423514" cy="461665"/>
          </a:xfrm>
          <a:prstGeom prst="rect">
            <a:avLst/>
          </a:prstGeom>
          <a:solidFill>
            <a:schemeClr val="bg1"/>
          </a:solidFill>
        </p:spPr>
        <p:txBody>
          <a:bodyPr wrap="none" rtlCol="0">
            <a:spAutoFit/>
          </a:bodyPr>
          <a:lstStyle/>
          <a:p>
            <a:r>
              <a:rPr lang="en-US" dirty="0" smtClean="0">
                <a:latin typeface="Arial Black" pitchFamily="34" charset="0"/>
              </a:rPr>
              <a:t>V</a:t>
            </a:r>
            <a:endParaRPr lang="en-US" dirty="0">
              <a:latin typeface="Arial Black" pitchFamily="34" charset="0"/>
            </a:endParaRPr>
          </a:p>
        </p:txBody>
      </p:sp>
      <p:sp>
        <p:nvSpPr>
          <p:cNvPr id="16" name="TextBox 15"/>
          <p:cNvSpPr txBox="1"/>
          <p:nvPr/>
        </p:nvSpPr>
        <p:spPr>
          <a:xfrm>
            <a:off x="4636168" y="3946359"/>
            <a:ext cx="441146" cy="461665"/>
          </a:xfrm>
          <a:prstGeom prst="rect">
            <a:avLst/>
          </a:prstGeom>
          <a:solidFill>
            <a:schemeClr val="bg1"/>
          </a:solidFill>
        </p:spPr>
        <p:txBody>
          <a:bodyPr wrap="none" rtlCol="0">
            <a:spAutoFit/>
          </a:bodyPr>
          <a:lstStyle/>
          <a:p>
            <a:r>
              <a:rPr lang="en-US" dirty="0" smtClean="0">
                <a:latin typeface="Arial Black" pitchFamily="34" charset="0"/>
              </a:rPr>
              <a:t>U</a:t>
            </a:r>
            <a:endParaRPr lang="en-US" dirty="0">
              <a:latin typeface="Arial Black" pitchFamily="34" charset="0"/>
            </a:endParaRPr>
          </a:p>
        </p:txBody>
      </p:sp>
      <p:sp>
        <p:nvSpPr>
          <p:cNvPr id="17" name="TextBox 16"/>
          <p:cNvSpPr txBox="1"/>
          <p:nvPr/>
        </p:nvSpPr>
        <p:spPr>
          <a:xfrm>
            <a:off x="5446294" y="1082843"/>
            <a:ext cx="492443" cy="461665"/>
          </a:xfrm>
          <a:prstGeom prst="rect">
            <a:avLst/>
          </a:prstGeom>
          <a:solidFill>
            <a:schemeClr val="bg1"/>
          </a:solidFill>
        </p:spPr>
        <p:txBody>
          <a:bodyPr wrap="none" rtlCol="0">
            <a:spAutoFit/>
          </a:bodyPr>
          <a:lstStyle/>
          <a:p>
            <a:r>
              <a:rPr lang="en-US" dirty="0" smtClean="0">
                <a:latin typeface="Arial Black" pitchFamily="34" charset="0"/>
              </a:rPr>
              <a:t>W</a:t>
            </a:r>
            <a:endParaRPr lang="en-US" dirty="0">
              <a:latin typeface="Arial Black"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252" name="Picture 4" descr="ft24"/>
          <p:cNvPicPr>
            <a:picLocks noChangeAspect="1" noChangeArrowheads="1"/>
          </p:cNvPicPr>
          <p:nvPr/>
        </p:nvPicPr>
        <p:blipFill>
          <a:blip r:embed="rId3" cstate="print"/>
          <a:srcRect t="6444" b="15617"/>
          <a:stretch>
            <a:fillRect/>
          </a:stretch>
        </p:blipFill>
        <p:spPr bwMode="auto">
          <a:xfrm>
            <a:off x="609600" y="1222375"/>
            <a:ext cx="7839075" cy="4919663"/>
          </a:xfrm>
          <a:prstGeom prst="rect">
            <a:avLst/>
          </a:prstGeom>
          <a:noFill/>
        </p:spPr>
      </p:pic>
      <p:sp>
        <p:nvSpPr>
          <p:cNvPr id="309250" name="Rectangle 2"/>
          <p:cNvSpPr>
            <a:spLocks noGrp="1" noChangeArrowheads="1"/>
          </p:cNvSpPr>
          <p:nvPr>
            <p:ph type="title"/>
          </p:nvPr>
        </p:nvSpPr>
        <p:spPr>
          <a:noFill/>
          <a:ln/>
        </p:spPr>
        <p:txBody>
          <a:bodyPr/>
          <a:lstStyle/>
          <a:p>
            <a:r>
              <a:rPr lang="en-US" dirty="0"/>
              <a:t>Entire </a:t>
            </a:r>
            <a:r>
              <a:rPr lang="en-US" dirty="0" smtClean="0"/>
              <a:t>Green Surface</a:t>
            </a:r>
            <a:endParaRPr lang="en-US" dirty="0"/>
          </a:p>
        </p:txBody>
      </p:sp>
      <p:sp>
        <p:nvSpPr>
          <p:cNvPr id="309254" name="Text Box 6"/>
          <p:cNvSpPr txBox="1">
            <a:spLocks noChangeArrowheads="1"/>
          </p:cNvSpPr>
          <p:nvPr/>
        </p:nvSpPr>
        <p:spPr bwMode="auto">
          <a:xfrm rot="2070532">
            <a:off x="850237" y="3610561"/>
            <a:ext cx="977640" cy="338554"/>
          </a:xfrm>
          <a:prstGeom prst="rect">
            <a:avLst/>
          </a:prstGeom>
          <a:noFill/>
          <a:ln w="9525">
            <a:noFill/>
            <a:miter lim="800000"/>
            <a:headEnd/>
            <a:tailEnd/>
          </a:ln>
          <a:effectLst>
            <a:outerShdw dist="25400" dir="5400000" algn="ctr" rotWithShape="0">
              <a:schemeClr val="bg2"/>
            </a:outerShdw>
          </a:effectLst>
        </p:spPr>
        <p:txBody>
          <a:bodyPr wrap="none">
            <a:spAutoFit/>
          </a:bodyPr>
          <a:lstStyle/>
          <a:p>
            <a:r>
              <a:rPr lang="en-US" sz="1600" b="1" dirty="0">
                <a:latin typeface="Arial Black" pitchFamily="34" charset="0"/>
                <a:cs typeface="Tahoma" pitchFamily="34" charset="0"/>
              </a:rPr>
              <a:t>Fault </a:t>
            </a:r>
            <a:r>
              <a:rPr lang="en-US" sz="1600" b="1" dirty="0" smtClean="0">
                <a:latin typeface="Arial Black" pitchFamily="34" charset="0"/>
                <a:cs typeface="Tahoma" pitchFamily="34" charset="0"/>
              </a:rPr>
              <a:t>V</a:t>
            </a:r>
            <a:endParaRPr lang="en-US" sz="1600" b="1" dirty="0">
              <a:latin typeface="Arial Black" pitchFamily="34" charset="0"/>
              <a:cs typeface="Tahoma" pitchFamily="34" charset="0"/>
            </a:endParaRPr>
          </a:p>
        </p:txBody>
      </p:sp>
      <p:sp>
        <p:nvSpPr>
          <p:cNvPr id="309255" name="Text Box 7"/>
          <p:cNvSpPr txBox="1">
            <a:spLocks noChangeArrowheads="1"/>
          </p:cNvSpPr>
          <p:nvPr/>
        </p:nvSpPr>
        <p:spPr bwMode="auto">
          <a:xfrm rot="2070532">
            <a:off x="3651957" y="2259598"/>
            <a:ext cx="1022524" cy="338554"/>
          </a:xfrm>
          <a:prstGeom prst="rect">
            <a:avLst/>
          </a:prstGeom>
          <a:noFill/>
          <a:ln w="9525">
            <a:noFill/>
            <a:miter lim="800000"/>
            <a:headEnd/>
            <a:tailEnd/>
          </a:ln>
          <a:effectLst>
            <a:outerShdw dist="25400" dir="5400000" algn="ctr" rotWithShape="0">
              <a:schemeClr val="bg2"/>
            </a:outerShdw>
          </a:effectLst>
        </p:spPr>
        <p:txBody>
          <a:bodyPr wrap="none">
            <a:spAutoFit/>
          </a:bodyPr>
          <a:lstStyle/>
          <a:p>
            <a:r>
              <a:rPr lang="en-US" sz="1600" b="1" dirty="0">
                <a:latin typeface="Arial Black" pitchFamily="34" charset="0"/>
                <a:cs typeface="Tahoma" pitchFamily="34" charset="0"/>
              </a:rPr>
              <a:t>Fault </a:t>
            </a:r>
            <a:r>
              <a:rPr lang="en-US" sz="1600" b="1" dirty="0" smtClean="0">
                <a:latin typeface="Arial Black" pitchFamily="34" charset="0"/>
                <a:cs typeface="Tahoma" pitchFamily="34" charset="0"/>
              </a:rPr>
              <a:t>W</a:t>
            </a:r>
            <a:endParaRPr lang="en-US" sz="1600" b="1" dirty="0">
              <a:latin typeface="Arial Black" pitchFamily="34" charset="0"/>
              <a:cs typeface="Tahoma"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ChangeArrowheads="1"/>
          </p:cNvSpPr>
          <p:nvPr>
            <p:ph type="title"/>
          </p:nvPr>
        </p:nvSpPr>
        <p:spPr>
          <a:noFill/>
          <a:ln/>
        </p:spPr>
        <p:txBody>
          <a:bodyPr/>
          <a:lstStyle/>
          <a:p>
            <a:r>
              <a:rPr lang="en-US" dirty="0"/>
              <a:t>Offset in TOL Surface</a:t>
            </a:r>
            <a:endParaRPr lang="en-US" sz="2000" dirty="0"/>
          </a:p>
        </p:txBody>
      </p:sp>
      <p:grpSp>
        <p:nvGrpSpPr>
          <p:cNvPr id="2" name="Group 9"/>
          <p:cNvGrpSpPr>
            <a:grpSpLocks/>
          </p:cNvGrpSpPr>
          <p:nvPr/>
        </p:nvGrpSpPr>
        <p:grpSpPr bwMode="auto">
          <a:xfrm>
            <a:off x="1262063" y="1214438"/>
            <a:ext cx="7464425" cy="4878387"/>
            <a:chOff x="1994" y="1104"/>
            <a:chExt cx="3503" cy="2734"/>
          </a:xfrm>
        </p:grpSpPr>
        <p:pic>
          <p:nvPicPr>
            <p:cNvPr id="302084" name="Picture 4" descr="ft23"/>
            <p:cNvPicPr>
              <a:picLocks noChangeAspect="1" noChangeArrowheads="1"/>
            </p:cNvPicPr>
            <p:nvPr/>
          </p:nvPicPr>
          <p:blipFill>
            <a:blip r:embed="rId3" cstate="print"/>
            <a:srcRect/>
            <a:stretch>
              <a:fillRect/>
            </a:stretch>
          </p:blipFill>
          <p:spPr bwMode="auto">
            <a:xfrm>
              <a:off x="1994" y="1104"/>
              <a:ext cx="3503" cy="2734"/>
            </a:xfrm>
            <a:prstGeom prst="rect">
              <a:avLst/>
            </a:prstGeom>
            <a:noFill/>
          </p:spPr>
        </p:pic>
        <p:sp>
          <p:nvSpPr>
            <p:cNvPr id="302086" name="Line 6"/>
            <p:cNvSpPr>
              <a:spLocks noChangeShapeType="1"/>
            </p:cNvSpPr>
            <p:nvPr/>
          </p:nvSpPr>
          <p:spPr bwMode="auto">
            <a:xfrm>
              <a:off x="3670" y="1408"/>
              <a:ext cx="576" cy="424"/>
            </a:xfrm>
            <a:prstGeom prst="line">
              <a:avLst/>
            </a:prstGeom>
            <a:noFill/>
            <a:ln w="57150">
              <a:solidFill>
                <a:srgbClr val="000000"/>
              </a:solidFill>
              <a:round/>
              <a:headEnd/>
              <a:tailEnd type="triangle" w="med" len="med"/>
            </a:ln>
            <a:effectLst/>
          </p:spPr>
          <p:txBody>
            <a:bodyPr wrap="none" anchor="ctr"/>
            <a:lstStyle/>
            <a:p>
              <a:endParaRPr lang="en-US" dirty="0"/>
            </a:p>
          </p:txBody>
        </p:sp>
        <p:sp>
          <p:nvSpPr>
            <p:cNvPr id="302087" name="Line 7"/>
            <p:cNvSpPr>
              <a:spLocks noChangeShapeType="1"/>
            </p:cNvSpPr>
            <p:nvPr/>
          </p:nvSpPr>
          <p:spPr bwMode="auto">
            <a:xfrm flipH="1">
              <a:off x="3397" y="1408"/>
              <a:ext cx="266" cy="568"/>
            </a:xfrm>
            <a:prstGeom prst="line">
              <a:avLst/>
            </a:prstGeom>
            <a:noFill/>
            <a:ln w="57150">
              <a:solidFill>
                <a:srgbClr val="000000"/>
              </a:solidFill>
              <a:round/>
              <a:headEnd/>
              <a:tailEnd type="triangle" w="med" len="med"/>
            </a:ln>
            <a:effectLst/>
          </p:spPr>
          <p:txBody>
            <a:bodyPr wrap="none" anchor="ctr"/>
            <a:lstStyle/>
            <a:p>
              <a:endParaRPr lang="en-US" dirty="0"/>
            </a:p>
          </p:txBody>
        </p:sp>
        <p:sp>
          <p:nvSpPr>
            <p:cNvPr id="302085" name="Text Box 5"/>
            <p:cNvSpPr txBox="1">
              <a:spLocks noChangeArrowheads="1"/>
            </p:cNvSpPr>
            <p:nvPr/>
          </p:nvSpPr>
          <p:spPr bwMode="auto">
            <a:xfrm>
              <a:off x="3368" y="1192"/>
              <a:ext cx="567" cy="259"/>
            </a:xfrm>
            <a:prstGeom prst="rect">
              <a:avLst/>
            </a:prstGeom>
            <a:solidFill>
              <a:schemeClr val="bg1"/>
            </a:solidFill>
            <a:ln w="12700">
              <a:noFill/>
              <a:miter lim="800000"/>
              <a:headEnd/>
              <a:tailEnd/>
            </a:ln>
            <a:effectLst/>
          </p:spPr>
          <p:txBody>
            <a:bodyPr wrap="none">
              <a:spAutoFit/>
            </a:bodyPr>
            <a:lstStyle/>
            <a:p>
              <a:pPr algn="ctr"/>
              <a:r>
                <a:rPr lang="en-US" b="1" dirty="0">
                  <a:latin typeface="Arial" pitchFamily="34" charset="0"/>
                  <a:cs typeface="Arial" pitchFamily="34" charset="0"/>
                </a:rPr>
                <a:t>Fault </a:t>
              </a:r>
              <a:r>
                <a:rPr lang="en-US" b="1" dirty="0" smtClean="0">
                  <a:latin typeface="Arial" pitchFamily="34" charset="0"/>
                  <a:cs typeface="Arial" pitchFamily="34" charset="0"/>
                </a:rPr>
                <a:t>V</a:t>
              </a:r>
              <a:endParaRPr lang="en-US" b="1" dirty="0">
                <a:latin typeface="Arial" pitchFamily="34" charset="0"/>
                <a:cs typeface="Arial" pitchFamily="34" charset="0"/>
              </a:endParaRPr>
            </a:p>
          </p:txBody>
        </p:sp>
      </p:grpSp>
      <p:sp>
        <p:nvSpPr>
          <p:cNvPr id="12" name="Freeform 11"/>
          <p:cNvSpPr/>
          <p:nvPr/>
        </p:nvSpPr>
        <p:spPr bwMode="auto">
          <a:xfrm>
            <a:off x="1700463" y="2275306"/>
            <a:ext cx="1927727" cy="852905"/>
          </a:xfrm>
          <a:custGeom>
            <a:avLst/>
            <a:gdLst>
              <a:gd name="connsiteX0" fmla="*/ 1812758 w 1927727"/>
              <a:gd name="connsiteY0" fmla="*/ 852905 h 852905"/>
              <a:gd name="connsiteX1" fmla="*/ 1732548 w 1927727"/>
              <a:gd name="connsiteY1" fmla="*/ 98926 h 852905"/>
              <a:gd name="connsiteX2" fmla="*/ 641684 w 1927727"/>
              <a:gd name="connsiteY2" fmla="*/ 259347 h 852905"/>
              <a:gd name="connsiteX3" fmla="*/ 0 w 1927727"/>
              <a:gd name="connsiteY3" fmla="*/ 18715 h 852905"/>
            </a:gdLst>
            <a:ahLst/>
            <a:cxnLst>
              <a:cxn ang="0">
                <a:pos x="connsiteX0" y="connsiteY0"/>
              </a:cxn>
              <a:cxn ang="0">
                <a:pos x="connsiteX1" y="connsiteY1"/>
              </a:cxn>
              <a:cxn ang="0">
                <a:pos x="connsiteX2" y="connsiteY2"/>
              </a:cxn>
              <a:cxn ang="0">
                <a:pos x="connsiteX3" y="connsiteY3"/>
              </a:cxn>
            </a:cxnLst>
            <a:rect l="l" t="t" r="r" b="b"/>
            <a:pathLst>
              <a:path w="1927727" h="852905">
                <a:moveTo>
                  <a:pt x="1812758" y="852905"/>
                </a:moveTo>
                <a:cubicBezTo>
                  <a:pt x="1870242" y="525378"/>
                  <a:pt x="1927727" y="197852"/>
                  <a:pt x="1732548" y="98926"/>
                </a:cubicBezTo>
                <a:cubicBezTo>
                  <a:pt x="1537369" y="0"/>
                  <a:pt x="930442" y="272716"/>
                  <a:pt x="641684" y="259347"/>
                </a:cubicBezTo>
                <a:cubicBezTo>
                  <a:pt x="352926" y="245978"/>
                  <a:pt x="176463" y="132346"/>
                  <a:pt x="0" y="18715"/>
                </a:cubicBezTo>
              </a:path>
            </a:pathLst>
          </a:custGeom>
          <a:noFill/>
          <a:ln w="76200" cap="flat" cmpd="sng" algn="ctr">
            <a:solidFill>
              <a:srgbClr val="FF00FF"/>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0" name="Text Box 5"/>
          <p:cNvSpPr txBox="1">
            <a:spLocks noChangeArrowheads="1"/>
          </p:cNvSpPr>
          <p:nvPr/>
        </p:nvSpPr>
        <p:spPr bwMode="auto">
          <a:xfrm>
            <a:off x="975594" y="1772513"/>
            <a:ext cx="901209" cy="707886"/>
          </a:xfrm>
          <a:prstGeom prst="rect">
            <a:avLst/>
          </a:prstGeom>
          <a:solidFill>
            <a:srgbClr val="FFFFCC"/>
          </a:solidFill>
          <a:ln w="12700">
            <a:noFill/>
            <a:miter lim="800000"/>
            <a:headEnd/>
            <a:tailEnd/>
          </a:ln>
          <a:effectLst/>
        </p:spPr>
        <p:txBody>
          <a:bodyPr wrap="none">
            <a:spAutoFit/>
          </a:bodyPr>
          <a:lstStyle/>
          <a:p>
            <a:pPr algn="ctr"/>
            <a:r>
              <a:rPr lang="en-US" sz="1600" b="1" dirty="0" smtClean="0">
                <a:solidFill>
                  <a:srgbClr val="006600"/>
                </a:solidFill>
                <a:latin typeface="Arial" pitchFamily="34" charset="0"/>
                <a:cs typeface="Arial" pitchFamily="34" charset="0"/>
              </a:rPr>
              <a:t>Major</a:t>
            </a:r>
          </a:p>
          <a:p>
            <a:pPr algn="ctr"/>
            <a:r>
              <a:rPr lang="en-US" b="1" dirty="0" smtClean="0">
                <a:solidFill>
                  <a:srgbClr val="006600"/>
                </a:solidFill>
                <a:latin typeface="Arial" pitchFamily="34" charset="0"/>
                <a:cs typeface="Arial" pitchFamily="34" charset="0"/>
              </a:rPr>
              <a:t>Field</a:t>
            </a:r>
            <a:endParaRPr lang="en-US" b="1" dirty="0">
              <a:solidFill>
                <a:srgbClr val="006600"/>
              </a:solidFill>
              <a:latin typeface="Arial" pitchFamily="34" charset="0"/>
              <a:cs typeface="Arial" pitchFamily="34" charset="0"/>
            </a:endParaRPr>
          </a:p>
        </p:txBody>
      </p:sp>
      <p:sp>
        <p:nvSpPr>
          <p:cNvPr id="13" name="Freeform 12"/>
          <p:cNvSpPr/>
          <p:nvPr/>
        </p:nvSpPr>
        <p:spPr bwMode="auto">
          <a:xfrm>
            <a:off x="745958" y="3566695"/>
            <a:ext cx="1927727" cy="852905"/>
          </a:xfrm>
          <a:custGeom>
            <a:avLst/>
            <a:gdLst>
              <a:gd name="connsiteX0" fmla="*/ 1812758 w 1927727"/>
              <a:gd name="connsiteY0" fmla="*/ 852905 h 852905"/>
              <a:gd name="connsiteX1" fmla="*/ 1732548 w 1927727"/>
              <a:gd name="connsiteY1" fmla="*/ 98926 h 852905"/>
              <a:gd name="connsiteX2" fmla="*/ 641684 w 1927727"/>
              <a:gd name="connsiteY2" fmla="*/ 259347 h 852905"/>
              <a:gd name="connsiteX3" fmla="*/ 0 w 1927727"/>
              <a:gd name="connsiteY3" fmla="*/ 18715 h 852905"/>
            </a:gdLst>
            <a:ahLst/>
            <a:cxnLst>
              <a:cxn ang="0">
                <a:pos x="connsiteX0" y="connsiteY0"/>
              </a:cxn>
              <a:cxn ang="0">
                <a:pos x="connsiteX1" y="connsiteY1"/>
              </a:cxn>
              <a:cxn ang="0">
                <a:pos x="connsiteX2" y="connsiteY2"/>
              </a:cxn>
              <a:cxn ang="0">
                <a:pos x="connsiteX3" y="connsiteY3"/>
              </a:cxn>
            </a:cxnLst>
            <a:rect l="l" t="t" r="r" b="b"/>
            <a:pathLst>
              <a:path w="1927727" h="852905">
                <a:moveTo>
                  <a:pt x="1812758" y="852905"/>
                </a:moveTo>
                <a:cubicBezTo>
                  <a:pt x="1870242" y="525378"/>
                  <a:pt x="1927727" y="197852"/>
                  <a:pt x="1732548" y="98926"/>
                </a:cubicBezTo>
                <a:cubicBezTo>
                  <a:pt x="1537369" y="0"/>
                  <a:pt x="930442" y="272716"/>
                  <a:pt x="641684" y="259347"/>
                </a:cubicBezTo>
                <a:cubicBezTo>
                  <a:pt x="352926" y="245978"/>
                  <a:pt x="176463" y="132346"/>
                  <a:pt x="0" y="18715"/>
                </a:cubicBezTo>
              </a:path>
            </a:pathLst>
          </a:custGeom>
          <a:noFill/>
          <a:ln w="76200" cap="flat" cmpd="sng" algn="ctr">
            <a:solidFill>
              <a:srgbClr val="FF00FF"/>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9" name="Text Box 5"/>
          <p:cNvSpPr txBox="1">
            <a:spLocks noChangeArrowheads="1"/>
          </p:cNvSpPr>
          <p:nvPr/>
        </p:nvSpPr>
        <p:spPr bwMode="auto">
          <a:xfrm>
            <a:off x="357972" y="3128070"/>
            <a:ext cx="901209" cy="707886"/>
          </a:xfrm>
          <a:prstGeom prst="rect">
            <a:avLst/>
          </a:prstGeom>
          <a:solidFill>
            <a:srgbClr val="FFFFCC"/>
          </a:solidFill>
          <a:ln w="12700">
            <a:noFill/>
            <a:miter lim="800000"/>
            <a:headEnd/>
            <a:tailEnd/>
          </a:ln>
          <a:effectLst/>
        </p:spPr>
        <p:txBody>
          <a:bodyPr wrap="none">
            <a:spAutoFit/>
          </a:bodyPr>
          <a:lstStyle/>
          <a:p>
            <a:pPr algn="ctr"/>
            <a:r>
              <a:rPr lang="en-US" sz="1600" b="1" dirty="0" smtClean="0">
                <a:solidFill>
                  <a:srgbClr val="006600"/>
                </a:solidFill>
                <a:latin typeface="Arial" pitchFamily="34" charset="0"/>
                <a:cs typeface="Arial" pitchFamily="34" charset="0"/>
              </a:rPr>
              <a:t>Major</a:t>
            </a:r>
          </a:p>
          <a:p>
            <a:pPr algn="ctr"/>
            <a:r>
              <a:rPr lang="en-US" b="1" dirty="0" smtClean="0">
                <a:solidFill>
                  <a:srgbClr val="006600"/>
                </a:solidFill>
                <a:latin typeface="Arial" pitchFamily="34" charset="0"/>
                <a:cs typeface="Arial" pitchFamily="34" charset="0"/>
              </a:rPr>
              <a:t>Field</a:t>
            </a:r>
            <a:endParaRPr lang="en-US" b="1" dirty="0">
              <a:solidFill>
                <a:srgbClr val="006600"/>
              </a:solidFill>
              <a:latin typeface="Arial" pitchFamily="34" charset="0"/>
              <a:cs typeface="Arial" pitchFamily="34" charset="0"/>
            </a:endParaRPr>
          </a:p>
        </p:txBody>
      </p:sp>
      <p:sp>
        <p:nvSpPr>
          <p:cNvPr id="14" name="Line 7"/>
          <p:cNvSpPr>
            <a:spLocks noChangeShapeType="1"/>
          </p:cNvSpPr>
          <p:nvPr/>
        </p:nvSpPr>
        <p:spPr bwMode="auto">
          <a:xfrm flipH="1">
            <a:off x="7185368" y="1924050"/>
            <a:ext cx="606081" cy="1589283"/>
          </a:xfrm>
          <a:prstGeom prst="line">
            <a:avLst/>
          </a:prstGeom>
          <a:noFill/>
          <a:ln w="57150">
            <a:solidFill>
              <a:srgbClr val="000000"/>
            </a:solidFill>
            <a:round/>
            <a:headEnd/>
            <a:tailEnd type="triangle" w="med" len="med"/>
          </a:ln>
          <a:effectLst/>
        </p:spPr>
        <p:txBody>
          <a:bodyPr wrap="none" anchor="ctr"/>
          <a:lstStyle/>
          <a:p>
            <a:endParaRPr lang="en-US" dirty="0"/>
          </a:p>
        </p:txBody>
      </p:sp>
      <p:sp>
        <p:nvSpPr>
          <p:cNvPr id="15" name="Text Box 5"/>
          <p:cNvSpPr txBox="1">
            <a:spLocks noChangeArrowheads="1"/>
          </p:cNvSpPr>
          <p:nvPr/>
        </p:nvSpPr>
        <p:spPr bwMode="auto">
          <a:xfrm>
            <a:off x="7177018" y="1466710"/>
            <a:ext cx="1293945" cy="461665"/>
          </a:xfrm>
          <a:prstGeom prst="rect">
            <a:avLst/>
          </a:prstGeom>
          <a:solidFill>
            <a:schemeClr val="bg1"/>
          </a:solidFill>
          <a:ln w="12700">
            <a:noFill/>
            <a:miter lim="800000"/>
            <a:headEnd/>
            <a:tailEnd/>
          </a:ln>
          <a:effectLst/>
        </p:spPr>
        <p:txBody>
          <a:bodyPr wrap="none">
            <a:spAutoFit/>
          </a:bodyPr>
          <a:lstStyle/>
          <a:p>
            <a:pPr algn="ctr"/>
            <a:r>
              <a:rPr lang="en-US" b="1" dirty="0">
                <a:latin typeface="Arial" pitchFamily="34" charset="0"/>
                <a:cs typeface="Arial" pitchFamily="34" charset="0"/>
              </a:rPr>
              <a:t>Fault </a:t>
            </a:r>
            <a:r>
              <a:rPr lang="en-US" b="1" dirty="0" smtClean="0">
                <a:latin typeface="Arial" pitchFamily="34" charset="0"/>
                <a:cs typeface="Arial" pitchFamily="34" charset="0"/>
              </a:rPr>
              <a:t>W</a:t>
            </a:r>
            <a:endParaRPr lang="en-US" b="1" dirty="0">
              <a:latin typeface="Arial" pitchFamily="34" charset="0"/>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855663"/>
            <a:ext cx="9144000" cy="5603875"/>
          </a:xfrm>
          <a:prstGeom prst="rect">
            <a:avLst/>
          </a:prstGeom>
          <a:solidFill>
            <a:schemeClr val="accent2"/>
          </a:solidFill>
          <a:ln w="9525" cap="flat" cmpd="sng" algn="ctr">
            <a:solidFill>
              <a:schemeClr val="tx1"/>
            </a:solidFill>
            <a:prstDash val="solid"/>
            <a:round/>
            <a:headEnd type="none" w="med" len="med"/>
            <a:tailEnd type="none" w="med" len="med"/>
          </a:ln>
          <a:effectLst/>
          <a:extLst/>
        </p:spPr>
        <p:txBody>
          <a:bodyPr/>
          <a:lstStyle/>
          <a:p>
            <a:pPr>
              <a:defRPr/>
            </a:pPr>
            <a:endParaRPr lang="en-US" dirty="0"/>
          </a:p>
        </p:txBody>
      </p:sp>
      <p:sp>
        <p:nvSpPr>
          <p:cNvPr id="21508" name="WordArt 2"/>
          <p:cNvSpPr>
            <a:spLocks noChangeArrowheads="1" noChangeShapeType="1" noTextEdit="1"/>
          </p:cNvSpPr>
          <p:nvPr/>
        </p:nvSpPr>
        <p:spPr bwMode="auto">
          <a:xfrm>
            <a:off x="1441450" y="2427288"/>
            <a:ext cx="6888163" cy="2119312"/>
          </a:xfrm>
          <a:prstGeom prst="rect">
            <a:avLst/>
          </a:prstGeom>
        </p:spPr>
        <p:txBody>
          <a:bodyPr wrap="none" fromWordArt="1">
            <a:prstTxWarp prst="textPlain">
              <a:avLst>
                <a:gd name="adj" fmla="val 50000"/>
              </a:avLst>
            </a:prstTxWarp>
          </a:bodyPr>
          <a:lstStyle/>
          <a:p>
            <a:pPr algn="ctr"/>
            <a:r>
              <a:rPr lang="en-US" sz="44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Questions?</a:t>
            </a:r>
          </a:p>
        </p:txBody>
      </p:sp>
    </p:spTree>
    <p:extLst>
      <p:ext uri="{BB962C8B-B14F-4D97-AF65-F5344CB8AC3E}">
        <p14:creationId xmlns:p14="http://schemas.microsoft.com/office/powerpoint/2010/main" val="356719204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Grp="1" noChangeArrowheads="1"/>
          </p:cNvSpPr>
          <p:nvPr>
            <p:ph type="title"/>
          </p:nvPr>
        </p:nvSpPr>
        <p:spPr/>
        <p:txBody>
          <a:bodyPr/>
          <a:lstStyle/>
          <a:p>
            <a:r>
              <a:rPr lang="en-US" sz="2400" dirty="0">
                <a:solidFill>
                  <a:schemeClr val="tx1"/>
                </a:solidFill>
                <a:latin typeface="Arial" pitchFamily="34" charset="0"/>
                <a:cs typeface="Arial" pitchFamily="34" charset="0"/>
              </a:rPr>
              <a:t>Crossline 600</a:t>
            </a:r>
          </a:p>
        </p:txBody>
      </p:sp>
      <p:pic>
        <p:nvPicPr>
          <p:cNvPr id="414723" name="Picture 3"/>
          <p:cNvPicPr>
            <a:picLocks noChangeAspect="1" noChangeArrowheads="1"/>
          </p:cNvPicPr>
          <p:nvPr/>
        </p:nvPicPr>
        <p:blipFill>
          <a:blip r:embed="rId3" cstate="print"/>
          <a:srcRect/>
          <a:stretch>
            <a:fillRect/>
          </a:stretch>
        </p:blipFill>
        <p:spPr bwMode="auto">
          <a:xfrm>
            <a:off x="2706688" y="1708150"/>
            <a:ext cx="3313112" cy="4559300"/>
          </a:xfrm>
          <a:prstGeom prst="rect">
            <a:avLst/>
          </a:prstGeom>
          <a:noFill/>
          <a:ln w="9525">
            <a:noFill/>
            <a:miter lim="800000"/>
            <a:headEnd/>
            <a:tailEnd/>
          </a:ln>
          <a:effectLst/>
        </p:spPr>
      </p:pic>
      <p:sp>
        <p:nvSpPr>
          <p:cNvPr id="414726" name="Text Box 6"/>
          <p:cNvSpPr txBox="1">
            <a:spLocks noChangeArrowheads="1"/>
          </p:cNvSpPr>
          <p:nvPr/>
        </p:nvSpPr>
        <p:spPr bwMode="auto">
          <a:xfrm>
            <a:off x="6180138" y="3005962"/>
            <a:ext cx="1962140" cy="2062103"/>
          </a:xfrm>
          <a:prstGeom prst="rect">
            <a:avLst/>
          </a:prstGeom>
          <a:noFill/>
          <a:ln w="9525">
            <a:noFill/>
            <a:miter lim="800000"/>
            <a:headEnd/>
            <a:tailEnd/>
          </a:ln>
          <a:effectLst/>
        </p:spPr>
        <p:txBody>
          <a:bodyPr wrap="none" anchor="ctr">
            <a:spAutoFit/>
          </a:bodyPr>
          <a:lstStyle/>
          <a:p>
            <a:pPr algn="l">
              <a:spcBef>
                <a:spcPts val="600"/>
              </a:spcBef>
            </a:pPr>
            <a:r>
              <a:rPr lang="en-US" sz="1400" dirty="0">
                <a:latin typeface="Arial" pitchFamily="34" charset="0"/>
                <a:cs typeface="Arial" pitchFamily="34" charset="0"/>
              </a:rPr>
              <a:t>Trace     7 = Inline 720</a:t>
            </a:r>
          </a:p>
          <a:p>
            <a:pPr algn="l">
              <a:spcBef>
                <a:spcPts val="600"/>
              </a:spcBef>
            </a:pPr>
            <a:r>
              <a:rPr lang="en-US" sz="1400" dirty="0">
                <a:latin typeface="Arial" pitchFamily="34" charset="0"/>
                <a:cs typeface="Arial" pitchFamily="34" charset="0"/>
              </a:rPr>
              <a:t>Trace   27 = Inline 740</a:t>
            </a:r>
          </a:p>
          <a:p>
            <a:pPr algn="l">
              <a:spcBef>
                <a:spcPts val="600"/>
              </a:spcBef>
            </a:pPr>
            <a:r>
              <a:rPr lang="en-US" sz="1400" dirty="0">
                <a:latin typeface="Arial" pitchFamily="34" charset="0"/>
                <a:cs typeface="Arial" pitchFamily="34" charset="0"/>
              </a:rPr>
              <a:t>Trace   47 = Inline 760</a:t>
            </a:r>
          </a:p>
          <a:p>
            <a:pPr algn="l">
              <a:spcBef>
                <a:spcPts val="600"/>
              </a:spcBef>
            </a:pPr>
            <a:r>
              <a:rPr lang="en-US" sz="1400" dirty="0">
                <a:latin typeface="Arial" pitchFamily="34" charset="0"/>
                <a:cs typeface="Arial" pitchFamily="34" charset="0"/>
              </a:rPr>
              <a:t>Trace   67 = Inline 780</a:t>
            </a:r>
          </a:p>
          <a:p>
            <a:pPr algn="l">
              <a:spcBef>
                <a:spcPts val="600"/>
              </a:spcBef>
            </a:pPr>
            <a:r>
              <a:rPr lang="en-US" sz="1400" dirty="0">
                <a:latin typeface="Arial" pitchFamily="34" charset="0"/>
                <a:cs typeface="Arial" pitchFamily="34" charset="0"/>
              </a:rPr>
              <a:t>Trace   87 = Inline 800</a:t>
            </a:r>
          </a:p>
          <a:p>
            <a:pPr algn="l">
              <a:spcBef>
                <a:spcPts val="600"/>
              </a:spcBef>
            </a:pPr>
            <a:r>
              <a:rPr lang="en-US" sz="1400" dirty="0">
                <a:latin typeface="Arial" pitchFamily="34" charset="0"/>
                <a:cs typeface="Arial" pitchFamily="34" charset="0"/>
              </a:rPr>
              <a:t>Trace 107 = Inline 820</a:t>
            </a:r>
          </a:p>
          <a:p>
            <a:pPr algn="l">
              <a:spcBef>
                <a:spcPts val="600"/>
              </a:spcBef>
            </a:pPr>
            <a:r>
              <a:rPr lang="en-US" sz="1400" dirty="0">
                <a:latin typeface="Arial" pitchFamily="34" charset="0"/>
                <a:cs typeface="Arial" pitchFamily="34" charset="0"/>
              </a:rPr>
              <a:t>Trace 127 = Inline 840</a:t>
            </a:r>
          </a:p>
        </p:txBody>
      </p:sp>
      <p:sp>
        <p:nvSpPr>
          <p:cNvPr id="414725" name="Text Box 5"/>
          <p:cNvSpPr txBox="1">
            <a:spLocks noChangeArrowheads="1"/>
          </p:cNvSpPr>
          <p:nvPr/>
        </p:nvSpPr>
        <p:spPr bwMode="auto">
          <a:xfrm>
            <a:off x="5442567" y="1048822"/>
            <a:ext cx="492443" cy="369332"/>
          </a:xfrm>
          <a:prstGeom prst="rect">
            <a:avLst/>
          </a:prstGeom>
          <a:noFill/>
          <a:ln w="9525">
            <a:noFill/>
            <a:miter lim="800000"/>
            <a:headEnd/>
            <a:tailEnd/>
          </a:ln>
          <a:effectLst/>
        </p:spPr>
        <p:txBody>
          <a:bodyPr wrap="none" anchor="ctr">
            <a:spAutoFit/>
          </a:bodyPr>
          <a:lstStyle/>
          <a:p>
            <a:pPr algn="ctr"/>
            <a:r>
              <a:rPr lang="en-US" sz="900" dirty="0">
                <a:latin typeface="Arial" pitchFamily="34" charset="0"/>
                <a:cs typeface="Arial" pitchFamily="34" charset="0"/>
              </a:rPr>
              <a:t>Inline </a:t>
            </a:r>
          </a:p>
          <a:p>
            <a:pPr algn="ctr"/>
            <a:r>
              <a:rPr lang="en-US" sz="900" dirty="0">
                <a:latin typeface="Arial" pitchFamily="34" charset="0"/>
                <a:cs typeface="Arial" pitchFamily="34" charset="0"/>
              </a:rPr>
              <a:t>720</a:t>
            </a:r>
          </a:p>
        </p:txBody>
      </p:sp>
      <p:sp>
        <p:nvSpPr>
          <p:cNvPr id="414727" name="Line 7"/>
          <p:cNvSpPr>
            <a:spLocks noChangeShapeType="1"/>
          </p:cNvSpPr>
          <p:nvPr/>
        </p:nvSpPr>
        <p:spPr bwMode="auto">
          <a:xfrm flipV="1">
            <a:off x="5686425" y="1460500"/>
            <a:ext cx="0" cy="250825"/>
          </a:xfrm>
          <a:prstGeom prst="line">
            <a:avLst/>
          </a:prstGeom>
          <a:noFill/>
          <a:ln w="38100">
            <a:solidFill>
              <a:schemeClr val="tx1"/>
            </a:solidFill>
            <a:round/>
            <a:headEnd type="triangle" w="med" len="med"/>
            <a:tailEnd/>
          </a:ln>
          <a:effectLst/>
        </p:spPr>
        <p:txBody>
          <a:bodyPr wrap="none" anchor="ctr"/>
          <a:lstStyle/>
          <a:p>
            <a:endParaRPr lang="en-US" sz="2000" dirty="0">
              <a:latin typeface="Arial" pitchFamily="34" charset="0"/>
              <a:cs typeface="Arial" pitchFamily="34" charset="0"/>
            </a:endParaRPr>
          </a:p>
        </p:txBody>
      </p:sp>
      <p:sp>
        <p:nvSpPr>
          <p:cNvPr id="414733" name="Text Box 13"/>
          <p:cNvSpPr txBox="1">
            <a:spLocks noChangeArrowheads="1"/>
          </p:cNvSpPr>
          <p:nvPr/>
        </p:nvSpPr>
        <p:spPr bwMode="auto">
          <a:xfrm>
            <a:off x="4070967" y="1048822"/>
            <a:ext cx="492443" cy="369332"/>
          </a:xfrm>
          <a:prstGeom prst="rect">
            <a:avLst/>
          </a:prstGeom>
          <a:noFill/>
          <a:ln w="9525">
            <a:noFill/>
            <a:miter lim="800000"/>
            <a:headEnd/>
            <a:tailEnd/>
          </a:ln>
          <a:effectLst/>
        </p:spPr>
        <p:txBody>
          <a:bodyPr wrap="none" anchor="ctr">
            <a:spAutoFit/>
          </a:bodyPr>
          <a:lstStyle/>
          <a:p>
            <a:pPr algn="ctr"/>
            <a:r>
              <a:rPr lang="en-US" sz="900" dirty="0">
                <a:latin typeface="Arial" pitchFamily="34" charset="0"/>
                <a:cs typeface="Arial" pitchFamily="34" charset="0"/>
              </a:rPr>
              <a:t>Inline </a:t>
            </a:r>
          </a:p>
          <a:p>
            <a:pPr algn="ctr"/>
            <a:r>
              <a:rPr lang="en-US" sz="900" dirty="0">
                <a:latin typeface="Arial" pitchFamily="34" charset="0"/>
                <a:cs typeface="Arial" pitchFamily="34" charset="0"/>
              </a:rPr>
              <a:t>780</a:t>
            </a:r>
          </a:p>
        </p:txBody>
      </p:sp>
      <p:sp>
        <p:nvSpPr>
          <p:cNvPr id="414734" name="Line 14"/>
          <p:cNvSpPr>
            <a:spLocks noChangeShapeType="1"/>
          </p:cNvSpPr>
          <p:nvPr/>
        </p:nvSpPr>
        <p:spPr bwMode="auto">
          <a:xfrm flipV="1">
            <a:off x="4314825" y="1460500"/>
            <a:ext cx="0" cy="250825"/>
          </a:xfrm>
          <a:prstGeom prst="line">
            <a:avLst/>
          </a:prstGeom>
          <a:noFill/>
          <a:ln w="38100">
            <a:solidFill>
              <a:schemeClr val="tx1"/>
            </a:solidFill>
            <a:round/>
            <a:headEnd type="triangle" w="med" len="med"/>
            <a:tailEnd/>
          </a:ln>
          <a:effectLst/>
        </p:spPr>
        <p:txBody>
          <a:bodyPr wrap="none" anchor="ctr"/>
          <a:lstStyle/>
          <a:p>
            <a:endParaRPr lang="en-US" sz="2000" dirty="0">
              <a:latin typeface="Arial" pitchFamily="34" charset="0"/>
              <a:cs typeface="Arial" pitchFamily="34" charset="0"/>
            </a:endParaRPr>
          </a:p>
        </p:txBody>
      </p:sp>
      <p:sp>
        <p:nvSpPr>
          <p:cNvPr id="414736" name="Text Box 16"/>
          <p:cNvSpPr txBox="1">
            <a:spLocks noChangeArrowheads="1"/>
          </p:cNvSpPr>
          <p:nvPr/>
        </p:nvSpPr>
        <p:spPr bwMode="auto">
          <a:xfrm>
            <a:off x="4528167" y="1048822"/>
            <a:ext cx="492443" cy="369332"/>
          </a:xfrm>
          <a:prstGeom prst="rect">
            <a:avLst/>
          </a:prstGeom>
          <a:noFill/>
          <a:ln w="9525">
            <a:noFill/>
            <a:miter lim="800000"/>
            <a:headEnd/>
            <a:tailEnd/>
          </a:ln>
          <a:effectLst/>
        </p:spPr>
        <p:txBody>
          <a:bodyPr wrap="none" anchor="ctr">
            <a:spAutoFit/>
          </a:bodyPr>
          <a:lstStyle/>
          <a:p>
            <a:pPr algn="ctr"/>
            <a:r>
              <a:rPr lang="en-US" sz="900" dirty="0">
                <a:latin typeface="Arial" pitchFamily="34" charset="0"/>
                <a:cs typeface="Arial" pitchFamily="34" charset="0"/>
              </a:rPr>
              <a:t>Inline </a:t>
            </a:r>
          </a:p>
          <a:p>
            <a:pPr algn="ctr"/>
            <a:r>
              <a:rPr lang="en-US" sz="900" dirty="0">
                <a:latin typeface="Arial" pitchFamily="34" charset="0"/>
                <a:cs typeface="Arial" pitchFamily="34" charset="0"/>
              </a:rPr>
              <a:t>760</a:t>
            </a:r>
          </a:p>
        </p:txBody>
      </p:sp>
      <p:sp>
        <p:nvSpPr>
          <p:cNvPr id="414737" name="Line 17"/>
          <p:cNvSpPr>
            <a:spLocks noChangeShapeType="1"/>
          </p:cNvSpPr>
          <p:nvPr/>
        </p:nvSpPr>
        <p:spPr bwMode="auto">
          <a:xfrm flipV="1">
            <a:off x="4772025" y="1460500"/>
            <a:ext cx="0" cy="250825"/>
          </a:xfrm>
          <a:prstGeom prst="line">
            <a:avLst/>
          </a:prstGeom>
          <a:noFill/>
          <a:ln w="38100">
            <a:solidFill>
              <a:schemeClr val="tx1"/>
            </a:solidFill>
            <a:round/>
            <a:headEnd type="triangle" w="med" len="med"/>
            <a:tailEnd/>
          </a:ln>
          <a:effectLst/>
        </p:spPr>
        <p:txBody>
          <a:bodyPr wrap="none" anchor="ctr"/>
          <a:lstStyle/>
          <a:p>
            <a:endParaRPr lang="en-US" sz="2000" dirty="0">
              <a:latin typeface="Arial" pitchFamily="34" charset="0"/>
              <a:cs typeface="Arial" pitchFamily="34" charset="0"/>
            </a:endParaRPr>
          </a:p>
        </p:txBody>
      </p:sp>
      <p:sp>
        <p:nvSpPr>
          <p:cNvPr id="414739" name="Text Box 19"/>
          <p:cNvSpPr txBox="1">
            <a:spLocks noChangeArrowheads="1"/>
          </p:cNvSpPr>
          <p:nvPr/>
        </p:nvSpPr>
        <p:spPr bwMode="auto">
          <a:xfrm>
            <a:off x="4985367" y="1048822"/>
            <a:ext cx="492443" cy="369332"/>
          </a:xfrm>
          <a:prstGeom prst="rect">
            <a:avLst/>
          </a:prstGeom>
          <a:noFill/>
          <a:ln w="9525">
            <a:noFill/>
            <a:miter lim="800000"/>
            <a:headEnd/>
            <a:tailEnd/>
          </a:ln>
          <a:effectLst/>
        </p:spPr>
        <p:txBody>
          <a:bodyPr wrap="none" anchor="ctr">
            <a:spAutoFit/>
          </a:bodyPr>
          <a:lstStyle/>
          <a:p>
            <a:pPr algn="ctr"/>
            <a:r>
              <a:rPr lang="en-US" sz="900" dirty="0">
                <a:latin typeface="Arial" pitchFamily="34" charset="0"/>
                <a:cs typeface="Arial" pitchFamily="34" charset="0"/>
              </a:rPr>
              <a:t>Inline </a:t>
            </a:r>
          </a:p>
          <a:p>
            <a:pPr algn="ctr"/>
            <a:r>
              <a:rPr lang="en-US" sz="900" dirty="0">
                <a:latin typeface="Arial" pitchFamily="34" charset="0"/>
                <a:cs typeface="Arial" pitchFamily="34" charset="0"/>
              </a:rPr>
              <a:t>740</a:t>
            </a:r>
          </a:p>
        </p:txBody>
      </p:sp>
      <p:sp>
        <p:nvSpPr>
          <p:cNvPr id="414740" name="Line 20"/>
          <p:cNvSpPr>
            <a:spLocks noChangeShapeType="1"/>
          </p:cNvSpPr>
          <p:nvPr/>
        </p:nvSpPr>
        <p:spPr bwMode="auto">
          <a:xfrm flipV="1">
            <a:off x="5229225" y="1460500"/>
            <a:ext cx="0" cy="250825"/>
          </a:xfrm>
          <a:prstGeom prst="line">
            <a:avLst/>
          </a:prstGeom>
          <a:noFill/>
          <a:ln w="38100">
            <a:solidFill>
              <a:schemeClr val="tx1"/>
            </a:solidFill>
            <a:round/>
            <a:headEnd type="triangle" w="med" len="med"/>
            <a:tailEnd/>
          </a:ln>
          <a:effectLst/>
        </p:spPr>
        <p:txBody>
          <a:bodyPr wrap="none" anchor="ctr"/>
          <a:lstStyle/>
          <a:p>
            <a:endParaRPr lang="en-US" sz="2000" dirty="0">
              <a:latin typeface="Arial" pitchFamily="34" charset="0"/>
              <a:cs typeface="Arial" pitchFamily="34" charset="0"/>
            </a:endParaRPr>
          </a:p>
        </p:txBody>
      </p:sp>
      <p:sp>
        <p:nvSpPr>
          <p:cNvPr id="414742" name="Text Box 22"/>
          <p:cNvSpPr txBox="1">
            <a:spLocks noChangeArrowheads="1"/>
          </p:cNvSpPr>
          <p:nvPr/>
        </p:nvSpPr>
        <p:spPr bwMode="auto">
          <a:xfrm>
            <a:off x="3613767" y="1048822"/>
            <a:ext cx="492443" cy="369332"/>
          </a:xfrm>
          <a:prstGeom prst="rect">
            <a:avLst/>
          </a:prstGeom>
          <a:noFill/>
          <a:ln w="9525">
            <a:noFill/>
            <a:miter lim="800000"/>
            <a:headEnd/>
            <a:tailEnd/>
          </a:ln>
          <a:effectLst/>
        </p:spPr>
        <p:txBody>
          <a:bodyPr wrap="none" anchor="ctr">
            <a:spAutoFit/>
          </a:bodyPr>
          <a:lstStyle/>
          <a:p>
            <a:pPr algn="ctr"/>
            <a:r>
              <a:rPr lang="en-US" sz="900" dirty="0">
                <a:latin typeface="Arial" pitchFamily="34" charset="0"/>
                <a:cs typeface="Arial" pitchFamily="34" charset="0"/>
              </a:rPr>
              <a:t>Inline </a:t>
            </a:r>
          </a:p>
          <a:p>
            <a:pPr algn="ctr"/>
            <a:r>
              <a:rPr lang="en-US" sz="900" dirty="0">
                <a:latin typeface="Arial" pitchFamily="34" charset="0"/>
                <a:cs typeface="Arial" pitchFamily="34" charset="0"/>
              </a:rPr>
              <a:t>800</a:t>
            </a:r>
          </a:p>
        </p:txBody>
      </p:sp>
      <p:sp>
        <p:nvSpPr>
          <p:cNvPr id="414743" name="Line 23"/>
          <p:cNvSpPr>
            <a:spLocks noChangeShapeType="1"/>
          </p:cNvSpPr>
          <p:nvPr/>
        </p:nvSpPr>
        <p:spPr bwMode="auto">
          <a:xfrm flipV="1">
            <a:off x="3857625" y="1460500"/>
            <a:ext cx="0" cy="250825"/>
          </a:xfrm>
          <a:prstGeom prst="line">
            <a:avLst/>
          </a:prstGeom>
          <a:noFill/>
          <a:ln w="38100">
            <a:solidFill>
              <a:schemeClr val="tx1"/>
            </a:solidFill>
            <a:round/>
            <a:headEnd type="triangle" w="med" len="med"/>
            <a:tailEnd/>
          </a:ln>
          <a:effectLst/>
        </p:spPr>
        <p:txBody>
          <a:bodyPr wrap="none" anchor="ctr"/>
          <a:lstStyle/>
          <a:p>
            <a:endParaRPr lang="en-US" sz="2000" dirty="0">
              <a:latin typeface="Arial" pitchFamily="34" charset="0"/>
              <a:cs typeface="Arial" pitchFamily="34" charset="0"/>
            </a:endParaRPr>
          </a:p>
        </p:txBody>
      </p:sp>
      <p:sp>
        <p:nvSpPr>
          <p:cNvPr id="414745" name="Text Box 25"/>
          <p:cNvSpPr txBox="1">
            <a:spLocks noChangeArrowheads="1"/>
          </p:cNvSpPr>
          <p:nvPr/>
        </p:nvSpPr>
        <p:spPr bwMode="auto">
          <a:xfrm>
            <a:off x="2699367" y="1048822"/>
            <a:ext cx="492443" cy="369332"/>
          </a:xfrm>
          <a:prstGeom prst="rect">
            <a:avLst/>
          </a:prstGeom>
          <a:noFill/>
          <a:ln w="9525">
            <a:noFill/>
            <a:miter lim="800000"/>
            <a:headEnd/>
            <a:tailEnd/>
          </a:ln>
          <a:effectLst/>
        </p:spPr>
        <p:txBody>
          <a:bodyPr wrap="none" anchor="ctr">
            <a:spAutoFit/>
          </a:bodyPr>
          <a:lstStyle/>
          <a:p>
            <a:pPr algn="ctr"/>
            <a:r>
              <a:rPr lang="en-US" sz="900" dirty="0">
                <a:latin typeface="Arial" pitchFamily="34" charset="0"/>
                <a:cs typeface="Arial" pitchFamily="34" charset="0"/>
              </a:rPr>
              <a:t>Inline </a:t>
            </a:r>
          </a:p>
          <a:p>
            <a:pPr algn="ctr"/>
            <a:r>
              <a:rPr lang="en-US" sz="900" dirty="0">
                <a:latin typeface="Arial" pitchFamily="34" charset="0"/>
                <a:cs typeface="Arial" pitchFamily="34" charset="0"/>
              </a:rPr>
              <a:t>840</a:t>
            </a:r>
          </a:p>
        </p:txBody>
      </p:sp>
      <p:sp>
        <p:nvSpPr>
          <p:cNvPr id="414746" name="Line 26"/>
          <p:cNvSpPr>
            <a:spLocks noChangeShapeType="1"/>
          </p:cNvSpPr>
          <p:nvPr/>
        </p:nvSpPr>
        <p:spPr bwMode="auto">
          <a:xfrm flipV="1">
            <a:off x="2943225" y="1460500"/>
            <a:ext cx="0" cy="250825"/>
          </a:xfrm>
          <a:prstGeom prst="line">
            <a:avLst/>
          </a:prstGeom>
          <a:noFill/>
          <a:ln w="38100">
            <a:solidFill>
              <a:schemeClr val="tx1"/>
            </a:solidFill>
            <a:round/>
            <a:headEnd type="triangle" w="med" len="med"/>
            <a:tailEnd/>
          </a:ln>
          <a:effectLst/>
        </p:spPr>
        <p:txBody>
          <a:bodyPr wrap="none" anchor="ctr"/>
          <a:lstStyle/>
          <a:p>
            <a:endParaRPr lang="en-US" sz="2000" dirty="0">
              <a:latin typeface="Arial" pitchFamily="34" charset="0"/>
              <a:cs typeface="Arial" pitchFamily="34" charset="0"/>
            </a:endParaRPr>
          </a:p>
        </p:txBody>
      </p:sp>
      <p:sp>
        <p:nvSpPr>
          <p:cNvPr id="414748" name="Text Box 28"/>
          <p:cNvSpPr txBox="1">
            <a:spLocks noChangeArrowheads="1"/>
          </p:cNvSpPr>
          <p:nvPr/>
        </p:nvSpPr>
        <p:spPr bwMode="auto">
          <a:xfrm>
            <a:off x="3156567" y="1048822"/>
            <a:ext cx="492443" cy="369332"/>
          </a:xfrm>
          <a:prstGeom prst="rect">
            <a:avLst/>
          </a:prstGeom>
          <a:noFill/>
          <a:ln w="9525">
            <a:noFill/>
            <a:miter lim="800000"/>
            <a:headEnd/>
            <a:tailEnd/>
          </a:ln>
          <a:effectLst/>
        </p:spPr>
        <p:txBody>
          <a:bodyPr wrap="none" anchor="ctr">
            <a:spAutoFit/>
          </a:bodyPr>
          <a:lstStyle/>
          <a:p>
            <a:pPr algn="ctr"/>
            <a:r>
              <a:rPr lang="en-US" sz="900" dirty="0">
                <a:latin typeface="Arial" pitchFamily="34" charset="0"/>
                <a:cs typeface="Arial" pitchFamily="34" charset="0"/>
              </a:rPr>
              <a:t>Inline </a:t>
            </a:r>
          </a:p>
          <a:p>
            <a:pPr algn="ctr"/>
            <a:r>
              <a:rPr lang="en-US" sz="900" dirty="0">
                <a:latin typeface="Arial" pitchFamily="34" charset="0"/>
                <a:cs typeface="Arial" pitchFamily="34" charset="0"/>
              </a:rPr>
              <a:t>820</a:t>
            </a:r>
          </a:p>
        </p:txBody>
      </p:sp>
      <p:sp>
        <p:nvSpPr>
          <p:cNvPr id="414749" name="Line 29"/>
          <p:cNvSpPr>
            <a:spLocks noChangeShapeType="1"/>
          </p:cNvSpPr>
          <p:nvPr/>
        </p:nvSpPr>
        <p:spPr bwMode="auto">
          <a:xfrm flipV="1">
            <a:off x="3400425" y="1460500"/>
            <a:ext cx="0" cy="250825"/>
          </a:xfrm>
          <a:prstGeom prst="line">
            <a:avLst/>
          </a:prstGeom>
          <a:noFill/>
          <a:ln w="38100">
            <a:solidFill>
              <a:schemeClr val="tx1"/>
            </a:solidFill>
            <a:round/>
            <a:headEnd type="triangle" w="med" len="med"/>
            <a:tailEnd/>
          </a:ln>
          <a:effectLst/>
        </p:spPr>
        <p:txBody>
          <a:bodyPr wrap="none" anchor="ctr"/>
          <a:lstStyle/>
          <a:p>
            <a:endParaRPr lang="en-US" sz="2000" dirty="0">
              <a:latin typeface="Arial" pitchFamily="34" charset="0"/>
              <a:cs typeface="Arial" pitchFamily="34" charset="0"/>
            </a:endParaRPr>
          </a:p>
        </p:txBody>
      </p:sp>
      <p:sp>
        <p:nvSpPr>
          <p:cNvPr id="414750" name="Oval 30"/>
          <p:cNvSpPr>
            <a:spLocks noChangeArrowheads="1"/>
          </p:cNvSpPr>
          <p:nvPr/>
        </p:nvSpPr>
        <p:spPr bwMode="auto">
          <a:xfrm>
            <a:off x="2652713" y="5973763"/>
            <a:ext cx="857250" cy="449262"/>
          </a:xfrm>
          <a:prstGeom prst="ellipse">
            <a:avLst/>
          </a:prstGeom>
          <a:noFill/>
          <a:ln w="38100">
            <a:solidFill>
              <a:schemeClr val="tx1"/>
            </a:solidFill>
            <a:round/>
            <a:headEnd/>
            <a:tailEnd/>
          </a:ln>
          <a:effectLst/>
        </p:spPr>
        <p:txBody>
          <a:bodyPr wrap="none" anchor="ctr"/>
          <a:lstStyle/>
          <a:p>
            <a:endParaRPr lang="en-US" sz="2000" dirty="0">
              <a:latin typeface="Arial" pitchFamily="34" charset="0"/>
              <a:cs typeface="Arial" pitchFamily="34" charset="0"/>
            </a:endParaRPr>
          </a:p>
        </p:txBody>
      </p:sp>
      <p:sp>
        <p:nvSpPr>
          <p:cNvPr id="414753" name="Text Box 33"/>
          <p:cNvSpPr txBox="1">
            <a:spLocks noChangeArrowheads="1"/>
          </p:cNvSpPr>
          <p:nvPr/>
        </p:nvSpPr>
        <p:spPr bwMode="auto">
          <a:xfrm>
            <a:off x="430213" y="2740452"/>
            <a:ext cx="1911101" cy="830997"/>
          </a:xfrm>
          <a:prstGeom prst="rect">
            <a:avLst/>
          </a:prstGeom>
          <a:noFill/>
          <a:ln w="9525">
            <a:noFill/>
            <a:miter lim="800000"/>
            <a:headEnd/>
            <a:tailEnd/>
          </a:ln>
          <a:effectLst/>
        </p:spPr>
        <p:txBody>
          <a:bodyPr wrap="none" anchor="ctr">
            <a:spAutoFit/>
          </a:bodyPr>
          <a:lstStyle/>
          <a:p>
            <a:pPr algn="ctr"/>
            <a:r>
              <a:rPr lang="en-US" b="1" dirty="0">
                <a:solidFill>
                  <a:srgbClr val="CC0000"/>
                </a:solidFill>
                <a:latin typeface="Arial" pitchFamily="34" charset="0"/>
                <a:cs typeface="Arial" pitchFamily="34" charset="0"/>
              </a:rPr>
              <a:t>Do you see </a:t>
            </a:r>
          </a:p>
          <a:p>
            <a:pPr algn="ctr"/>
            <a:r>
              <a:rPr lang="en-US" b="1" dirty="0">
                <a:solidFill>
                  <a:srgbClr val="CC0000"/>
                </a:solidFill>
                <a:latin typeface="Arial" pitchFamily="34" charset="0"/>
                <a:cs typeface="Arial" pitchFamily="34" charset="0"/>
              </a:rPr>
              <a:t>a fault?</a:t>
            </a:r>
          </a:p>
        </p:txBody>
      </p:sp>
      <p:grpSp>
        <p:nvGrpSpPr>
          <p:cNvPr id="2" name="Group 35"/>
          <p:cNvGrpSpPr>
            <a:grpSpLocks/>
          </p:cNvGrpSpPr>
          <p:nvPr/>
        </p:nvGrpSpPr>
        <p:grpSpPr bwMode="auto">
          <a:xfrm>
            <a:off x="4327525" y="2212975"/>
            <a:ext cx="1287463" cy="3530600"/>
            <a:chOff x="2495" y="1394"/>
            <a:chExt cx="811" cy="2224"/>
          </a:xfrm>
        </p:grpSpPr>
        <p:sp>
          <p:nvSpPr>
            <p:cNvPr id="414752" name="Freeform 32"/>
            <p:cNvSpPr>
              <a:spLocks/>
            </p:cNvSpPr>
            <p:nvPr/>
          </p:nvSpPr>
          <p:spPr bwMode="auto">
            <a:xfrm>
              <a:off x="2724" y="1566"/>
              <a:ext cx="582" cy="2052"/>
            </a:xfrm>
            <a:custGeom>
              <a:avLst/>
              <a:gdLst/>
              <a:ahLst/>
              <a:cxnLst>
                <a:cxn ang="0">
                  <a:pos x="0" y="0"/>
                </a:cxn>
                <a:cxn ang="0">
                  <a:pos x="72" y="396"/>
                </a:cxn>
                <a:cxn ang="0">
                  <a:pos x="156" y="738"/>
                </a:cxn>
                <a:cxn ang="0">
                  <a:pos x="276" y="1206"/>
                </a:cxn>
                <a:cxn ang="0">
                  <a:pos x="354" y="1500"/>
                </a:cxn>
                <a:cxn ang="0">
                  <a:pos x="582" y="2052"/>
                </a:cxn>
              </a:cxnLst>
              <a:rect l="0" t="0" r="r" b="b"/>
              <a:pathLst>
                <a:path w="582" h="2052">
                  <a:moveTo>
                    <a:pt x="0" y="0"/>
                  </a:moveTo>
                  <a:cubicBezTo>
                    <a:pt x="23" y="136"/>
                    <a:pt x="46" y="273"/>
                    <a:pt x="72" y="396"/>
                  </a:cubicBezTo>
                  <a:cubicBezTo>
                    <a:pt x="98" y="519"/>
                    <a:pt x="122" y="603"/>
                    <a:pt x="156" y="738"/>
                  </a:cubicBezTo>
                  <a:cubicBezTo>
                    <a:pt x="190" y="873"/>
                    <a:pt x="243" y="1079"/>
                    <a:pt x="276" y="1206"/>
                  </a:cubicBezTo>
                  <a:cubicBezTo>
                    <a:pt x="309" y="1333"/>
                    <a:pt x="303" y="1359"/>
                    <a:pt x="354" y="1500"/>
                  </a:cubicBezTo>
                  <a:cubicBezTo>
                    <a:pt x="405" y="1641"/>
                    <a:pt x="493" y="1846"/>
                    <a:pt x="582" y="2052"/>
                  </a:cubicBezTo>
                </a:path>
              </a:pathLst>
            </a:custGeom>
            <a:noFill/>
            <a:ln w="38100" cap="flat" cmpd="sng">
              <a:solidFill>
                <a:schemeClr val="tx1"/>
              </a:solidFill>
              <a:prstDash val="sysDot"/>
              <a:round/>
              <a:headEnd/>
              <a:tailEnd/>
            </a:ln>
            <a:effectLst/>
          </p:spPr>
          <p:txBody>
            <a:bodyPr wrap="none" anchor="ctr"/>
            <a:lstStyle/>
            <a:p>
              <a:endParaRPr lang="en-US" sz="2000" dirty="0">
                <a:latin typeface="Arial" pitchFamily="34" charset="0"/>
                <a:cs typeface="Arial" pitchFamily="34" charset="0"/>
              </a:endParaRPr>
            </a:p>
          </p:txBody>
        </p:sp>
        <p:sp>
          <p:nvSpPr>
            <p:cNvPr id="414754" name="Text Box 34"/>
            <p:cNvSpPr txBox="1">
              <a:spLocks noChangeArrowheads="1"/>
            </p:cNvSpPr>
            <p:nvPr/>
          </p:nvSpPr>
          <p:spPr bwMode="auto">
            <a:xfrm>
              <a:off x="2495" y="1394"/>
              <a:ext cx="347" cy="145"/>
            </a:xfrm>
            <a:prstGeom prst="rect">
              <a:avLst/>
            </a:prstGeom>
            <a:solidFill>
              <a:schemeClr val="bg1"/>
            </a:solidFill>
            <a:ln w="9525">
              <a:noFill/>
              <a:miter lim="800000"/>
              <a:headEnd/>
              <a:tailEnd/>
            </a:ln>
            <a:effectLst/>
          </p:spPr>
          <p:txBody>
            <a:bodyPr wrap="none" anchor="ctr">
              <a:spAutoFit/>
            </a:bodyPr>
            <a:lstStyle/>
            <a:p>
              <a:r>
                <a:rPr lang="en-US" sz="900" dirty="0">
                  <a:latin typeface="Arial" pitchFamily="34" charset="0"/>
                  <a:cs typeface="Arial" pitchFamily="34" charset="0"/>
                </a:rPr>
                <a:t>Fault V</a:t>
              </a:r>
            </a:p>
          </p:txBody>
        </p:sp>
      </p:grpSp>
      <p:sp>
        <p:nvSpPr>
          <p:cNvPr id="414757" name="Text Box 37"/>
          <p:cNvSpPr txBox="1">
            <a:spLocks noChangeArrowheads="1"/>
          </p:cNvSpPr>
          <p:nvPr/>
        </p:nvSpPr>
        <p:spPr bwMode="auto">
          <a:xfrm>
            <a:off x="1724025" y="1504126"/>
            <a:ext cx="854721" cy="400110"/>
          </a:xfrm>
          <a:prstGeom prst="rect">
            <a:avLst/>
          </a:prstGeom>
          <a:noFill/>
          <a:ln w="9525">
            <a:noFill/>
            <a:miter lim="800000"/>
            <a:headEnd/>
            <a:tailEnd/>
          </a:ln>
          <a:effectLst/>
        </p:spPr>
        <p:txBody>
          <a:bodyPr wrap="none" anchor="ctr">
            <a:spAutoFit/>
          </a:bodyPr>
          <a:lstStyle/>
          <a:p>
            <a:r>
              <a:rPr lang="en-US" sz="2000" dirty="0">
                <a:latin typeface="Arial" pitchFamily="34" charset="0"/>
                <a:cs typeface="Arial" pitchFamily="34" charset="0"/>
              </a:rPr>
              <a:t>South</a:t>
            </a:r>
          </a:p>
        </p:txBody>
      </p:sp>
      <p:sp>
        <p:nvSpPr>
          <p:cNvPr id="414758" name="Text Box 38"/>
          <p:cNvSpPr txBox="1">
            <a:spLocks noChangeArrowheads="1"/>
          </p:cNvSpPr>
          <p:nvPr/>
        </p:nvSpPr>
        <p:spPr bwMode="auto">
          <a:xfrm>
            <a:off x="6102350" y="1504126"/>
            <a:ext cx="811441" cy="400110"/>
          </a:xfrm>
          <a:prstGeom prst="rect">
            <a:avLst/>
          </a:prstGeom>
          <a:noFill/>
          <a:ln w="9525">
            <a:noFill/>
            <a:miter lim="800000"/>
            <a:headEnd/>
            <a:tailEnd/>
          </a:ln>
          <a:effectLst/>
        </p:spPr>
        <p:txBody>
          <a:bodyPr wrap="none" anchor="ctr">
            <a:spAutoFit/>
          </a:bodyPr>
          <a:lstStyle/>
          <a:p>
            <a:r>
              <a:rPr lang="en-US" sz="2000" dirty="0">
                <a:latin typeface="Arial" pitchFamily="34" charset="0"/>
                <a:cs typeface="Arial" pitchFamily="34" charset="0"/>
              </a:rPr>
              <a:t>North</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1289154" y="1663908"/>
            <a:ext cx="6490741" cy="2383436"/>
          </a:xfrm>
          <a:prstGeom prst="rect">
            <a:avLst/>
          </a:prstGeom>
          <a:solidFill>
            <a:schemeClr val="tx2">
              <a:lumMod val="75000"/>
              <a:lumOff val="25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16770" name="Rectangle 2"/>
          <p:cNvSpPr>
            <a:spLocks noGrp="1" noChangeArrowheads="1"/>
          </p:cNvSpPr>
          <p:nvPr>
            <p:ph type="title"/>
          </p:nvPr>
        </p:nvSpPr>
        <p:spPr/>
        <p:txBody>
          <a:bodyPr/>
          <a:lstStyle/>
          <a:p>
            <a:r>
              <a:rPr lang="en-US" dirty="0"/>
              <a:t>Fault Exercise: </a:t>
            </a:r>
            <a:r>
              <a:rPr lang="en-US" dirty="0" smtClean="0"/>
              <a:t>Part </a:t>
            </a:r>
            <a:r>
              <a:rPr lang="en-US" dirty="0"/>
              <a:t>1</a:t>
            </a:r>
          </a:p>
        </p:txBody>
      </p:sp>
      <p:sp>
        <p:nvSpPr>
          <p:cNvPr id="416771" name="WordArt 3"/>
          <p:cNvSpPr>
            <a:spLocks noChangeArrowheads="1" noChangeShapeType="1" noTextEdit="1"/>
          </p:cNvSpPr>
          <p:nvPr/>
        </p:nvSpPr>
        <p:spPr bwMode="auto">
          <a:xfrm>
            <a:off x="2709863" y="3173413"/>
            <a:ext cx="3903662" cy="525462"/>
          </a:xfrm>
          <a:prstGeom prst="rect">
            <a:avLst/>
          </a:prstGeom>
        </p:spPr>
        <p:txBody>
          <a:bodyPr wrap="none" fromWordArt="1">
            <a:prstTxWarp prst="textPlain">
              <a:avLst>
                <a:gd name="adj" fmla="val 50000"/>
              </a:avLst>
            </a:prstTxWarp>
          </a:bodyPr>
          <a:lstStyle/>
          <a:p>
            <a:r>
              <a:rPr lang="en-US"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a:rPr>
              <a:t>of Fault 'V'</a:t>
            </a:r>
          </a:p>
        </p:txBody>
      </p:sp>
      <p:sp>
        <p:nvSpPr>
          <p:cNvPr id="416772" name="WordArt 4"/>
          <p:cNvSpPr>
            <a:spLocks noChangeArrowheads="1" noChangeShapeType="1" noTextEdit="1"/>
          </p:cNvSpPr>
          <p:nvPr/>
        </p:nvSpPr>
        <p:spPr bwMode="auto">
          <a:xfrm>
            <a:off x="1809750" y="2020888"/>
            <a:ext cx="5876925" cy="811212"/>
          </a:xfrm>
          <a:prstGeom prst="rect">
            <a:avLst/>
          </a:prstGeom>
        </p:spPr>
        <p:txBody>
          <a:bodyPr wrap="none" fromWordArt="1">
            <a:prstTxWarp prst="textPlain">
              <a:avLst>
                <a:gd name="adj" fmla="val 50000"/>
              </a:avLst>
            </a:prstTxWarp>
          </a:bodyPr>
          <a:lstStyle/>
          <a:p>
            <a:r>
              <a:rPr lang="en-US"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a:rPr>
              <a:t>Part 1:  Jump Correlation </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p:cNvSpPr>
            <a:spLocks noGrp="1" noChangeArrowheads="1"/>
          </p:cNvSpPr>
          <p:nvPr>
            <p:ph type="title"/>
          </p:nvPr>
        </p:nvSpPr>
        <p:spPr/>
        <p:txBody>
          <a:bodyPr/>
          <a:lstStyle/>
          <a:p>
            <a:r>
              <a:rPr lang="en-US" dirty="0"/>
              <a:t>Jump Correlation of Fault V</a:t>
            </a:r>
          </a:p>
        </p:txBody>
      </p:sp>
      <p:grpSp>
        <p:nvGrpSpPr>
          <p:cNvPr id="2" name="Group 33"/>
          <p:cNvGrpSpPr>
            <a:grpSpLocks/>
          </p:cNvGrpSpPr>
          <p:nvPr/>
        </p:nvGrpSpPr>
        <p:grpSpPr bwMode="auto">
          <a:xfrm>
            <a:off x="1155700" y="1022350"/>
            <a:ext cx="6562725" cy="5141913"/>
            <a:chOff x="966" y="757"/>
            <a:chExt cx="2084" cy="2875"/>
          </a:xfrm>
        </p:grpSpPr>
        <p:pic>
          <p:nvPicPr>
            <p:cNvPr id="417795" name="Picture 3"/>
            <p:cNvPicPr>
              <a:picLocks noChangeAspect="1" noChangeArrowheads="1"/>
            </p:cNvPicPr>
            <p:nvPr/>
          </p:nvPicPr>
          <p:blipFill>
            <a:blip r:embed="rId3" cstate="print"/>
            <a:srcRect/>
            <a:stretch>
              <a:fillRect/>
            </a:stretch>
          </p:blipFill>
          <p:spPr bwMode="auto">
            <a:xfrm>
              <a:off x="966" y="757"/>
              <a:ext cx="2084" cy="2875"/>
            </a:xfrm>
            <a:prstGeom prst="rect">
              <a:avLst/>
            </a:prstGeom>
            <a:noFill/>
            <a:ln w="9525">
              <a:noFill/>
              <a:miter lim="800000"/>
              <a:headEnd/>
              <a:tailEnd/>
            </a:ln>
            <a:effectLst/>
          </p:spPr>
        </p:pic>
        <p:grpSp>
          <p:nvGrpSpPr>
            <p:cNvPr id="3" name="Group 12"/>
            <p:cNvGrpSpPr>
              <a:grpSpLocks/>
            </p:cNvGrpSpPr>
            <p:nvPr/>
          </p:nvGrpSpPr>
          <p:grpSpPr bwMode="auto">
            <a:xfrm>
              <a:off x="1170" y="3254"/>
              <a:ext cx="1037" cy="258"/>
              <a:chOff x="733" y="3023"/>
              <a:chExt cx="1037" cy="258"/>
            </a:xfrm>
          </p:grpSpPr>
          <p:sp>
            <p:nvSpPr>
              <p:cNvPr id="417803" name="Rectangle 11"/>
              <p:cNvSpPr>
                <a:spLocks noChangeArrowheads="1"/>
              </p:cNvSpPr>
              <p:nvPr/>
            </p:nvSpPr>
            <p:spPr bwMode="auto">
              <a:xfrm>
                <a:off x="733" y="3036"/>
                <a:ext cx="1037" cy="236"/>
              </a:xfrm>
              <a:prstGeom prst="rect">
                <a:avLst/>
              </a:prstGeom>
              <a:solidFill>
                <a:schemeClr val="tx1"/>
              </a:solidFill>
              <a:ln w="9525">
                <a:noFill/>
                <a:miter lim="800000"/>
                <a:headEnd/>
                <a:tailEnd/>
              </a:ln>
              <a:effectLst/>
            </p:spPr>
            <p:txBody>
              <a:bodyPr wrap="none" anchor="ctr"/>
              <a:lstStyle/>
              <a:p>
                <a:endParaRPr lang="en-US" dirty="0">
                  <a:latin typeface="Arial" pitchFamily="34" charset="0"/>
                  <a:cs typeface="Arial" pitchFamily="34" charset="0"/>
                </a:endParaRPr>
              </a:p>
            </p:txBody>
          </p:sp>
          <p:sp>
            <p:nvSpPr>
              <p:cNvPr id="417802" name="Text Box 10"/>
              <p:cNvSpPr txBox="1">
                <a:spLocks noChangeArrowheads="1"/>
              </p:cNvSpPr>
              <p:nvPr/>
            </p:nvSpPr>
            <p:spPr bwMode="auto">
              <a:xfrm>
                <a:off x="976" y="3023"/>
                <a:ext cx="657" cy="258"/>
              </a:xfrm>
              <a:prstGeom prst="rect">
                <a:avLst/>
              </a:prstGeom>
              <a:noFill/>
              <a:ln w="9525">
                <a:noFill/>
                <a:miter lim="800000"/>
                <a:headEnd/>
                <a:tailEnd/>
              </a:ln>
              <a:effectLst/>
            </p:spPr>
            <p:txBody>
              <a:bodyPr wrap="none" anchor="ctr">
                <a:spAutoFit/>
              </a:bodyPr>
              <a:lstStyle/>
              <a:p>
                <a:r>
                  <a:rPr lang="en-US" dirty="0">
                    <a:solidFill>
                      <a:schemeClr val="bg1"/>
                    </a:solidFill>
                    <a:effectLst>
                      <a:outerShdw blurRad="38100" dist="38100" dir="2700000" algn="tl">
                        <a:srgbClr val="000000"/>
                      </a:outerShdw>
                    </a:effectLst>
                    <a:latin typeface="Arial" pitchFamily="34" charset="0"/>
                    <a:cs typeface="Arial" pitchFamily="34" charset="0"/>
                  </a:rPr>
                  <a:t>Crossline 600</a:t>
                </a:r>
              </a:p>
            </p:txBody>
          </p:sp>
        </p:grpSp>
        <p:grpSp>
          <p:nvGrpSpPr>
            <p:cNvPr id="4" name="Group 30"/>
            <p:cNvGrpSpPr>
              <a:grpSpLocks/>
            </p:cNvGrpSpPr>
            <p:nvPr/>
          </p:nvGrpSpPr>
          <p:grpSpPr bwMode="auto">
            <a:xfrm>
              <a:off x="2011" y="991"/>
              <a:ext cx="408" cy="155"/>
              <a:chOff x="4135" y="1749"/>
              <a:chExt cx="408" cy="155"/>
            </a:xfrm>
          </p:grpSpPr>
          <p:sp>
            <p:nvSpPr>
              <p:cNvPr id="417823" name="Rectangle 31"/>
              <p:cNvSpPr>
                <a:spLocks noChangeArrowheads="1"/>
              </p:cNvSpPr>
              <p:nvPr/>
            </p:nvSpPr>
            <p:spPr bwMode="auto">
              <a:xfrm>
                <a:off x="4135" y="1774"/>
                <a:ext cx="408" cy="104"/>
              </a:xfrm>
              <a:prstGeom prst="rect">
                <a:avLst/>
              </a:prstGeom>
              <a:solidFill>
                <a:schemeClr val="bg1"/>
              </a:solidFill>
              <a:ln w="9525">
                <a:noFill/>
                <a:miter lim="800000"/>
                <a:headEnd/>
                <a:tailEnd/>
              </a:ln>
              <a:effectLst/>
            </p:spPr>
            <p:txBody>
              <a:bodyPr wrap="none" anchor="ctr"/>
              <a:lstStyle/>
              <a:p>
                <a:endParaRPr lang="en-US" dirty="0">
                  <a:latin typeface="Arial" pitchFamily="34" charset="0"/>
                  <a:cs typeface="Arial" pitchFamily="34" charset="0"/>
                </a:endParaRPr>
              </a:p>
            </p:txBody>
          </p:sp>
          <p:sp>
            <p:nvSpPr>
              <p:cNvPr id="417824" name="Text Box 32"/>
              <p:cNvSpPr txBox="1">
                <a:spLocks noChangeArrowheads="1"/>
              </p:cNvSpPr>
              <p:nvPr/>
            </p:nvSpPr>
            <p:spPr bwMode="auto">
              <a:xfrm>
                <a:off x="4224" y="1749"/>
                <a:ext cx="213" cy="155"/>
              </a:xfrm>
              <a:prstGeom prst="rect">
                <a:avLst/>
              </a:prstGeom>
              <a:noFill/>
              <a:ln w="9525">
                <a:noFill/>
                <a:miter lim="800000"/>
                <a:headEnd/>
                <a:tailEnd/>
              </a:ln>
              <a:effectLst/>
            </p:spPr>
            <p:txBody>
              <a:bodyPr wrap="none" anchor="ctr">
                <a:spAutoFit/>
              </a:bodyPr>
              <a:lstStyle/>
              <a:p>
                <a:r>
                  <a:rPr lang="en-US" sz="1200" dirty="0">
                    <a:effectLst>
                      <a:outerShdw blurRad="38100" dist="38100" dir="2700000" algn="tl">
                        <a:srgbClr val="FFFFFF"/>
                      </a:outerShdw>
                    </a:effectLst>
                    <a:latin typeface="Arial" pitchFamily="34" charset="0"/>
                    <a:cs typeface="Arial" pitchFamily="34" charset="0"/>
                  </a:rPr>
                  <a:t>Fault V</a:t>
                </a:r>
              </a:p>
            </p:txBody>
          </p:sp>
        </p:grpSp>
      </p:grpSp>
      <p:grpSp>
        <p:nvGrpSpPr>
          <p:cNvPr id="5" name="Group 34"/>
          <p:cNvGrpSpPr>
            <a:grpSpLocks/>
          </p:cNvGrpSpPr>
          <p:nvPr/>
        </p:nvGrpSpPr>
        <p:grpSpPr bwMode="auto">
          <a:xfrm>
            <a:off x="1157288" y="1016000"/>
            <a:ext cx="6548437" cy="5180013"/>
            <a:chOff x="965" y="753"/>
            <a:chExt cx="2080" cy="2897"/>
          </a:xfrm>
        </p:grpSpPr>
        <p:grpSp>
          <p:nvGrpSpPr>
            <p:cNvPr id="6" name="Group 35"/>
            <p:cNvGrpSpPr>
              <a:grpSpLocks/>
            </p:cNvGrpSpPr>
            <p:nvPr/>
          </p:nvGrpSpPr>
          <p:grpSpPr bwMode="auto">
            <a:xfrm>
              <a:off x="965" y="753"/>
              <a:ext cx="2080" cy="2897"/>
              <a:chOff x="965" y="753"/>
              <a:chExt cx="2080" cy="2897"/>
            </a:xfrm>
          </p:grpSpPr>
          <p:pic>
            <p:nvPicPr>
              <p:cNvPr id="417828" name="Picture 36"/>
              <p:cNvPicPr>
                <a:picLocks noChangeAspect="1" noChangeArrowheads="1"/>
              </p:cNvPicPr>
              <p:nvPr/>
            </p:nvPicPr>
            <p:blipFill>
              <a:blip r:embed="rId4" cstate="print"/>
              <a:srcRect/>
              <a:stretch>
                <a:fillRect/>
              </a:stretch>
            </p:blipFill>
            <p:spPr bwMode="auto">
              <a:xfrm>
                <a:off x="965" y="753"/>
                <a:ext cx="2080" cy="2897"/>
              </a:xfrm>
              <a:prstGeom prst="rect">
                <a:avLst/>
              </a:prstGeom>
              <a:noFill/>
              <a:ln w="9525">
                <a:noFill/>
                <a:miter lim="800000"/>
                <a:headEnd/>
                <a:tailEnd/>
              </a:ln>
              <a:effectLst/>
            </p:spPr>
          </p:pic>
          <p:grpSp>
            <p:nvGrpSpPr>
              <p:cNvPr id="7" name="Group 37"/>
              <p:cNvGrpSpPr>
                <a:grpSpLocks/>
              </p:cNvGrpSpPr>
              <p:nvPr/>
            </p:nvGrpSpPr>
            <p:grpSpPr bwMode="auto">
              <a:xfrm>
                <a:off x="1163" y="3231"/>
                <a:ext cx="1037" cy="258"/>
                <a:chOff x="733" y="3024"/>
                <a:chExt cx="1037" cy="258"/>
              </a:xfrm>
            </p:grpSpPr>
            <p:sp>
              <p:nvSpPr>
                <p:cNvPr id="417830" name="Rectangle 38"/>
                <p:cNvSpPr>
                  <a:spLocks noChangeArrowheads="1"/>
                </p:cNvSpPr>
                <p:nvPr/>
              </p:nvSpPr>
              <p:spPr bwMode="auto">
                <a:xfrm>
                  <a:off x="733" y="3036"/>
                  <a:ext cx="1037" cy="236"/>
                </a:xfrm>
                <a:prstGeom prst="rect">
                  <a:avLst/>
                </a:prstGeom>
                <a:solidFill>
                  <a:schemeClr val="tx1"/>
                </a:solidFill>
                <a:ln w="9525">
                  <a:noFill/>
                  <a:miter lim="800000"/>
                  <a:headEnd/>
                  <a:tailEnd/>
                </a:ln>
                <a:effectLst/>
              </p:spPr>
              <p:txBody>
                <a:bodyPr wrap="none" anchor="ctr"/>
                <a:lstStyle/>
                <a:p>
                  <a:endParaRPr lang="en-US" dirty="0">
                    <a:latin typeface="Arial" pitchFamily="34" charset="0"/>
                    <a:cs typeface="Arial" pitchFamily="34" charset="0"/>
                  </a:endParaRPr>
                </a:p>
              </p:txBody>
            </p:sp>
            <p:sp>
              <p:nvSpPr>
                <p:cNvPr id="417831" name="Text Box 39"/>
                <p:cNvSpPr txBox="1">
                  <a:spLocks noChangeArrowheads="1"/>
                </p:cNvSpPr>
                <p:nvPr/>
              </p:nvSpPr>
              <p:spPr bwMode="auto">
                <a:xfrm>
                  <a:off x="976" y="3024"/>
                  <a:ext cx="657" cy="258"/>
                </a:xfrm>
                <a:prstGeom prst="rect">
                  <a:avLst/>
                </a:prstGeom>
                <a:noFill/>
                <a:ln w="9525">
                  <a:noFill/>
                  <a:miter lim="800000"/>
                  <a:headEnd/>
                  <a:tailEnd/>
                </a:ln>
                <a:effectLst/>
              </p:spPr>
              <p:txBody>
                <a:bodyPr wrap="none" anchor="ctr">
                  <a:spAutoFit/>
                </a:bodyPr>
                <a:lstStyle/>
                <a:p>
                  <a:r>
                    <a:rPr lang="en-US" dirty="0">
                      <a:solidFill>
                        <a:schemeClr val="bg1"/>
                      </a:solidFill>
                      <a:effectLst>
                        <a:outerShdw blurRad="38100" dist="38100" dir="2700000" algn="tl">
                          <a:srgbClr val="000000"/>
                        </a:outerShdw>
                      </a:effectLst>
                      <a:latin typeface="Arial" pitchFamily="34" charset="0"/>
                      <a:cs typeface="Arial" pitchFamily="34" charset="0"/>
                    </a:rPr>
                    <a:t>Crossline 700</a:t>
                  </a:r>
                </a:p>
              </p:txBody>
            </p:sp>
          </p:grpSp>
        </p:grpSp>
        <p:grpSp>
          <p:nvGrpSpPr>
            <p:cNvPr id="8" name="Group 40"/>
            <p:cNvGrpSpPr>
              <a:grpSpLocks/>
            </p:cNvGrpSpPr>
            <p:nvPr/>
          </p:nvGrpSpPr>
          <p:grpSpPr bwMode="auto">
            <a:xfrm>
              <a:off x="1633" y="991"/>
              <a:ext cx="408" cy="155"/>
              <a:chOff x="4135" y="1749"/>
              <a:chExt cx="408" cy="155"/>
            </a:xfrm>
          </p:grpSpPr>
          <p:sp>
            <p:nvSpPr>
              <p:cNvPr id="417833" name="Rectangle 41"/>
              <p:cNvSpPr>
                <a:spLocks noChangeArrowheads="1"/>
              </p:cNvSpPr>
              <p:nvPr/>
            </p:nvSpPr>
            <p:spPr bwMode="auto">
              <a:xfrm>
                <a:off x="4135" y="1774"/>
                <a:ext cx="408" cy="104"/>
              </a:xfrm>
              <a:prstGeom prst="rect">
                <a:avLst/>
              </a:prstGeom>
              <a:solidFill>
                <a:schemeClr val="bg1"/>
              </a:solidFill>
              <a:ln w="9525">
                <a:noFill/>
                <a:miter lim="800000"/>
                <a:headEnd/>
                <a:tailEnd/>
              </a:ln>
              <a:effectLst/>
            </p:spPr>
            <p:txBody>
              <a:bodyPr wrap="none" anchor="ctr"/>
              <a:lstStyle/>
              <a:p>
                <a:endParaRPr lang="en-US" dirty="0">
                  <a:latin typeface="Arial" pitchFamily="34" charset="0"/>
                  <a:cs typeface="Arial" pitchFamily="34" charset="0"/>
                </a:endParaRPr>
              </a:p>
            </p:txBody>
          </p:sp>
          <p:sp>
            <p:nvSpPr>
              <p:cNvPr id="417834" name="Text Box 42"/>
              <p:cNvSpPr txBox="1">
                <a:spLocks noChangeArrowheads="1"/>
              </p:cNvSpPr>
              <p:nvPr/>
            </p:nvSpPr>
            <p:spPr bwMode="auto">
              <a:xfrm>
                <a:off x="4224" y="1749"/>
                <a:ext cx="213" cy="155"/>
              </a:xfrm>
              <a:prstGeom prst="rect">
                <a:avLst/>
              </a:prstGeom>
              <a:noFill/>
              <a:ln w="9525">
                <a:noFill/>
                <a:miter lim="800000"/>
                <a:headEnd/>
                <a:tailEnd/>
              </a:ln>
              <a:effectLst/>
            </p:spPr>
            <p:txBody>
              <a:bodyPr wrap="none" anchor="ctr">
                <a:spAutoFit/>
              </a:bodyPr>
              <a:lstStyle/>
              <a:p>
                <a:r>
                  <a:rPr lang="en-US" sz="1200" dirty="0">
                    <a:effectLst>
                      <a:outerShdw blurRad="38100" dist="38100" dir="2700000" algn="tl">
                        <a:srgbClr val="FFFFFF"/>
                      </a:outerShdw>
                    </a:effectLst>
                    <a:latin typeface="Arial" pitchFamily="34" charset="0"/>
                    <a:cs typeface="Arial" pitchFamily="34" charset="0"/>
                  </a:rPr>
                  <a:t>Fault V</a:t>
                </a:r>
              </a:p>
            </p:txBody>
          </p:sp>
        </p:grpSp>
      </p:grpSp>
      <p:grpSp>
        <p:nvGrpSpPr>
          <p:cNvPr id="9" name="Group 43"/>
          <p:cNvGrpSpPr>
            <a:grpSpLocks/>
          </p:cNvGrpSpPr>
          <p:nvPr/>
        </p:nvGrpSpPr>
        <p:grpSpPr bwMode="auto">
          <a:xfrm>
            <a:off x="1181100" y="1062038"/>
            <a:ext cx="6483350" cy="5127625"/>
            <a:chOff x="975" y="782"/>
            <a:chExt cx="2059" cy="2868"/>
          </a:xfrm>
        </p:grpSpPr>
        <p:pic>
          <p:nvPicPr>
            <p:cNvPr id="417836" name="Picture 44"/>
            <p:cNvPicPr>
              <a:picLocks noChangeAspect="1" noChangeArrowheads="1"/>
            </p:cNvPicPr>
            <p:nvPr/>
          </p:nvPicPr>
          <p:blipFill>
            <a:blip r:embed="rId5" cstate="print"/>
            <a:srcRect/>
            <a:stretch>
              <a:fillRect/>
            </a:stretch>
          </p:blipFill>
          <p:spPr bwMode="auto">
            <a:xfrm>
              <a:off x="975" y="782"/>
              <a:ext cx="2059" cy="2868"/>
            </a:xfrm>
            <a:prstGeom prst="rect">
              <a:avLst/>
            </a:prstGeom>
            <a:noFill/>
            <a:ln w="9525">
              <a:noFill/>
              <a:miter lim="800000"/>
              <a:headEnd/>
              <a:tailEnd/>
            </a:ln>
            <a:effectLst/>
          </p:spPr>
        </p:pic>
        <p:grpSp>
          <p:nvGrpSpPr>
            <p:cNvPr id="10" name="Group 45"/>
            <p:cNvGrpSpPr>
              <a:grpSpLocks/>
            </p:cNvGrpSpPr>
            <p:nvPr/>
          </p:nvGrpSpPr>
          <p:grpSpPr bwMode="auto">
            <a:xfrm>
              <a:off x="1170" y="3256"/>
              <a:ext cx="1037" cy="258"/>
              <a:chOff x="733" y="3025"/>
              <a:chExt cx="1037" cy="258"/>
            </a:xfrm>
          </p:grpSpPr>
          <p:sp>
            <p:nvSpPr>
              <p:cNvPr id="417838" name="Rectangle 46"/>
              <p:cNvSpPr>
                <a:spLocks noChangeArrowheads="1"/>
              </p:cNvSpPr>
              <p:nvPr/>
            </p:nvSpPr>
            <p:spPr bwMode="auto">
              <a:xfrm>
                <a:off x="733" y="3036"/>
                <a:ext cx="1037" cy="236"/>
              </a:xfrm>
              <a:prstGeom prst="rect">
                <a:avLst/>
              </a:prstGeom>
              <a:solidFill>
                <a:schemeClr val="tx1"/>
              </a:solidFill>
              <a:ln w="9525">
                <a:noFill/>
                <a:miter lim="800000"/>
                <a:headEnd/>
                <a:tailEnd/>
              </a:ln>
              <a:effectLst/>
            </p:spPr>
            <p:txBody>
              <a:bodyPr wrap="none" anchor="ctr"/>
              <a:lstStyle/>
              <a:p>
                <a:endParaRPr lang="en-US" dirty="0">
                  <a:latin typeface="Arial" pitchFamily="34" charset="0"/>
                  <a:cs typeface="Arial" pitchFamily="34" charset="0"/>
                </a:endParaRPr>
              </a:p>
            </p:txBody>
          </p:sp>
          <p:sp>
            <p:nvSpPr>
              <p:cNvPr id="417839" name="Text Box 47"/>
              <p:cNvSpPr txBox="1">
                <a:spLocks noChangeArrowheads="1"/>
              </p:cNvSpPr>
              <p:nvPr/>
            </p:nvSpPr>
            <p:spPr bwMode="auto">
              <a:xfrm>
                <a:off x="976" y="3025"/>
                <a:ext cx="657" cy="258"/>
              </a:xfrm>
              <a:prstGeom prst="rect">
                <a:avLst/>
              </a:prstGeom>
              <a:noFill/>
              <a:ln w="9525">
                <a:noFill/>
                <a:miter lim="800000"/>
                <a:headEnd/>
                <a:tailEnd/>
              </a:ln>
              <a:effectLst/>
            </p:spPr>
            <p:txBody>
              <a:bodyPr wrap="none" anchor="ctr">
                <a:spAutoFit/>
              </a:bodyPr>
              <a:lstStyle/>
              <a:p>
                <a:r>
                  <a:rPr lang="en-US" dirty="0">
                    <a:solidFill>
                      <a:schemeClr val="bg1"/>
                    </a:solidFill>
                    <a:effectLst>
                      <a:outerShdw blurRad="38100" dist="38100" dir="2700000" algn="tl">
                        <a:srgbClr val="000000"/>
                      </a:outerShdw>
                    </a:effectLst>
                    <a:latin typeface="Arial" pitchFamily="34" charset="0"/>
                    <a:cs typeface="Arial" pitchFamily="34" charset="0"/>
                  </a:rPr>
                  <a:t>Crossline 800</a:t>
                </a:r>
              </a:p>
            </p:txBody>
          </p:sp>
        </p:grpSp>
        <p:grpSp>
          <p:nvGrpSpPr>
            <p:cNvPr id="11" name="Group 48"/>
            <p:cNvGrpSpPr>
              <a:grpSpLocks/>
            </p:cNvGrpSpPr>
            <p:nvPr/>
          </p:nvGrpSpPr>
          <p:grpSpPr bwMode="auto">
            <a:xfrm>
              <a:off x="1402" y="991"/>
              <a:ext cx="408" cy="155"/>
              <a:chOff x="4135" y="1749"/>
              <a:chExt cx="408" cy="155"/>
            </a:xfrm>
          </p:grpSpPr>
          <p:sp>
            <p:nvSpPr>
              <p:cNvPr id="417841" name="Rectangle 49"/>
              <p:cNvSpPr>
                <a:spLocks noChangeArrowheads="1"/>
              </p:cNvSpPr>
              <p:nvPr/>
            </p:nvSpPr>
            <p:spPr bwMode="auto">
              <a:xfrm>
                <a:off x="4135" y="1774"/>
                <a:ext cx="408" cy="104"/>
              </a:xfrm>
              <a:prstGeom prst="rect">
                <a:avLst/>
              </a:prstGeom>
              <a:solidFill>
                <a:schemeClr val="bg1"/>
              </a:solidFill>
              <a:ln w="9525">
                <a:noFill/>
                <a:miter lim="800000"/>
                <a:headEnd/>
                <a:tailEnd/>
              </a:ln>
              <a:effectLst/>
            </p:spPr>
            <p:txBody>
              <a:bodyPr wrap="none" anchor="ctr"/>
              <a:lstStyle/>
              <a:p>
                <a:endParaRPr lang="en-US" dirty="0">
                  <a:latin typeface="Arial" pitchFamily="34" charset="0"/>
                  <a:cs typeface="Arial" pitchFamily="34" charset="0"/>
                </a:endParaRPr>
              </a:p>
            </p:txBody>
          </p:sp>
          <p:sp>
            <p:nvSpPr>
              <p:cNvPr id="417842" name="Text Box 50"/>
              <p:cNvSpPr txBox="1">
                <a:spLocks noChangeArrowheads="1"/>
              </p:cNvSpPr>
              <p:nvPr/>
            </p:nvSpPr>
            <p:spPr bwMode="auto">
              <a:xfrm>
                <a:off x="4223" y="1749"/>
                <a:ext cx="213" cy="155"/>
              </a:xfrm>
              <a:prstGeom prst="rect">
                <a:avLst/>
              </a:prstGeom>
              <a:noFill/>
              <a:ln w="9525">
                <a:noFill/>
                <a:miter lim="800000"/>
                <a:headEnd/>
                <a:tailEnd/>
              </a:ln>
              <a:effectLst/>
            </p:spPr>
            <p:txBody>
              <a:bodyPr wrap="none" anchor="ctr">
                <a:spAutoFit/>
              </a:bodyPr>
              <a:lstStyle/>
              <a:p>
                <a:r>
                  <a:rPr lang="en-US" sz="1200" dirty="0">
                    <a:effectLst>
                      <a:outerShdw blurRad="38100" dist="38100" dir="2700000" algn="tl">
                        <a:srgbClr val="FFFFFF"/>
                      </a:outerShdw>
                    </a:effectLst>
                    <a:latin typeface="Arial" pitchFamily="34" charset="0"/>
                    <a:cs typeface="Arial" pitchFamily="34" charset="0"/>
                  </a:rPr>
                  <a:t>Fault V</a:t>
                </a:r>
              </a:p>
            </p:txBody>
          </p:sp>
        </p:grpSp>
      </p:grpSp>
      <p:grpSp>
        <p:nvGrpSpPr>
          <p:cNvPr id="12" name="Group 51"/>
          <p:cNvGrpSpPr>
            <a:grpSpLocks/>
          </p:cNvGrpSpPr>
          <p:nvPr/>
        </p:nvGrpSpPr>
        <p:grpSpPr bwMode="auto">
          <a:xfrm>
            <a:off x="1162050" y="1011238"/>
            <a:ext cx="6529388" cy="5173662"/>
            <a:chOff x="967" y="750"/>
            <a:chExt cx="2073" cy="2894"/>
          </a:xfrm>
        </p:grpSpPr>
        <p:pic>
          <p:nvPicPr>
            <p:cNvPr id="417844" name="Picture 52"/>
            <p:cNvPicPr>
              <a:picLocks noChangeAspect="1" noChangeArrowheads="1"/>
            </p:cNvPicPr>
            <p:nvPr/>
          </p:nvPicPr>
          <p:blipFill>
            <a:blip r:embed="rId6" cstate="print"/>
            <a:srcRect/>
            <a:stretch>
              <a:fillRect/>
            </a:stretch>
          </p:blipFill>
          <p:spPr bwMode="auto">
            <a:xfrm>
              <a:off x="967" y="750"/>
              <a:ext cx="2073" cy="2894"/>
            </a:xfrm>
            <a:prstGeom prst="rect">
              <a:avLst/>
            </a:prstGeom>
            <a:noFill/>
            <a:ln w="9525">
              <a:noFill/>
              <a:miter lim="800000"/>
              <a:headEnd/>
              <a:tailEnd/>
            </a:ln>
            <a:effectLst/>
          </p:spPr>
        </p:pic>
        <p:grpSp>
          <p:nvGrpSpPr>
            <p:cNvPr id="13" name="Group 53"/>
            <p:cNvGrpSpPr>
              <a:grpSpLocks/>
            </p:cNvGrpSpPr>
            <p:nvPr/>
          </p:nvGrpSpPr>
          <p:grpSpPr bwMode="auto">
            <a:xfrm>
              <a:off x="1170" y="3258"/>
              <a:ext cx="1037" cy="258"/>
              <a:chOff x="733" y="3027"/>
              <a:chExt cx="1037" cy="258"/>
            </a:xfrm>
          </p:grpSpPr>
          <p:sp>
            <p:nvSpPr>
              <p:cNvPr id="417846" name="Rectangle 54"/>
              <p:cNvSpPr>
                <a:spLocks noChangeArrowheads="1"/>
              </p:cNvSpPr>
              <p:nvPr/>
            </p:nvSpPr>
            <p:spPr bwMode="auto">
              <a:xfrm>
                <a:off x="733" y="3036"/>
                <a:ext cx="1037" cy="236"/>
              </a:xfrm>
              <a:prstGeom prst="rect">
                <a:avLst/>
              </a:prstGeom>
              <a:solidFill>
                <a:schemeClr val="tx1"/>
              </a:solidFill>
              <a:ln w="9525">
                <a:noFill/>
                <a:miter lim="800000"/>
                <a:headEnd/>
                <a:tailEnd/>
              </a:ln>
              <a:effectLst/>
            </p:spPr>
            <p:txBody>
              <a:bodyPr wrap="none" anchor="ctr"/>
              <a:lstStyle/>
              <a:p>
                <a:endParaRPr lang="en-US" dirty="0">
                  <a:latin typeface="Arial" pitchFamily="34" charset="0"/>
                  <a:cs typeface="Arial" pitchFamily="34" charset="0"/>
                </a:endParaRPr>
              </a:p>
            </p:txBody>
          </p:sp>
          <p:sp>
            <p:nvSpPr>
              <p:cNvPr id="417847" name="Text Box 55"/>
              <p:cNvSpPr txBox="1">
                <a:spLocks noChangeArrowheads="1"/>
              </p:cNvSpPr>
              <p:nvPr/>
            </p:nvSpPr>
            <p:spPr bwMode="auto">
              <a:xfrm>
                <a:off x="977" y="3027"/>
                <a:ext cx="657" cy="258"/>
              </a:xfrm>
              <a:prstGeom prst="rect">
                <a:avLst/>
              </a:prstGeom>
              <a:noFill/>
              <a:ln w="9525">
                <a:noFill/>
                <a:miter lim="800000"/>
                <a:headEnd/>
                <a:tailEnd/>
              </a:ln>
              <a:effectLst/>
            </p:spPr>
            <p:txBody>
              <a:bodyPr wrap="none" anchor="ctr">
                <a:spAutoFit/>
              </a:bodyPr>
              <a:lstStyle/>
              <a:p>
                <a:r>
                  <a:rPr lang="en-US" dirty="0">
                    <a:solidFill>
                      <a:schemeClr val="bg1"/>
                    </a:solidFill>
                    <a:effectLst>
                      <a:outerShdw blurRad="38100" dist="38100" dir="2700000" algn="tl">
                        <a:srgbClr val="000000"/>
                      </a:outerShdw>
                    </a:effectLst>
                    <a:latin typeface="Arial" pitchFamily="34" charset="0"/>
                    <a:cs typeface="Arial" pitchFamily="34" charset="0"/>
                  </a:rPr>
                  <a:t>Crossline 900</a:t>
                </a:r>
              </a:p>
            </p:txBody>
          </p:sp>
        </p:grpSp>
        <p:grpSp>
          <p:nvGrpSpPr>
            <p:cNvPr id="14" name="Group 56"/>
            <p:cNvGrpSpPr>
              <a:grpSpLocks/>
            </p:cNvGrpSpPr>
            <p:nvPr/>
          </p:nvGrpSpPr>
          <p:grpSpPr bwMode="auto">
            <a:xfrm>
              <a:off x="1162" y="991"/>
              <a:ext cx="408" cy="155"/>
              <a:chOff x="4135" y="1749"/>
              <a:chExt cx="408" cy="155"/>
            </a:xfrm>
          </p:grpSpPr>
          <p:sp>
            <p:nvSpPr>
              <p:cNvPr id="417849" name="Rectangle 57"/>
              <p:cNvSpPr>
                <a:spLocks noChangeArrowheads="1"/>
              </p:cNvSpPr>
              <p:nvPr/>
            </p:nvSpPr>
            <p:spPr bwMode="auto">
              <a:xfrm>
                <a:off x="4135" y="1774"/>
                <a:ext cx="408" cy="104"/>
              </a:xfrm>
              <a:prstGeom prst="rect">
                <a:avLst/>
              </a:prstGeom>
              <a:solidFill>
                <a:schemeClr val="bg1"/>
              </a:solidFill>
              <a:ln w="9525">
                <a:noFill/>
                <a:miter lim="800000"/>
                <a:headEnd/>
                <a:tailEnd/>
              </a:ln>
              <a:effectLst/>
            </p:spPr>
            <p:txBody>
              <a:bodyPr wrap="none" anchor="ctr"/>
              <a:lstStyle/>
              <a:p>
                <a:endParaRPr lang="en-US" dirty="0">
                  <a:latin typeface="Arial" pitchFamily="34" charset="0"/>
                  <a:cs typeface="Arial" pitchFamily="34" charset="0"/>
                </a:endParaRPr>
              </a:p>
            </p:txBody>
          </p:sp>
          <p:sp>
            <p:nvSpPr>
              <p:cNvPr id="417850" name="Text Box 58"/>
              <p:cNvSpPr txBox="1">
                <a:spLocks noChangeArrowheads="1"/>
              </p:cNvSpPr>
              <p:nvPr/>
            </p:nvSpPr>
            <p:spPr bwMode="auto">
              <a:xfrm>
                <a:off x="4224" y="1749"/>
                <a:ext cx="213" cy="155"/>
              </a:xfrm>
              <a:prstGeom prst="rect">
                <a:avLst/>
              </a:prstGeom>
              <a:noFill/>
              <a:ln w="9525">
                <a:noFill/>
                <a:miter lim="800000"/>
                <a:headEnd/>
                <a:tailEnd/>
              </a:ln>
              <a:effectLst/>
            </p:spPr>
            <p:txBody>
              <a:bodyPr wrap="none" anchor="ctr">
                <a:spAutoFit/>
              </a:bodyPr>
              <a:lstStyle/>
              <a:p>
                <a:r>
                  <a:rPr lang="en-US" sz="1200" dirty="0">
                    <a:effectLst>
                      <a:outerShdw blurRad="38100" dist="38100" dir="2700000" algn="tl">
                        <a:srgbClr val="FFFFFF"/>
                      </a:outerShdw>
                    </a:effectLst>
                    <a:latin typeface="Arial" pitchFamily="34" charset="0"/>
                    <a:cs typeface="Arial" pitchFamily="34" charset="0"/>
                  </a:rPr>
                  <a:t>Fault V</a:t>
                </a:r>
              </a:p>
            </p:txBody>
          </p:sp>
        </p:grpSp>
      </p:grpSp>
      <p:grpSp>
        <p:nvGrpSpPr>
          <p:cNvPr id="15" name="Group 59"/>
          <p:cNvGrpSpPr>
            <a:grpSpLocks/>
          </p:cNvGrpSpPr>
          <p:nvPr/>
        </p:nvGrpSpPr>
        <p:grpSpPr bwMode="auto">
          <a:xfrm>
            <a:off x="1143000" y="1012825"/>
            <a:ext cx="6583363" cy="5122863"/>
            <a:chOff x="959" y="751"/>
            <a:chExt cx="2091" cy="2865"/>
          </a:xfrm>
        </p:grpSpPr>
        <p:pic>
          <p:nvPicPr>
            <p:cNvPr id="417852" name="Picture 60"/>
            <p:cNvPicPr>
              <a:picLocks noChangeAspect="1" noChangeArrowheads="1"/>
            </p:cNvPicPr>
            <p:nvPr/>
          </p:nvPicPr>
          <p:blipFill>
            <a:blip r:embed="rId7" cstate="print"/>
            <a:srcRect/>
            <a:stretch>
              <a:fillRect/>
            </a:stretch>
          </p:blipFill>
          <p:spPr bwMode="auto">
            <a:xfrm>
              <a:off x="959" y="751"/>
              <a:ext cx="2091" cy="2865"/>
            </a:xfrm>
            <a:prstGeom prst="rect">
              <a:avLst/>
            </a:prstGeom>
            <a:noFill/>
            <a:ln w="9525">
              <a:noFill/>
              <a:miter lim="800000"/>
              <a:headEnd/>
              <a:tailEnd/>
            </a:ln>
            <a:effectLst/>
          </p:spPr>
        </p:pic>
        <p:sp>
          <p:nvSpPr>
            <p:cNvPr id="417853" name="Rectangle 61"/>
            <p:cNvSpPr>
              <a:spLocks noChangeArrowheads="1"/>
            </p:cNvSpPr>
            <p:nvPr/>
          </p:nvSpPr>
          <p:spPr bwMode="auto">
            <a:xfrm>
              <a:off x="1140" y="3267"/>
              <a:ext cx="1099" cy="236"/>
            </a:xfrm>
            <a:prstGeom prst="rect">
              <a:avLst/>
            </a:prstGeom>
            <a:solidFill>
              <a:schemeClr val="tx1"/>
            </a:solidFill>
            <a:ln w="9525">
              <a:noFill/>
              <a:miter lim="800000"/>
              <a:headEnd/>
              <a:tailEnd/>
            </a:ln>
            <a:effectLst/>
          </p:spPr>
          <p:txBody>
            <a:bodyPr wrap="none" anchor="ctr"/>
            <a:lstStyle/>
            <a:p>
              <a:endParaRPr lang="en-US" dirty="0">
                <a:latin typeface="Arial" pitchFamily="34" charset="0"/>
                <a:cs typeface="Arial" pitchFamily="34" charset="0"/>
              </a:endParaRPr>
            </a:p>
          </p:txBody>
        </p:sp>
        <p:sp>
          <p:nvSpPr>
            <p:cNvPr id="417854" name="Text Box 62"/>
            <p:cNvSpPr txBox="1">
              <a:spLocks noChangeArrowheads="1"/>
            </p:cNvSpPr>
            <p:nvPr/>
          </p:nvSpPr>
          <p:spPr bwMode="auto">
            <a:xfrm>
              <a:off x="1391" y="3254"/>
              <a:ext cx="712" cy="258"/>
            </a:xfrm>
            <a:prstGeom prst="rect">
              <a:avLst/>
            </a:prstGeom>
            <a:noFill/>
            <a:ln w="9525">
              <a:noFill/>
              <a:miter lim="800000"/>
              <a:headEnd/>
              <a:tailEnd/>
            </a:ln>
            <a:effectLst/>
          </p:spPr>
          <p:txBody>
            <a:bodyPr wrap="none" anchor="ctr">
              <a:spAutoFit/>
            </a:bodyPr>
            <a:lstStyle/>
            <a:p>
              <a:r>
                <a:rPr lang="en-US" dirty="0">
                  <a:solidFill>
                    <a:schemeClr val="bg1"/>
                  </a:solidFill>
                  <a:effectLst>
                    <a:outerShdw blurRad="38100" dist="38100" dir="2700000" algn="tl">
                      <a:srgbClr val="000000"/>
                    </a:outerShdw>
                  </a:effectLst>
                  <a:latin typeface="Arial" pitchFamily="34" charset="0"/>
                  <a:cs typeface="Arial" pitchFamily="34" charset="0"/>
                </a:rPr>
                <a:t>Crossline 1000</a:t>
              </a:r>
            </a:p>
          </p:txBody>
        </p:sp>
        <p:grpSp>
          <p:nvGrpSpPr>
            <p:cNvPr id="16" name="Group 63"/>
            <p:cNvGrpSpPr>
              <a:grpSpLocks/>
            </p:cNvGrpSpPr>
            <p:nvPr/>
          </p:nvGrpSpPr>
          <p:grpSpPr bwMode="auto">
            <a:xfrm>
              <a:off x="1058" y="989"/>
              <a:ext cx="408" cy="155"/>
              <a:chOff x="4135" y="1747"/>
              <a:chExt cx="408" cy="155"/>
            </a:xfrm>
          </p:grpSpPr>
          <p:sp>
            <p:nvSpPr>
              <p:cNvPr id="417856" name="Rectangle 64"/>
              <p:cNvSpPr>
                <a:spLocks noChangeArrowheads="1"/>
              </p:cNvSpPr>
              <p:nvPr/>
            </p:nvSpPr>
            <p:spPr bwMode="auto">
              <a:xfrm>
                <a:off x="4135" y="1774"/>
                <a:ext cx="408" cy="104"/>
              </a:xfrm>
              <a:prstGeom prst="rect">
                <a:avLst/>
              </a:prstGeom>
              <a:solidFill>
                <a:schemeClr val="bg1"/>
              </a:solidFill>
              <a:ln w="9525">
                <a:noFill/>
                <a:miter lim="800000"/>
                <a:headEnd/>
                <a:tailEnd/>
              </a:ln>
              <a:effectLst/>
            </p:spPr>
            <p:txBody>
              <a:bodyPr wrap="none" anchor="ctr"/>
              <a:lstStyle/>
              <a:p>
                <a:endParaRPr lang="en-US" dirty="0">
                  <a:latin typeface="Arial" pitchFamily="34" charset="0"/>
                  <a:cs typeface="Arial" pitchFamily="34" charset="0"/>
                </a:endParaRPr>
              </a:p>
            </p:txBody>
          </p:sp>
          <p:sp>
            <p:nvSpPr>
              <p:cNvPr id="417857" name="Text Box 65"/>
              <p:cNvSpPr txBox="1">
                <a:spLocks noChangeArrowheads="1"/>
              </p:cNvSpPr>
              <p:nvPr/>
            </p:nvSpPr>
            <p:spPr bwMode="auto">
              <a:xfrm>
                <a:off x="4224" y="1747"/>
                <a:ext cx="213" cy="155"/>
              </a:xfrm>
              <a:prstGeom prst="rect">
                <a:avLst/>
              </a:prstGeom>
              <a:noFill/>
              <a:ln w="9525">
                <a:noFill/>
                <a:miter lim="800000"/>
                <a:headEnd/>
                <a:tailEnd/>
              </a:ln>
              <a:effectLst/>
            </p:spPr>
            <p:txBody>
              <a:bodyPr wrap="none" anchor="ctr">
                <a:spAutoFit/>
              </a:bodyPr>
              <a:lstStyle/>
              <a:p>
                <a:r>
                  <a:rPr lang="en-US" sz="1200" dirty="0">
                    <a:effectLst>
                      <a:outerShdw blurRad="38100" dist="38100" dir="2700000" algn="tl">
                        <a:srgbClr val="FFFFFF"/>
                      </a:outerShdw>
                    </a:effectLst>
                    <a:latin typeface="Arial" pitchFamily="34" charset="0"/>
                    <a:cs typeface="Arial" pitchFamily="34" charset="0"/>
                  </a:rPr>
                  <a:t>Fault V</a:t>
                </a:r>
              </a:p>
            </p:txBody>
          </p:sp>
        </p:grpSp>
        <p:grpSp>
          <p:nvGrpSpPr>
            <p:cNvPr id="17" name="Group 66"/>
            <p:cNvGrpSpPr>
              <a:grpSpLocks/>
            </p:cNvGrpSpPr>
            <p:nvPr/>
          </p:nvGrpSpPr>
          <p:grpSpPr bwMode="auto">
            <a:xfrm>
              <a:off x="2491" y="989"/>
              <a:ext cx="408" cy="155"/>
              <a:chOff x="4135" y="1747"/>
              <a:chExt cx="408" cy="155"/>
            </a:xfrm>
          </p:grpSpPr>
          <p:sp>
            <p:nvSpPr>
              <p:cNvPr id="417859" name="Rectangle 67"/>
              <p:cNvSpPr>
                <a:spLocks noChangeArrowheads="1"/>
              </p:cNvSpPr>
              <p:nvPr/>
            </p:nvSpPr>
            <p:spPr bwMode="auto">
              <a:xfrm>
                <a:off x="4135" y="1774"/>
                <a:ext cx="408" cy="104"/>
              </a:xfrm>
              <a:prstGeom prst="rect">
                <a:avLst/>
              </a:prstGeom>
              <a:solidFill>
                <a:schemeClr val="bg1"/>
              </a:solidFill>
              <a:ln w="9525">
                <a:noFill/>
                <a:miter lim="800000"/>
                <a:headEnd/>
                <a:tailEnd/>
              </a:ln>
              <a:effectLst/>
            </p:spPr>
            <p:txBody>
              <a:bodyPr wrap="none" anchor="ctr"/>
              <a:lstStyle/>
              <a:p>
                <a:endParaRPr lang="en-US" dirty="0">
                  <a:latin typeface="Arial" pitchFamily="34" charset="0"/>
                  <a:cs typeface="Arial" pitchFamily="34" charset="0"/>
                </a:endParaRPr>
              </a:p>
            </p:txBody>
          </p:sp>
          <p:sp>
            <p:nvSpPr>
              <p:cNvPr id="417860" name="Text Box 68"/>
              <p:cNvSpPr txBox="1">
                <a:spLocks noChangeArrowheads="1"/>
              </p:cNvSpPr>
              <p:nvPr/>
            </p:nvSpPr>
            <p:spPr bwMode="auto">
              <a:xfrm>
                <a:off x="4215" y="1747"/>
                <a:ext cx="227" cy="155"/>
              </a:xfrm>
              <a:prstGeom prst="rect">
                <a:avLst/>
              </a:prstGeom>
              <a:noFill/>
              <a:ln w="9525">
                <a:noFill/>
                <a:miter lim="800000"/>
                <a:headEnd/>
                <a:tailEnd/>
              </a:ln>
              <a:effectLst/>
            </p:spPr>
            <p:txBody>
              <a:bodyPr wrap="none" anchor="ctr">
                <a:spAutoFit/>
              </a:bodyPr>
              <a:lstStyle/>
              <a:p>
                <a:r>
                  <a:rPr lang="en-US" sz="1200" dirty="0">
                    <a:effectLst>
                      <a:outerShdw blurRad="38100" dist="38100" dir="2700000" algn="tl">
                        <a:srgbClr val="FFFFFF"/>
                      </a:outerShdw>
                    </a:effectLst>
                    <a:latin typeface="Arial" pitchFamily="34" charset="0"/>
                    <a:cs typeface="Arial" pitchFamily="34" charset="0"/>
                  </a:rPr>
                  <a:t>Fault W</a:t>
                </a:r>
              </a:p>
            </p:txBody>
          </p:sp>
        </p:gr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1000"/>
                            </p:stCondLst>
                            <p:childTnLst>
                              <p:par>
                                <p:cTn id="9" presetID="22" presetClass="entr" presetSubtype="2" fill="hold"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2000"/>
                            </p:stCondLst>
                            <p:childTnLst>
                              <p:par>
                                <p:cTn id="13" presetID="22" presetClass="entr" presetSubtype="2" fill="hold" nodeType="afterEffect">
                                  <p:stCondLst>
                                    <p:cond delay="50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3000"/>
                            </p:stCondLst>
                            <p:childTnLst>
                              <p:par>
                                <p:cTn id="17" presetID="22" presetClass="entr" presetSubtype="2" fill="hold" nodeType="afterEffect">
                                  <p:stCondLst>
                                    <p:cond delay="50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1049311" y="1663907"/>
            <a:ext cx="6955437" cy="2608289"/>
          </a:xfrm>
          <a:prstGeom prst="rect">
            <a:avLst/>
          </a:prstGeom>
          <a:solidFill>
            <a:schemeClr val="tx2">
              <a:lumMod val="75000"/>
              <a:lumOff val="25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18818" name="Rectangle 2"/>
          <p:cNvSpPr>
            <a:spLocks noGrp="1" noChangeArrowheads="1"/>
          </p:cNvSpPr>
          <p:nvPr>
            <p:ph type="title"/>
          </p:nvPr>
        </p:nvSpPr>
        <p:spPr/>
        <p:txBody>
          <a:bodyPr/>
          <a:lstStyle/>
          <a:p>
            <a:r>
              <a:rPr lang="en-US" dirty="0"/>
              <a:t>Fault Exercise: </a:t>
            </a:r>
            <a:r>
              <a:rPr lang="en-US" dirty="0" smtClean="0"/>
              <a:t>Part </a:t>
            </a:r>
            <a:r>
              <a:rPr lang="en-US" dirty="0"/>
              <a:t>2</a:t>
            </a:r>
          </a:p>
        </p:txBody>
      </p:sp>
      <p:sp>
        <p:nvSpPr>
          <p:cNvPr id="418829" name="Rectangle 13"/>
          <p:cNvSpPr>
            <a:spLocks noChangeArrowheads="1"/>
          </p:cNvSpPr>
          <p:nvPr/>
        </p:nvSpPr>
        <p:spPr bwMode="auto">
          <a:xfrm>
            <a:off x="342900" y="457200"/>
            <a:ext cx="7772400" cy="342900"/>
          </a:xfrm>
          <a:prstGeom prst="rect">
            <a:avLst/>
          </a:prstGeom>
          <a:noFill/>
          <a:ln w="9525">
            <a:noFill/>
            <a:miter lim="800000"/>
            <a:headEnd/>
            <a:tailEnd/>
          </a:ln>
          <a:effectLst/>
        </p:spPr>
        <p:txBody>
          <a:bodyPr anchor="ctr"/>
          <a:lstStyle/>
          <a:p>
            <a:pPr algn="l"/>
            <a:endParaRPr lang="en-US" sz="2800" b="0" dirty="0">
              <a:solidFill>
                <a:srgbClr val="FFFF00"/>
              </a:solidFill>
            </a:endParaRPr>
          </a:p>
        </p:txBody>
      </p:sp>
      <p:sp>
        <p:nvSpPr>
          <p:cNvPr id="418830" name="WordArt 14"/>
          <p:cNvSpPr>
            <a:spLocks noChangeArrowheads="1" noChangeShapeType="1" noTextEdit="1"/>
          </p:cNvSpPr>
          <p:nvPr/>
        </p:nvSpPr>
        <p:spPr bwMode="auto">
          <a:xfrm>
            <a:off x="1633538" y="2222500"/>
            <a:ext cx="6257925" cy="647700"/>
          </a:xfrm>
          <a:prstGeom prst="rect">
            <a:avLst/>
          </a:prstGeom>
        </p:spPr>
        <p:txBody>
          <a:bodyPr wrap="none" fromWordArt="1">
            <a:prstTxWarp prst="textPlain">
              <a:avLst>
                <a:gd name="adj" fmla="val 50000"/>
              </a:avLst>
            </a:prstTxWarp>
          </a:bodyPr>
          <a:lstStyle/>
          <a:p>
            <a:r>
              <a:rPr lang="en-US"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a:rPr>
              <a:t>Part 2: </a:t>
            </a:r>
            <a:r>
              <a:rPr lang="en-US" sz="3600"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a:rPr>
              <a:t>Tying </a:t>
            </a:r>
            <a:r>
              <a:rPr lang="en-US"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a:rPr>
              <a:t>Fault V</a:t>
            </a:r>
          </a:p>
        </p:txBody>
      </p:sp>
      <p:sp>
        <p:nvSpPr>
          <p:cNvPr id="418831" name="WordArt 15"/>
          <p:cNvSpPr>
            <a:spLocks noChangeArrowheads="1" noChangeShapeType="1" noTextEdit="1"/>
          </p:cNvSpPr>
          <p:nvPr/>
        </p:nvSpPr>
        <p:spPr bwMode="auto">
          <a:xfrm>
            <a:off x="2914650" y="3378200"/>
            <a:ext cx="3400425" cy="511175"/>
          </a:xfrm>
          <a:prstGeom prst="rect">
            <a:avLst/>
          </a:prstGeom>
        </p:spPr>
        <p:txBody>
          <a:bodyPr wrap="none" fromWordArt="1">
            <a:prstTxWarp prst="textPlain">
              <a:avLst>
                <a:gd name="adj" fmla="val 50000"/>
              </a:avLst>
            </a:prstTxWarp>
          </a:bodyPr>
          <a:lstStyle/>
          <a:p>
            <a:r>
              <a:rPr lang="en-US"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a:rPr>
              <a:t>with Inlines</a:t>
            </a: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Crossline-Inline Tie</a:t>
            </a:r>
            <a:endParaRPr lang="en-US" dirty="0"/>
          </a:p>
        </p:txBody>
      </p:sp>
      <p:grpSp>
        <p:nvGrpSpPr>
          <p:cNvPr id="12" name="Group 11"/>
          <p:cNvGrpSpPr/>
          <p:nvPr/>
        </p:nvGrpSpPr>
        <p:grpSpPr>
          <a:xfrm>
            <a:off x="1668379" y="1506538"/>
            <a:ext cx="6943809" cy="3855929"/>
            <a:chOff x="2763838" y="1506538"/>
            <a:chExt cx="5848350" cy="3855929"/>
          </a:xfrm>
        </p:grpSpPr>
        <p:pic>
          <p:nvPicPr>
            <p:cNvPr id="11" name="Picture 13"/>
            <p:cNvPicPr>
              <a:picLocks noChangeAspect="1" noChangeArrowheads="1"/>
            </p:cNvPicPr>
            <p:nvPr/>
          </p:nvPicPr>
          <p:blipFill>
            <a:blip r:embed="rId3" cstate="print"/>
            <a:srcRect/>
            <a:stretch>
              <a:fillRect/>
            </a:stretch>
          </p:blipFill>
          <p:spPr bwMode="auto">
            <a:xfrm>
              <a:off x="4108450" y="1512888"/>
              <a:ext cx="4503738" cy="3849579"/>
            </a:xfrm>
            <a:prstGeom prst="rect">
              <a:avLst/>
            </a:prstGeom>
            <a:noFill/>
            <a:ln w="19050">
              <a:solidFill>
                <a:schemeClr val="tx1"/>
              </a:solidFill>
              <a:miter lim="800000"/>
              <a:headEnd/>
              <a:tailEnd/>
            </a:ln>
            <a:effectLst/>
          </p:spPr>
        </p:pic>
        <p:pic>
          <p:nvPicPr>
            <p:cNvPr id="7" name="Picture 35"/>
            <p:cNvPicPr>
              <a:picLocks noChangeAspect="1" noChangeArrowheads="1"/>
            </p:cNvPicPr>
            <p:nvPr/>
          </p:nvPicPr>
          <p:blipFill>
            <a:blip r:embed="rId4" cstate="print"/>
            <a:srcRect t="1472" r="35634"/>
            <a:stretch>
              <a:fillRect/>
            </a:stretch>
          </p:blipFill>
          <p:spPr bwMode="auto">
            <a:xfrm>
              <a:off x="2763838" y="1506538"/>
              <a:ext cx="1539875" cy="3825875"/>
            </a:xfrm>
            <a:prstGeom prst="rect">
              <a:avLst/>
            </a:prstGeom>
            <a:noFill/>
            <a:ln w="19050">
              <a:noFill/>
              <a:miter lim="800000"/>
              <a:headEnd/>
              <a:tailEnd/>
            </a:ln>
            <a:effectLst/>
          </p:spPr>
        </p:pic>
        <p:sp>
          <p:nvSpPr>
            <p:cNvPr id="9" name="Freeform 39"/>
            <p:cNvSpPr>
              <a:spLocks/>
            </p:cNvSpPr>
            <p:nvPr/>
          </p:nvSpPr>
          <p:spPr bwMode="auto">
            <a:xfrm>
              <a:off x="4318001" y="2673350"/>
              <a:ext cx="1016000" cy="2584450"/>
            </a:xfrm>
            <a:custGeom>
              <a:avLst/>
              <a:gdLst/>
              <a:ahLst/>
              <a:cxnLst>
                <a:cxn ang="0">
                  <a:pos x="0" y="0"/>
                </a:cxn>
                <a:cxn ang="0">
                  <a:pos x="48" y="156"/>
                </a:cxn>
                <a:cxn ang="0">
                  <a:pos x="128" y="368"/>
                </a:cxn>
                <a:cxn ang="0">
                  <a:pos x="240" y="768"/>
                </a:cxn>
                <a:cxn ang="0">
                  <a:pos x="328" y="1036"/>
                </a:cxn>
                <a:cxn ang="0">
                  <a:pos x="432" y="1244"/>
                </a:cxn>
                <a:cxn ang="0">
                  <a:pos x="548" y="1484"/>
                </a:cxn>
                <a:cxn ang="0">
                  <a:pos x="640" y="1628"/>
                </a:cxn>
              </a:cxnLst>
              <a:rect l="0" t="0" r="r" b="b"/>
              <a:pathLst>
                <a:path w="640" h="1628">
                  <a:moveTo>
                    <a:pt x="0" y="0"/>
                  </a:moveTo>
                  <a:cubicBezTo>
                    <a:pt x="13" y="47"/>
                    <a:pt x="27" y="95"/>
                    <a:pt x="48" y="156"/>
                  </a:cubicBezTo>
                  <a:cubicBezTo>
                    <a:pt x="69" y="217"/>
                    <a:pt x="96" y="266"/>
                    <a:pt x="128" y="368"/>
                  </a:cubicBezTo>
                  <a:cubicBezTo>
                    <a:pt x="160" y="470"/>
                    <a:pt x="207" y="657"/>
                    <a:pt x="240" y="768"/>
                  </a:cubicBezTo>
                  <a:cubicBezTo>
                    <a:pt x="273" y="879"/>
                    <a:pt x="296" y="957"/>
                    <a:pt x="328" y="1036"/>
                  </a:cubicBezTo>
                  <a:cubicBezTo>
                    <a:pt x="360" y="1115"/>
                    <a:pt x="395" y="1169"/>
                    <a:pt x="432" y="1244"/>
                  </a:cubicBezTo>
                  <a:cubicBezTo>
                    <a:pt x="469" y="1319"/>
                    <a:pt x="513" y="1420"/>
                    <a:pt x="548" y="1484"/>
                  </a:cubicBezTo>
                  <a:cubicBezTo>
                    <a:pt x="583" y="1548"/>
                    <a:pt x="611" y="1588"/>
                    <a:pt x="640" y="1628"/>
                  </a:cubicBezTo>
                </a:path>
              </a:pathLst>
            </a:custGeom>
            <a:noFill/>
            <a:ln w="57150" cap="flat" cmpd="sng">
              <a:solidFill>
                <a:srgbClr val="FF0000"/>
              </a:solidFill>
              <a:prstDash val="sysDot"/>
              <a:round/>
              <a:headEnd/>
              <a:tailEnd/>
            </a:ln>
            <a:effectLst/>
          </p:spPr>
          <p:txBody>
            <a:bodyPr wrap="none" anchor="ctr"/>
            <a:lstStyle/>
            <a:p>
              <a:endParaRPr lang="en-US" dirty="0">
                <a:latin typeface="Arial" pitchFamily="34" charset="0"/>
                <a:cs typeface="Arial" pitchFamily="34" charset="0"/>
              </a:endParaRPr>
            </a:p>
          </p:txBody>
        </p:sp>
      </p:grpSp>
      <p:cxnSp>
        <p:nvCxnSpPr>
          <p:cNvPr id="14" name="Straight Connector 13"/>
          <p:cNvCxnSpPr/>
          <p:nvPr/>
        </p:nvCxnSpPr>
        <p:spPr bwMode="auto">
          <a:xfrm>
            <a:off x="3481135" y="1155032"/>
            <a:ext cx="0" cy="47163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ext Box 47"/>
          <p:cNvSpPr txBox="1">
            <a:spLocks noChangeArrowheads="1"/>
          </p:cNvSpPr>
          <p:nvPr/>
        </p:nvSpPr>
        <p:spPr bwMode="auto">
          <a:xfrm>
            <a:off x="3619166" y="1158039"/>
            <a:ext cx="1072730" cy="338554"/>
          </a:xfrm>
          <a:prstGeom prst="rect">
            <a:avLst/>
          </a:prstGeom>
          <a:noFill/>
          <a:ln w="9525">
            <a:noFill/>
            <a:miter lim="800000"/>
            <a:headEnd/>
            <a:tailEnd/>
          </a:ln>
          <a:effectLst/>
        </p:spPr>
        <p:txBody>
          <a:bodyPr wrap="none" anchor="ctr">
            <a:spAutoFit/>
          </a:bodyPr>
          <a:lstStyle/>
          <a:p>
            <a:r>
              <a:rPr lang="en-US" sz="1600" dirty="0">
                <a:latin typeface="Arial" pitchFamily="34" charset="0"/>
                <a:cs typeface="Arial" pitchFamily="34" charset="0"/>
              </a:rPr>
              <a:t>Inline 760</a:t>
            </a:r>
          </a:p>
        </p:txBody>
      </p:sp>
      <p:sp>
        <p:nvSpPr>
          <p:cNvPr id="17" name="Text Box 48"/>
          <p:cNvSpPr txBox="1">
            <a:spLocks noChangeArrowheads="1"/>
          </p:cNvSpPr>
          <p:nvPr/>
        </p:nvSpPr>
        <p:spPr bwMode="auto">
          <a:xfrm>
            <a:off x="1936750" y="1158039"/>
            <a:ext cx="1436612" cy="338554"/>
          </a:xfrm>
          <a:prstGeom prst="rect">
            <a:avLst/>
          </a:prstGeom>
          <a:noFill/>
          <a:ln w="9525">
            <a:noFill/>
            <a:miter lim="800000"/>
            <a:headEnd/>
            <a:tailEnd/>
          </a:ln>
          <a:effectLst/>
        </p:spPr>
        <p:txBody>
          <a:bodyPr wrap="none" anchor="ctr">
            <a:spAutoFit/>
          </a:bodyPr>
          <a:lstStyle/>
          <a:p>
            <a:r>
              <a:rPr lang="en-US" sz="1600" dirty="0">
                <a:latin typeface="Arial" pitchFamily="34" charset="0"/>
                <a:cs typeface="Arial" pitchFamily="34" charset="0"/>
              </a:rPr>
              <a:t>Crossline 600</a:t>
            </a: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49705" y="1663907"/>
            <a:ext cx="8199619" cy="2488367"/>
          </a:xfrm>
          <a:prstGeom prst="rect">
            <a:avLst/>
          </a:prstGeom>
          <a:solidFill>
            <a:schemeClr val="tx2">
              <a:lumMod val="75000"/>
              <a:lumOff val="25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23938" name="Rectangle 2"/>
          <p:cNvSpPr>
            <a:spLocks noGrp="1" noChangeArrowheads="1"/>
          </p:cNvSpPr>
          <p:nvPr>
            <p:ph type="title"/>
          </p:nvPr>
        </p:nvSpPr>
        <p:spPr/>
        <p:txBody>
          <a:bodyPr/>
          <a:lstStyle/>
          <a:p>
            <a:r>
              <a:rPr lang="en-US" dirty="0"/>
              <a:t>Fault Exercise: </a:t>
            </a:r>
            <a:r>
              <a:rPr lang="en-US" dirty="0" smtClean="0"/>
              <a:t>Part </a:t>
            </a:r>
            <a:r>
              <a:rPr lang="en-US" dirty="0"/>
              <a:t>3</a:t>
            </a:r>
          </a:p>
        </p:txBody>
      </p:sp>
      <p:sp>
        <p:nvSpPr>
          <p:cNvPr id="423939" name="WordArt 3"/>
          <p:cNvSpPr>
            <a:spLocks noChangeArrowheads="1" noChangeShapeType="1" noTextEdit="1"/>
          </p:cNvSpPr>
          <p:nvPr/>
        </p:nvSpPr>
        <p:spPr bwMode="auto">
          <a:xfrm>
            <a:off x="1046163" y="2044700"/>
            <a:ext cx="7443787" cy="798513"/>
          </a:xfrm>
          <a:prstGeom prst="rect">
            <a:avLst/>
          </a:prstGeom>
        </p:spPr>
        <p:txBody>
          <a:bodyPr wrap="none" fromWordArt="1">
            <a:prstTxWarp prst="textPlain">
              <a:avLst>
                <a:gd name="adj" fmla="val 50000"/>
              </a:avLst>
            </a:prstTxWarp>
          </a:bodyPr>
          <a:lstStyle/>
          <a:p>
            <a:r>
              <a:rPr lang="en-US"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a:rPr>
              <a:t>Part 3:  Determining the Orientation</a:t>
            </a:r>
          </a:p>
        </p:txBody>
      </p:sp>
      <p:sp>
        <p:nvSpPr>
          <p:cNvPr id="423940" name="WordArt 4"/>
          <p:cNvSpPr>
            <a:spLocks noChangeArrowheads="1" noChangeShapeType="1" noTextEdit="1"/>
          </p:cNvSpPr>
          <p:nvPr/>
        </p:nvSpPr>
        <p:spPr bwMode="auto">
          <a:xfrm>
            <a:off x="3067050" y="3282950"/>
            <a:ext cx="3400425" cy="469900"/>
          </a:xfrm>
          <a:prstGeom prst="rect">
            <a:avLst/>
          </a:prstGeom>
        </p:spPr>
        <p:txBody>
          <a:bodyPr wrap="none" fromWordArt="1">
            <a:prstTxWarp prst="textPlain">
              <a:avLst>
                <a:gd name="adj" fmla="val 50000"/>
              </a:avLst>
            </a:prstTxWarp>
          </a:bodyPr>
          <a:lstStyle/>
          <a:p>
            <a:r>
              <a:rPr lang="en-US"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a:rPr>
              <a:t>of Fault V</a:t>
            </a: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Rectangle 2"/>
          <p:cNvSpPr>
            <a:spLocks noGrp="1" noChangeArrowheads="1"/>
          </p:cNvSpPr>
          <p:nvPr>
            <p:ph type="title"/>
          </p:nvPr>
        </p:nvSpPr>
        <p:spPr/>
        <p:txBody>
          <a:bodyPr/>
          <a:lstStyle/>
          <a:p>
            <a:r>
              <a:rPr lang="en-US" dirty="0"/>
              <a:t>Orientation of Fault V: Solution</a:t>
            </a:r>
          </a:p>
        </p:txBody>
      </p:sp>
      <p:pic>
        <p:nvPicPr>
          <p:cNvPr id="430083" name="Picture 3"/>
          <p:cNvPicPr>
            <a:picLocks noChangeAspect="1" noChangeArrowheads="1"/>
          </p:cNvPicPr>
          <p:nvPr/>
        </p:nvPicPr>
        <p:blipFill>
          <a:blip r:embed="rId3" cstate="print"/>
          <a:srcRect t="2673" b="9177"/>
          <a:stretch>
            <a:fillRect/>
          </a:stretch>
        </p:blipFill>
        <p:spPr bwMode="auto">
          <a:xfrm>
            <a:off x="4286250" y="2679700"/>
            <a:ext cx="4659313" cy="2481263"/>
          </a:xfrm>
          <a:prstGeom prst="rect">
            <a:avLst/>
          </a:prstGeom>
          <a:noFill/>
          <a:ln w="9525">
            <a:noFill/>
            <a:miter lim="800000"/>
            <a:headEnd/>
            <a:tailEnd/>
          </a:ln>
          <a:effectLst/>
        </p:spPr>
      </p:pic>
      <p:sp>
        <p:nvSpPr>
          <p:cNvPr id="430087" name="Line 7"/>
          <p:cNvSpPr>
            <a:spLocks noChangeShapeType="1"/>
          </p:cNvSpPr>
          <p:nvPr/>
        </p:nvSpPr>
        <p:spPr bwMode="auto">
          <a:xfrm>
            <a:off x="4598988" y="2857500"/>
            <a:ext cx="0" cy="2109788"/>
          </a:xfrm>
          <a:prstGeom prst="line">
            <a:avLst/>
          </a:prstGeom>
          <a:noFill/>
          <a:ln w="9525">
            <a:solidFill>
              <a:srgbClr val="FF0000"/>
            </a:solidFill>
            <a:round/>
            <a:headEnd/>
            <a:tailEnd/>
          </a:ln>
          <a:effectLst/>
        </p:spPr>
        <p:txBody>
          <a:bodyPr wrap="none" anchor="ctr"/>
          <a:lstStyle/>
          <a:p>
            <a:endParaRPr lang="en-US" dirty="0"/>
          </a:p>
        </p:txBody>
      </p:sp>
      <p:sp>
        <p:nvSpPr>
          <p:cNvPr id="430088" name="Text Box 8"/>
          <p:cNvSpPr txBox="1">
            <a:spLocks noChangeArrowheads="1"/>
          </p:cNvSpPr>
          <p:nvPr/>
        </p:nvSpPr>
        <p:spPr bwMode="auto">
          <a:xfrm rot="-5400000">
            <a:off x="4082753" y="5483940"/>
            <a:ext cx="1013419" cy="246221"/>
          </a:xfrm>
          <a:prstGeom prst="rect">
            <a:avLst/>
          </a:prstGeom>
          <a:noFill/>
          <a:ln w="9525">
            <a:noFill/>
            <a:miter lim="800000"/>
            <a:headEnd/>
            <a:tailEnd/>
          </a:ln>
          <a:effectLst/>
        </p:spPr>
        <p:txBody>
          <a:bodyPr wrap="none" anchor="ctr">
            <a:spAutoFit/>
          </a:bodyPr>
          <a:lstStyle/>
          <a:p>
            <a:r>
              <a:rPr lang="en-US" sz="1000" b="1" dirty="0">
                <a:latin typeface="Arial" pitchFamily="34" charset="0"/>
                <a:cs typeface="Arial" pitchFamily="34" charset="0"/>
              </a:rPr>
              <a:t>Crossline 600</a:t>
            </a:r>
          </a:p>
        </p:txBody>
      </p:sp>
      <p:sp>
        <p:nvSpPr>
          <p:cNvPr id="430091" name="Freeform 11"/>
          <p:cNvSpPr>
            <a:spLocks/>
          </p:cNvSpPr>
          <p:nvPr/>
        </p:nvSpPr>
        <p:spPr bwMode="auto">
          <a:xfrm>
            <a:off x="4435475" y="3538538"/>
            <a:ext cx="1987550" cy="1455737"/>
          </a:xfrm>
          <a:custGeom>
            <a:avLst/>
            <a:gdLst/>
            <a:ahLst/>
            <a:cxnLst>
              <a:cxn ang="0">
                <a:pos x="0" y="0"/>
              </a:cxn>
              <a:cxn ang="0">
                <a:pos x="463" y="394"/>
              </a:cxn>
              <a:cxn ang="0">
                <a:pos x="1252" y="917"/>
              </a:cxn>
            </a:cxnLst>
            <a:rect l="0" t="0" r="r" b="b"/>
            <a:pathLst>
              <a:path w="1252" h="917">
                <a:moveTo>
                  <a:pt x="0" y="0"/>
                </a:moveTo>
                <a:cubicBezTo>
                  <a:pt x="127" y="120"/>
                  <a:pt x="254" y="241"/>
                  <a:pt x="463" y="394"/>
                </a:cubicBezTo>
                <a:cubicBezTo>
                  <a:pt x="672" y="547"/>
                  <a:pt x="962" y="732"/>
                  <a:pt x="1252" y="917"/>
                </a:cubicBezTo>
              </a:path>
            </a:pathLst>
          </a:custGeom>
          <a:noFill/>
          <a:ln w="38100" cap="flat" cmpd="sng">
            <a:solidFill>
              <a:srgbClr val="FF0000"/>
            </a:solidFill>
            <a:prstDash val="solid"/>
            <a:round/>
            <a:headEnd/>
            <a:tailEnd/>
          </a:ln>
          <a:effectLst/>
        </p:spPr>
        <p:txBody>
          <a:bodyPr wrap="none" anchor="ctr"/>
          <a:lstStyle/>
          <a:p>
            <a:endParaRPr lang="en-US" dirty="0"/>
          </a:p>
        </p:txBody>
      </p:sp>
      <p:grpSp>
        <p:nvGrpSpPr>
          <p:cNvPr id="11" name="Group 4"/>
          <p:cNvGrpSpPr>
            <a:grpSpLocks/>
          </p:cNvGrpSpPr>
          <p:nvPr/>
        </p:nvGrpSpPr>
        <p:grpSpPr bwMode="auto">
          <a:xfrm>
            <a:off x="4506913" y="3584575"/>
            <a:ext cx="184150" cy="76200"/>
            <a:chOff x="2891" y="2342"/>
            <a:chExt cx="116" cy="48"/>
          </a:xfrm>
        </p:grpSpPr>
        <p:sp>
          <p:nvSpPr>
            <p:cNvPr id="430085" name="Line 5"/>
            <p:cNvSpPr>
              <a:spLocks noChangeShapeType="1"/>
            </p:cNvSpPr>
            <p:nvPr/>
          </p:nvSpPr>
          <p:spPr bwMode="auto">
            <a:xfrm>
              <a:off x="2891" y="2390"/>
              <a:ext cx="116" cy="0"/>
            </a:xfrm>
            <a:prstGeom prst="line">
              <a:avLst/>
            </a:prstGeom>
            <a:noFill/>
            <a:ln w="38100">
              <a:solidFill>
                <a:schemeClr val="tx1"/>
              </a:solidFill>
              <a:round/>
              <a:headEnd/>
              <a:tailEnd/>
            </a:ln>
            <a:effectLst/>
          </p:spPr>
          <p:txBody>
            <a:bodyPr wrap="none" anchor="ctr"/>
            <a:lstStyle/>
            <a:p>
              <a:endParaRPr lang="en-US" dirty="0"/>
            </a:p>
          </p:txBody>
        </p:sp>
        <p:sp>
          <p:nvSpPr>
            <p:cNvPr id="430086" name="Line 6"/>
            <p:cNvSpPr>
              <a:spLocks noChangeShapeType="1"/>
            </p:cNvSpPr>
            <p:nvPr/>
          </p:nvSpPr>
          <p:spPr bwMode="auto">
            <a:xfrm rot="-5400000">
              <a:off x="2925" y="2366"/>
              <a:ext cx="48" cy="0"/>
            </a:xfrm>
            <a:prstGeom prst="line">
              <a:avLst/>
            </a:prstGeom>
            <a:noFill/>
            <a:ln w="38100">
              <a:solidFill>
                <a:schemeClr val="tx1"/>
              </a:solidFill>
              <a:round/>
              <a:headEnd/>
              <a:tailEnd/>
            </a:ln>
            <a:effectLst/>
          </p:spPr>
          <p:txBody>
            <a:bodyPr wrap="none" anchor="ctr"/>
            <a:lstStyle/>
            <a:p>
              <a:endParaRPr lang="en-US" dirty="0"/>
            </a:p>
          </p:txBody>
        </p:sp>
      </p:grpSp>
      <p:sp>
        <p:nvSpPr>
          <p:cNvPr id="430164" name="Line 84"/>
          <p:cNvSpPr>
            <a:spLocks noChangeShapeType="1"/>
          </p:cNvSpPr>
          <p:nvPr/>
        </p:nvSpPr>
        <p:spPr bwMode="auto">
          <a:xfrm>
            <a:off x="6242050" y="2890838"/>
            <a:ext cx="0" cy="2109787"/>
          </a:xfrm>
          <a:prstGeom prst="line">
            <a:avLst/>
          </a:prstGeom>
          <a:noFill/>
          <a:ln w="9525">
            <a:solidFill>
              <a:srgbClr val="FF0000"/>
            </a:solidFill>
            <a:round/>
            <a:headEnd/>
            <a:tailEnd/>
          </a:ln>
          <a:effectLst/>
        </p:spPr>
        <p:txBody>
          <a:bodyPr wrap="none" anchor="ctr"/>
          <a:lstStyle/>
          <a:p>
            <a:endParaRPr lang="en-US" dirty="0"/>
          </a:p>
        </p:txBody>
      </p:sp>
      <p:sp>
        <p:nvSpPr>
          <p:cNvPr id="430165" name="Text Box 85"/>
          <p:cNvSpPr txBox="1">
            <a:spLocks noChangeArrowheads="1"/>
          </p:cNvSpPr>
          <p:nvPr/>
        </p:nvSpPr>
        <p:spPr bwMode="auto">
          <a:xfrm rot="-5400000">
            <a:off x="5698487" y="5514896"/>
            <a:ext cx="1083951" cy="246221"/>
          </a:xfrm>
          <a:prstGeom prst="rect">
            <a:avLst/>
          </a:prstGeom>
          <a:noFill/>
          <a:ln w="9525">
            <a:noFill/>
            <a:miter lim="800000"/>
            <a:headEnd/>
            <a:tailEnd/>
          </a:ln>
          <a:effectLst/>
        </p:spPr>
        <p:txBody>
          <a:bodyPr wrap="none" anchor="ctr">
            <a:spAutoFit/>
          </a:bodyPr>
          <a:lstStyle/>
          <a:p>
            <a:r>
              <a:rPr lang="en-US" sz="1000" b="1" dirty="0">
                <a:latin typeface="Arial" pitchFamily="34" charset="0"/>
                <a:cs typeface="Arial" pitchFamily="34" charset="0"/>
              </a:rPr>
              <a:t>Crossline 1000</a:t>
            </a:r>
          </a:p>
        </p:txBody>
      </p:sp>
      <p:grpSp>
        <p:nvGrpSpPr>
          <p:cNvPr id="12" name="Group 86"/>
          <p:cNvGrpSpPr>
            <a:grpSpLocks/>
          </p:cNvGrpSpPr>
          <p:nvPr/>
        </p:nvGrpSpPr>
        <p:grpSpPr bwMode="auto">
          <a:xfrm>
            <a:off x="833438" y="2562225"/>
            <a:ext cx="5500687" cy="2308225"/>
            <a:chOff x="525" y="1614"/>
            <a:chExt cx="3465" cy="1454"/>
          </a:xfrm>
        </p:grpSpPr>
        <p:sp>
          <p:nvSpPr>
            <p:cNvPr id="430159" name="Line 79"/>
            <p:cNvSpPr>
              <a:spLocks noChangeShapeType="1"/>
            </p:cNvSpPr>
            <p:nvPr/>
          </p:nvSpPr>
          <p:spPr bwMode="auto">
            <a:xfrm>
              <a:off x="525" y="1614"/>
              <a:ext cx="99" cy="3"/>
            </a:xfrm>
            <a:prstGeom prst="line">
              <a:avLst/>
            </a:prstGeom>
            <a:noFill/>
            <a:ln w="38100">
              <a:solidFill>
                <a:srgbClr val="66FF33"/>
              </a:solidFill>
              <a:prstDash val="sysDot"/>
              <a:round/>
              <a:headEnd/>
              <a:tailEnd/>
            </a:ln>
            <a:effectLst/>
          </p:spPr>
          <p:txBody>
            <a:bodyPr wrap="none" anchor="ctr"/>
            <a:lstStyle/>
            <a:p>
              <a:endParaRPr lang="en-US" dirty="0"/>
            </a:p>
          </p:txBody>
        </p:sp>
        <p:sp>
          <p:nvSpPr>
            <p:cNvPr id="430160" name="Freeform 80"/>
            <p:cNvSpPr>
              <a:spLocks/>
            </p:cNvSpPr>
            <p:nvPr/>
          </p:nvSpPr>
          <p:spPr bwMode="auto">
            <a:xfrm>
              <a:off x="654" y="1659"/>
              <a:ext cx="207" cy="1"/>
            </a:xfrm>
            <a:custGeom>
              <a:avLst/>
              <a:gdLst/>
              <a:ahLst/>
              <a:cxnLst>
                <a:cxn ang="0">
                  <a:pos x="0" y="0"/>
                </a:cxn>
                <a:cxn ang="0">
                  <a:pos x="69" y="0"/>
                </a:cxn>
                <a:cxn ang="0">
                  <a:pos x="207" y="0"/>
                </a:cxn>
              </a:cxnLst>
              <a:rect l="0" t="0" r="r" b="b"/>
              <a:pathLst>
                <a:path w="207" h="1">
                  <a:moveTo>
                    <a:pt x="0" y="0"/>
                  </a:moveTo>
                  <a:lnTo>
                    <a:pt x="69" y="0"/>
                  </a:lnTo>
                  <a:lnTo>
                    <a:pt x="207" y="0"/>
                  </a:lnTo>
                </a:path>
              </a:pathLst>
            </a:custGeom>
            <a:noFill/>
            <a:ln w="38100" cap="flat" cmpd="sng">
              <a:solidFill>
                <a:srgbClr val="66FF33"/>
              </a:solidFill>
              <a:prstDash val="sysDot"/>
              <a:round/>
              <a:headEnd/>
              <a:tailEnd/>
            </a:ln>
            <a:effectLst/>
          </p:spPr>
          <p:txBody>
            <a:bodyPr wrap="none" anchor="ctr"/>
            <a:lstStyle/>
            <a:p>
              <a:endParaRPr lang="en-US" dirty="0"/>
            </a:p>
          </p:txBody>
        </p:sp>
        <p:grpSp>
          <p:nvGrpSpPr>
            <p:cNvPr id="13" name="Group 81"/>
            <p:cNvGrpSpPr>
              <a:grpSpLocks/>
            </p:cNvGrpSpPr>
            <p:nvPr/>
          </p:nvGrpSpPr>
          <p:grpSpPr bwMode="auto">
            <a:xfrm>
              <a:off x="3874" y="3020"/>
              <a:ext cx="116" cy="48"/>
              <a:chOff x="2891" y="2342"/>
              <a:chExt cx="116" cy="48"/>
            </a:xfrm>
          </p:grpSpPr>
          <p:sp>
            <p:nvSpPr>
              <p:cNvPr id="430162" name="Line 82"/>
              <p:cNvSpPr>
                <a:spLocks noChangeShapeType="1"/>
              </p:cNvSpPr>
              <p:nvPr/>
            </p:nvSpPr>
            <p:spPr bwMode="auto">
              <a:xfrm>
                <a:off x="2891" y="2390"/>
                <a:ext cx="116" cy="0"/>
              </a:xfrm>
              <a:prstGeom prst="line">
                <a:avLst/>
              </a:prstGeom>
              <a:noFill/>
              <a:ln w="38100">
                <a:solidFill>
                  <a:schemeClr val="tx1"/>
                </a:solidFill>
                <a:round/>
                <a:headEnd/>
                <a:tailEnd/>
              </a:ln>
              <a:effectLst/>
            </p:spPr>
            <p:txBody>
              <a:bodyPr wrap="none" anchor="ctr"/>
              <a:lstStyle/>
              <a:p>
                <a:endParaRPr lang="en-US" dirty="0"/>
              </a:p>
            </p:txBody>
          </p:sp>
          <p:sp>
            <p:nvSpPr>
              <p:cNvPr id="430163" name="Line 83"/>
              <p:cNvSpPr>
                <a:spLocks noChangeShapeType="1"/>
              </p:cNvSpPr>
              <p:nvPr/>
            </p:nvSpPr>
            <p:spPr bwMode="auto">
              <a:xfrm rot="-5400000">
                <a:off x="2925" y="2366"/>
                <a:ext cx="48" cy="0"/>
              </a:xfrm>
              <a:prstGeom prst="line">
                <a:avLst/>
              </a:prstGeom>
              <a:noFill/>
              <a:ln w="38100">
                <a:solidFill>
                  <a:schemeClr val="tx1"/>
                </a:solidFill>
                <a:round/>
                <a:headEnd/>
                <a:tailEnd/>
              </a:ln>
              <a:effectLst/>
            </p:spPr>
            <p:txBody>
              <a:bodyPr wrap="none" anchor="ctr"/>
              <a:lstStyle/>
              <a:p>
                <a:endParaRPr lang="en-US" dirty="0"/>
              </a:p>
            </p:txBody>
          </p:sp>
        </p:grpSp>
      </p:grpSp>
      <p:pic>
        <p:nvPicPr>
          <p:cNvPr id="46" name="Picture 3"/>
          <p:cNvPicPr>
            <a:picLocks noChangeAspect="1" noChangeArrowheads="1"/>
          </p:cNvPicPr>
          <p:nvPr/>
        </p:nvPicPr>
        <p:blipFill>
          <a:blip r:embed="rId4" cstate="print"/>
          <a:srcRect b="8034"/>
          <a:stretch>
            <a:fillRect/>
          </a:stretch>
        </p:blipFill>
        <p:spPr bwMode="auto">
          <a:xfrm>
            <a:off x="600075" y="1679575"/>
            <a:ext cx="3308350" cy="4197350"/>
          </a:xfrm>
          <a:prstGeom prst="rect">
            <a:avLst/>
          </a:prstGeom>
          <a:noFill/>
          <a:ln w="9525">
            <a:noFill/>
            <a:miter lim="800000"/>
            <a:headEnd/>
            <a:tailEnd/>
          </a:ln>
          <a:effectLst/>
        </p:spPr>
      </p:pic>
      <p:grpSp>
        <p:nvGrpSpPr>
          <p:cNvPr id="47" name="Group 8"/>
          <p:cNvGrpSpPr>
            <a:grpSpLocks/>
          </p:cNvGrpSpPr>
          <p:nvPr/>
        </p:nvGrpSpPr>
        <p:grpSpPr bwMode="auto">
          <a:xfrm>
            <a:off x="2135188" y="2164874"/>
            <a:ext cx="892175" cy="276702"/>
            <a:chOff x="4135" y="1757"/>
            <a:chExt cx="408" cy="134"/>
          </a:xfrm>
        </p:grpSpPr>
        <p:sp>
          <p:nvSpPr>
            <p:cNvPr id="48" name="Rectangle 9"/>
            <p:cNvSpPr>
              <a:spLocks noChangeArrowheads="1"/>
            </p:cNvSpPr>
            <p:nvPr/>
          </p:nvSpPr>
          <p:spPr bwMode="auto">
            <a:xfrm>
              <a:off x="4135" y="1774"/>
              <a:ext cx="408" cy="104"/>
            </a:xfrm>
            <a:prstGeom prst="rect">
              <a:avLst/>
            </a:prstGeom>
            <a:solidFill>
              <a:schemeClr val="bg1"/>
            </a:solidFill>
            <a:ln w="9525">
              <a:noFill/>
              <a:miter lim="800000"/>
              <a:headEnd/>
              <a:tailEnd/>
            </a:ln>
            <a:effectLst/>
          </p:spPr>
          <p:txBody>
            <a:bodyPr wrap="none" anchor="ctr"/>
            <a:lstStyle/>
            <a:p>
              <a:endParaRPr lang="en-US" dirty="0">
                <a:latin typeface="Arial" pitchFamily="34" charset="0"/>
                <a:cs typeface="Arial" pitchFamily="34" charset="0"/>
              </a:endParaRPr>
            </a:p>
          </p:txBody>
        </p:sp>
        <p:sp>
          <p:nvSpPr>
            <p:cNvPr id="49" name="Text Box 10"/>
            <p:cNvSpPr txBox="1">
              <a:spLocks noChangeArrowheads="1"/>
            </p:cNvSpPr>
            <p:nvPr/>
          </p:nvSpPr>
          <p:spPr bwMode="auto">
            <a:xfrm>
              <a:off x="4174" y="1757"/>
              <a:ext cx="307" cy="134"/>
            </a:xfrm>
            <a:prstGeom prst="rect">
              <a:avLst/>
            </a:prstGeom>
            <a:noFill/>
            <a:ln w="9525">
              <a:noFill/>
              <a:miter lim="800000"/>
              <a:headEnd/>
              <a:tailEnd/>
            </a:ln>
            <a:effectLst/>
          </p:spPr>
          <p:txBody>
            <a:bodyPr wrap="none" anchor="ctr">
              <a:spAutoFit/>
            </a:bodyPr>
            <a:lstStyle/>
            <a:p>
              <a:r>
                <a:rPr lang="en-US" sz="1200" dirty="0">
                  <a:latin typeface="Arial" pitchFamily="34" charset="0"/>
                  <a:cs typeface="Arial" pitchFamily="34" charset="0"/>
                </a:rPr>
                <a:t>Fault V</a:t>
              </a:r>
            </a:p>
          </p:txBody>
        </p:sp>
      </p:grpSp>
      <p:sp>
        <p:nvSpPr>
          <p:cNvPr id="50" name="Text Box 14"/>
          <p:cNvSpPr txBox="1">
            <a:spLocks noChangeArrowheads="1"/>
          </p:cNvSpPr>
          <p:nvPr/>
        </p:nvSpPr>
        <p:spPr bwMode="auto">
          <a:xfrm>
            <a:off x="244475" y="1540024"/>
            <a:ext cx="389850" cy="461665"/>
          </a:xfrm>
          <a:prstGeom prst="rect">
            <a:avLst/>
          </a:prstGeom>
          <a:noFill/>
          <a:ln w="9525">
            <a:noFill/>
            <a:miter lim="800000"/>
            <a:headEnd/>
            <a:tailEnd/>
          </a:ln>
          <a:effectLst/>
        </p:spPr>
        <p:txBody>
          <a:bodyPr wrap="none" anchor="ctr">
            <a:spAutoFit/>
          </a:bodyPr>
          <a:lstStyle/>
          <a:p>
            <a:r>
              <a:rPr lang="en-US" dirty="0">
                <a:latin typeface="Arial" pitchFamily="34" charset="0"/>
                <a:cs typeface="Arial" pitchFamily="34" charset="0"/>
              </a:rPr>
              <a:t>S</a:t>
            </a:r>
          </a:p>
        </p:txBody>
      </p:sp>
      <p:sp>
        <p:nvSpPr>
          <p:cNvPr id="51" name="Text Box 15"/>
          <p:cNvSpPr txBox="1">
            <a:spLocks noChangeArrowheads="1"/>
          </p:cNvSpPr>
          <p:nvPr/>
        </p:nvSpPr>
        <p:spPr bwMode="auto">
          <a:xfrm>
            <a:off x="3987800" y="1444774"/>
            <a:ext cx="407484" cy="461665"/>
          </a:xfrm>
          <a:prstGeom prst="rect">
            <a:avLst/>
          </a:prstGeom>
          <a:noFill/>
          <a:ln w="9525">
            <a:noFill/>
            <a:miter lim="800000"/>
            <a:headEnd/>
            <a:tailEnd/>
          </a:ln>
          <a:effectLst/>
        </p:spPr>
        <p:txBody>
          <a:bodyPr wrap="none" anchor="ctr">
            <a:spAutoFit/>
          </a:bodyPr>
          <a:lstStyle/>
          <a:p>
            <a:r>
              <a:rPr lang="en-US" dirty="0">
                <a:latin typeface="Arial" pitchFamily="34" charset="0"/>
                <a:cs typeface="Arial" pitchFamily="34" charset="0"/>
              </a:rPr>
              <a:t>N</a:t>
            </a:r>
          </a:p>
        </p:txBody>
      </p:sp>
      <p:grpSp>
        <p:nvGrpSpPr>
          <p:cNvPr id="52" name="Group 53"/>
          <p:cNvGrpSpPr>
            <a:grpSpLocks/>
          </p:cNvGrpSpPr>
          <p:nvPr/>
        </p:nvGrpSpPr>
        <p:grpSpPr bwMode="auto">
          <a:xfrm>
            <a:off x="876300" y="2614613"/>
            <a:ext cx="2705100" cy="133350"/>
            <a:chOff x="552" y="1647"/>
            <a:chExt cx="1704" cy="84"/>
          </a:xfrm>
        </p:grpSpPr>
        <p:sp>
          <p:nvSpPr>
            <p:cNvPr id="53" name="Freeform 16"/>
            <p:cNvSpPr>
              <a:spLocks/>
            </p:cNvSpPr>
            <p:nvPr/>
          </p:nvSpPr>
          <p:spPr bwMode="auto">
            <a:xfrm>
              <a:off x="552" y="1647"/>
              <a:ext cx="1096" cy="16"/>
            </a:xfrm>
            <a:custGeom>
              <a:avLst/>
              <a:gdLst/>
              <a:ahLst/>
              <a:cxnLst>
                <a:cxn ang="0">
                  <a:pos x="0" y="4"/>
                </a:cxn>
                <a:cxn ang="0">
                  <a:pos x="212" y="8"/>
                </a:cxn>
                <a:cxn ang="0">
                  <a:pos x="484" y="8"/>
                </a:cxn>
                <a:cxn ang="0">
                  <a:pos x="712" y="16"/>
                </a:cxn>
                <a:cxn ang="0">
                  <a:pos x="856" y="16"/>
                </a:cxn>
                <a:cxn ang="0">
                  <a:pos x="1096" y="0"/>
                </a:cxn>
              </a:cxnLst>
              <a:rect l="0" t="0" r="r" b="b"/>
              <a:pathLst>
                <a:path w="1096" h="16">
                  <a:moveTo>
                    <a:pt x="0" y="4"/>
                  </a:moveTo>
                  <a:lnTo>
                    <a:pt x="212" y="8"/>
                  </a:lnTo>
                  <a:lnTo>
                    <a:pt x="484" y="8"/>
                  </a:lnTo>
                  <a:lnTo>
                    <a:pt x="712" y="16"/>
                  </a:lnTo>
                  <a:lnTo>
                    <a:pt x="856" y="16"/>
                  </a:lnTo>
                  <a:lnTo>
                    <a:pt x="1096" y="0"/>
                  </a:lnTo>
                </a:path>
              </a:pathLst>
            </a:custGeom>
            <a:noFill/>
            <a:ln w="38100" cap="flat" cmpd="sng">
              <a:solidFill>
                <a:srgbClr val="66FF33"/>
              </a:solidFill>
              <a:prstDash val="sysDot"/>
              <a:round/>
              <a:headEnd/>
              <a:tailEnd/>
            </a:ln>
            <a:effectLst/>
          </p:spPr>
          <p:txBody>
            <a:bodyPr wrap="none" anchor="ctr"/>
            <a:lstStyle/>
            <a:p>
              <a:endParaRPr lang="en-US" dirty="0">
                <a:latin typeface="Arial" pitchFamily="34" charset="0"/>
                <a:cs typeface="Arial" pitchFamily="34" charset="0"/>
              </a:endParaRPr>
            </a:p>
          </p:txBody>
        </p:sp>
        <p:sp>
          <p:nvSpPr>
            <p:cNvPr id="54" name="Freeform 17"/>
            <p:cNvSpPr>
              <a:spLocks/>
            </p:cNvSpPr>
            <p:nvPr/>
          </p:nvSpPr>
          <p:spPr bwMode="auto">
            <a:xfrm>
              <a:off x="1696" y="1655"/>
              <a:ext cx="560" cy="76"/>
            </a:xfrm>
            <a:custGeom>
              <a:avLst/>
              <a:gdLst/>
              <a:ahLst/>
              <a:cxnLst>
                <a:cxn ang="0">
                  <a:pos x="0" y="44"/>
                </a:cxn>
                <a:cxn ang="0">
                  <a:pos x="60" y="76"/>
                </a:cxn>
                <a:cxn ang="0">
                  <a:pos x="216" y="36"/>
                </a:cxn>
                <a:cxn ang="0">
                  <a:pos x="332" y="4"/>
                </a:cxn>
                <a:cxn ang="0">
                  <a:pos x="560" y="0"/>
                </a:cxn>
              </a:cxnLst>
              <a:rect l="0" t="0" r="r" b="b"/>
              <a:pathLst>
                <a:path w="560" h="76">
                  <a:moveTo>
                    <a:pt x="0" y="44"/>
                  </a:moveTo>
                  <a:lnTo>
                    <a:pt x="60" y="76"/>
                  </a:lnTo>
                  <a:lnTo>
                    <a:pt x="216" y="36"/>
                  </a:lnTo>
                  <a:lnTo>
                    <a:pt x="332" y="4"/>
                  </a:lnTo>
                  <a:lnTo>
                    <a:pt x="560" y="0"/>
                  </a:lnTo>
                </a:path>
              </a:pathLst>
            </a:custGeom>
            <a:noFill/>
            <a:ln w="38100" cap="flat" cmpd="sng">
              <a:solidFill>
                <a:srgbClr val="66FF33"/>
              </a:solidFill>
              <a:prstDash val="sysDot"/>
              <a:round/>
              <a:headEnd/>
              <a:tailEnd/>
            </a:ln>
            <a:effectLst/>
          </p:spPr>
          <p:txBody>
            <a:bodyPr wrap="none" anchor="ctr"/>
            <a:lstStyle/>
            <a:p>
              <a:endParaRPr lang="en-US" dirty="0">
                <a:latin typeface="Arial" pitchFamily="34" charset="0"/>
                <a:cs typeface="Arial" pitchFamily="34" charset="0"/>
              </a:endParaRPr>
            </a:p>
          </p:txBody>
        </p:sp>
      </p:grpSp>
      <p:sp>
        <p:nvSpPr>
          <p:cNvPr id="55" name="Text Box 19"/>
          <p:cNvSpPr txBox="1">
            <a:spLocks noChangeArrowheads="1"/>
          </p:cNvSpPr>
          <p:nvPr/>
        </p:nvSpPr>
        <p:spPr bwMode="auto">
          <a:xfrm>
            <a:off x="604838" y="5874028"/>
            <a:ext cx="1813317" cy="369332"/>
          </a:xfrm>
          <a:prstGeom prst="rect">
            <a:avLst/>
          </a:prstGeom>
          <a:noFill/>
          <a:ln w="9525">
            <a:noFill/>
            <a:miter lim="800000"/>
            <a:headEnd/>
            <a:tailEnd/>
          </a:ln>
          <a:effectLst/>
        </p:spPr>
        <p:txBody>
          <a:bodyPr wrap="none" anchor="ctr">
            <a:spAutoFit/>
          </a:bodyPr>
          <a:lstStyle/>
          <a:p>
            <a:r>
              <a:rPr lang="en-US" sz="1800" b="1" dirty="0">
                <a:latin typeface="Arial" pitchFamily="34" charset="0"/>
                <a:cs typeface="Arial" pitchFamily="34" charset="0"/>
              </a:rPr>
              <a:t>Crossline </a:t>
            </a:r>
            <a:r>
              <a:rPr lang="en-US" sz="1800" b="1" dirty="0" smtClean="0">
                <a:latin typeface="Arial" pitchFamily="34" charset="0"/>
                <a:cs typeface="Arial" pitchFamily="34" charset="0"/>
              </a:rPr>
              <a:t>1000</a:t>
            </a:r>
            <a:endParaRPr lang="en-US" sz="1800" b="1" dirty="0">
              <a:latin typeface="Arial" pitchFamily="34" charset="0"/>
              <a:cs typeface="Arial" pitchFamily="34" charset="0"/>
            </a:endParaRPr>
          </a:p>
        </p:txBody>
      </p:sp>
      <p:sp>
        <p:nvSpPr>
          <p:cNvPr id="56" name="Text Box 21"/>
          <p:cNvSpPr txBox="1">
            <a:spLocks noChangeArrowheads="1"/>
          </p:cNvSpPr>
          <p:nvPr/>
        </p:nvSpPr>
        <p:spPr bwMode="auto">
          <a:xfrm>
            <a:off x="3341435" y="1072313"/>
            <a:ext cx="524503" cy="400110"/>
          </a:xfrm>
          <a:prstGeom prst="rect">
            <a:avLst/>
          </a:prstGeom>
          <a:noFill/>
          <a:ln w="9525">
            <a:noFill/>
            <a:miter lim="800000"/>
            <a:headEnd/>
            <a:tailEnd/>
          </a:ln>
          <a:effectLst/>
        </p:spPr>
        <p:txBody>
          <a:bodyPr wrap="none" anchor="ctr">
            <a:spAutoFit/>
          </a:bodyPr>
          <a:lstStyle/>
          <a:p>
            <a:pPr algn="ctr"/>
            <a:r>
              <a:rPr lang="en-US" sz="1000" dirty="0">
                <a:latin typeface="Arial" pitchFamily="34" charset="0"/>
                <a:cs typeface="Arial" pitchFamily="34" charset="0"/>
              </a:rPr>
              <a:t>Inline </a:t>
            </a:r>
          </a:p>
          <a:p>
            <a:pPr algn="ctr"/>
            <a:r>
              <a:rPr lang="en-US" sz="1000" dirty="0">
                <a:latin typeface="Arial" pitchFamily="34" charset="0"/>
                <a:cs typeface="Arial" pitchFamily="34" charset="0"/>
              </a:rPr>
              <a:t>720</a:t>
            </a:r>
          </a:p>
        </p:txBody>
      </p:sp>
      <p:sp>
        <p:nvSpPr>
          <p:cNvPr id="57" name="Line 22"/>
          <p:cNvSpPr>
            <a:spLocks noChangeShapeType="1"/>
          </p:cNvSpPr>
          <p:nvPr/>
        </p:nvSpPr>
        <p:spPr bwMode="auto">
          <a:xfrm flipV="1">
            <a:off x="3605213" y="1443038"/>
            <a:ext cx="0" cy="250825"/>
          </a:xfrm>
          <a:prstGeom prst="line">
            <a:avLst/>
          </a:prstGeom>
          <a:noFill/>
          <a:ln w="38100">
            <a:solidFill>
              <a:schemeClr val="tx1"/>
            </a:solidFill>
            <a:round/>
            <a:headEnd type="triangle" w="med" len="med"/>
            <a:tailEnd/>
          </a:ln>
          <a:effectLst/>
        </p:spPr>
        <p:txBody>
          <a:bodyPr wrap="none" anchor="ctr"/>
          <a:lstStyle/>
          <a:p>
            <a:pPr algn="ctr"/>
            <a:endParaRPr lang="en-US" dirty="0">
              <a:latin typeface="Arial" pitchFamily="34" charset="0"/>
              <a:cs typeface="Arial" pitchFamily="34" charset="0"/>
            </a:endParaRPr>
          </a:p>
        </p:txBody>
      </p:sp>
      <p:sp>
        <p:nvSpPr>
          <p:cNvPr id="58" name="Text Box 24"/>
          <p:cNvSpPr txBox="1">
            <a:spLocks noChangeArrowheads="1"/>
          </p:cNvSpPr>
          <p:nvPr/>
        </p:nvSpPr>
        <p:spPr bwMode="auto">
          <a:xfrm>
            <a:off x="1969835" y="1072313"/>
            <a:ext cx="524503" cy="400110"/>
          </a:xfrm>
          <a:prstGeom prst="rect">
            <a:avLst/>
          </a:prstGeom>
          <a:noFill/>
          <a:ln w="9525">
            <a:noFill/>
            <a:miter lim="800000"/>
            <a:headEnd/>
            <a:tailEnd/>
          </a:ln>
          <a:effectLst/>
        </p:spPr>
        <p:txBody>
          <a:bodyPr wrap="none" anchor="ctr">
            <a:spAutoFit/>
          </a:bodyPr>
          <a:lstStyle/>
          <a:p>
            <a:pPr algn="ctr"/>
            <a:r>
              <a:rPr lang="en-US" sz="1000" dirty="0">
                <a:latin typeface="Arial" pitchFamily="34" charset="0"/>
                <a:cs typeface="Arial" pitchFamily="34" charset="0"/>
              </a:rPr>
              <a:t>Inline </a:t>
            </a:r>
          </a:p>
          <a:p>
            <a:pPr algn="ctr"/>
            <a:r>
              <a:rPr lang="en-US" sz="1000" dirty="0">
                <a:latin typeface="Arial" pitchFamily="34" charset="0"/>
                <a:cs typeface="Arial" pitchFamily="34" charset="0"/>
              </a:rPr>
              <a:t>780</a:t>
            </a:r>
          </a:p>
        </p:txBody>
      </p:sp>
      <p:sp>
        <p:nvSpPr>
          <p:cNvPr id="59" name="Line 25"/>
          <p:cNvSpPr>
            <a:spLocks noChangeShapeType="1"/>
          </p:cNvSpPr>
          <p:nvPr/>
        </p:nvSpPr>
        <p:spPr bwMode="auto">
          <a:xfrm flipV="1">
            <a:off x="2233613" y="1443038"/>
            <a:ext cx="0" cy="250825"/>
          </a:xfrm>
          <a:prstGeom prst="line">
            <a:avLst/>
          </a:prstGeom>
          <a:noFill/>
          <a:ln w="38100">
            <a:solidFill>
              <a:schemeClr val="tx1"/>
            </a:solidFill>
            <a:round/>
            <a:headEnd type="triangle" w="med" len="med"/>
            <a:tailEnd/>
          </a:ln>
          <a:effectLst/>
        </p:spPr>
        <p:txBody>
          <a:bodyPr wrap="none" anchor="ctr"/>
          <a:lstStyle/>
          <a:p>
            <a:pPr algn="ctr"/>
            <a:endParaRPr lang="en-US" dirty="0">
              <a:latin typeface="Arial" pitchFamily="34" charset="0"/>
              <a:cs typeface="Arial" pitchFamily="34" charset="0"/>
            </a:endParaRPr>
          </a:p>
        </p:txBody>
      </p:sp>
      <p:sp>
        <p:nvSpPr>
          <p:cNvPr id="60" name="Text Box 27"/>
          <p:cNvSpPr txBox="1">
            <a:spLocks noChangeArrowheads="1"/>
          </p:cNvSpPr>
          <p:nvPr/>
        </p:nvSpPr>
        <p:spPr bwMode="auto">
          <a:xfrm>
            <a:off x="2427035" y="1072313"/>
            <a:ext cx="524503" cy="400110"/>
          </a:xfrm>
          <a:prstGeom prst="rect">
            <a:avLst/>
          </a:prstGeom>
          <a:noFill/>
          <a:ln w="9525">
            <a:noFill/>
            <a:miter lim="800000"/>
            <a:headEnd/>
            <a:tailEnd/>
          </a:ln>
          <a:effectLst/>
        </p:spPr>
        <p:txBody>
          <a:bodyPr wrap="none" anchor="ctr">
            <a:spAutoFit/>
          </a:bodyPr>
          <a:lstStyle/>
          <a:p>
            <a:pPr algn="ctr"/>
            <a:r>
              <a:rPr lang="en-US" sz="1000" dirty="0">
                <a:latin typeface="Arial" pitchFamily="34" charset="0"/>
                <a:cs typeface="Arial" pitchFamily="34" charset="0"/>
              </a:rPr>
              <a:t>Inline </a:t>
            </a:r>
          </a:p>
          <a:p>
            <a:pPr algn="ctr"/>
            <a:r>
              <a:rPr lang="en-US" sz="1000" dirty="0">
                <a:latin typeface="Arial" pitchFamily="34" charset="0"/>
                <a:cs typeface="Arial" pitchFamily="34" charset="0"/>
              </a:rPr>
              <a:t>760</a:t>
            </a:r>
          </a:p>
        </p:txBody>
      </p:sp>
      <p:sp>
        <p:nvSpPr>
          <p:cNvPr id="61" name="Line 28"/>
          <p:cNvSpPr>
            <a:spLocks noChangeShapeType="1"/>
          </p:cNvSpPr>
          <p:nvPr/>
        </p:nvSpPr>
        <p:spPr bwMode="auto">
          <a:xfrm flipV="1">
            <a:off x="2690813" y="1443038"/>
            <a:ext cx="0" cy="250825"/>
          </a:xfrm>
          <a:prstGeom prst="line">
            <a:avLst/>
          </a:prstGeom>
          <a:noFill/>
          <a:ln w="38100">
            <a:solidFill>
              <a:schemeClr val="tx1"/>
            </a:solidFill>
            <a:round/>
            <a:headEnd type="triangle" w="med" len="med"/>
            <a:tailEnd/>
          </a:ln>
          <a:effectLst/>
        </p:spPr>
        <p:txBody>
          <a:bodyPr wrap="none" anchor="ctr"/>
          <a:lstStyle/>
          <a:p>
            <a:pPr algn="ctr"/>
            <a:endParaRPr lang="en-US" dirty="0">
              <a:latin typeface="Arial" pitchFamily="34" charset="0"/>
              <a:cs typeface="Arial" pitchFamily="34" charset="0"/>
            </a:endParaRPr>
          </a:p>
        </p:txBody>
      </p:sp>
      <p:sp>
        <p:nvSpPr>
          <p:cNvPr id="62" name="Text Box 30"/>
          <p:cNvSpPr txBox="1">
            <a:spLocks noChangeArrowheads="1"/>
          </p:cNvSpPr>
          <p:nvPr/>
        </p:nvSpPr>
        <p:spPr bwMode="auto">
          <a:xfrm>
            <a:off x="2884235" y="1072313"/>
            <a:ext cx="524503" cy="400110"/>
          </a:xfrm>
          <a:prstGeom prst="rect">
            <a:avLst/>
          </a:prstGeom>
          <a:noFill/>
          <a:ln w="9525">
            <a:noFill/>
            <a:miter lim="800000"/>
            <a:headEnd/>
            <a:tailEnd/>
          </a:ln>
          <a:effectLst/>
        </p:spPr>
        <p:txBody>
          <a:bodyPr wrap="none" anchor="ctr">
            <a:spAutoFit/>
          </a:bodyPr>
          <a:lstStyle/>
          <a:p>
            <a:pPr algn="ctr"/>
            <a:r>
              <a:rPr lang="en-US" sz="1000" dirty="0">
                <a:latin typeface="Arial" pitchFamily="34" charset="0"/>
                <a:cs typeface="Arial" pitchFamily="34" charset="0"/>
              </a:rPr>
              <a:t>Inline </a:t>
            </a:r>
          </a:p>
          <a:p>
            <a:pPr algn="ctr"/>
            <a:r>
              <a:rPr lang="en-US" sz="1000" dirty="0">
                <a:latin typeface="Arial" pitchFamily="34" charset="0"/>
                <a:cs typeface="Arial" pitchFamily="34" charset="0"/>
              </a:rPr>
              <a:t>740</a:t>
            </a:r>
          </a:p>
        </p:txBody>
      </p:sp>
      <p:sp>
        <p:nvSpPr>
          <p:cNvPr id="63" name="Line 31"/>
          <p:cNvSpPr>
            <a:spLocks noChangeShapeType="1"/>
          </p:cNvSpPr>
          <p:nvPr/>
        </p:nvSpPr>
        <p:spPr bwMode="auto">
          <a:xfrm flipV="1">
            <a:off x="3148013" y="1443038"/>
            <a:ext cx="0" cy="250825"/>
          </a:xfrm>
          <a:prstGeom prst="line">
            <a:avLst/>
          </a:prstGeom>
          <a:noFill/>
          <a:ln w="38100">
            <a:solidFill>
              <a:schemeClr val="tx1"/>
            </a:solidFill>
            <a:round/>
            <a:headEnd type="triangle" w="med" len="med"/>
            <a:tailEnd/>
          </a:ln>
          <a:effectLst/>
        </p:spPr>
        <p:txBody>
          <a:bodyPr wrap="none" anchor="ctr"/>
          <a:lstStyle/>
          <a:p>
            <a:pPr algn="ctr"/>
            <a:endParaRPr lang="en-US" dirty="0">
              <a:latin typeface="Arial" pitchFamily="34" charset="0"/>
              <a:cs typeface="Arial" pitchFamily="34" charset="0"/>
            </a:endParaRPr>
          </a:p>
        </p:txBody>
      </p:sp>
      <p:sp>
        <p:nvSpPr>
          <p:cNvPr id="64" name="Text Box 33"/>
          <p:cNvSpPr txBox="1">
            <a:spLocks noChangeArrowheads="1"/>
          </p:cNvSpPr>
          <p:nvPr/>
        </p:nvSpPr>
        <p:spPr bwMode="auto">
          <a:xfrm>
            <a:off x="1512635" y="1072313"/>
            <a:ext cx="524503" cy="400110"/>
          </a:xfrm>
          <a:prstGeom prst="rect">
            <a:avLst/>
          </a:prstGeom>
          <a:noFill/>
          <a:ln w="9525">
            <a:noFill/>
            <a:miter lim="800000"/>
            <a:headEnd/>
            <a:tailEnd/>
          </a:ln>
          <a:effectLst/>
        </p:spPr>
        <p:txBody>
          <a:bodyPr wrap="none" anchor="ctr">
            <a:spAutoFit/>
          </a:bodyPr>
          <a:lstStyle/>
          <a:p>
            <a:pPr algn="ctr"/>
            <a:r>
              <a:rPr lang="en-US" sz="1000" dirty="0">
                <a:latin typeface="Arial" pitchFamily="34" charset="0"/>
                <a:cs typeface="Arial" pitchFamily="34" charset="0"/>
              </a:rPr>
              <a:t>Inline </a:t>
            </a:r>
          </a:p>
          <a:p>
            <a:pPr algn="ctr"/>
            <a:r>
              <a:rPr lang="en-US" sz="1000" dirty="0">
                <a:latin typeface="Arial" pitchFamily="34" charset="0"/>
                <a:cs typeface="Arial" pitchFamily="34" charset="0"/>
              </a:rPr>
              <a:t>800</a:t>
            </a:r>
          </a:p>
        </p:txBody>
      </p:sp>
      <p:sp>
        <p:nvSpPr>
          <p:cNvPr id="65" name="Line 34"/>
          <p:cNvSpPr>
            <a:spLocks noChangeShapeType="1"/>
          </p:cNvSpPr>
          <p:nvPr/>
        </p:nvSpPr>
        <p:spPr bwMode="auto">
          <a:xfrm flipV="1">
            <a:off x="1776413" y="1443038"/>
            <a:ext cx="0" cy="250825"/>
          </a:xfrm>
          <a:prstGeom prst="line">
            <a:avLst/>
          </a:prstGeom>
          <a:noFill/>
          <a:ln w="38100">
            <a:solidFill>
              <a:schemeClr val="tx1"/>
            </a:solidFill>
            <a:round/>
            <a:headEnd type="triangle" w="med" len="med"/>
            <a:tailEnd/>
          </a:ln>
          <a:effectLst/>
        </p:spPr>
        <p:txBody>
          <a:bodyPr wrap="none" anchor="ctr"/>
          <a:lstStyle/>
          <a:p>
            <a:pPr algn="ctr"/>
            <a:endParaRPr lang="en-US" dirty="0">
              <a:latin typeface="Arial" pitchFamily="34" charset="0"/>
              <a:cs typeface="Arial" pitchFamily="34" charset="0"/>
            </a:endParaRPr>
          </a:p>
        </p:txBody>
      </p:sp>
      <p:sp>
        <p:nvSpPr>
          <p:cNvPr id="66" name="Text Box 36"/>
          <p:cNvSpPr txBox="1">
            <a:spLocks noChangeArrowheads="1"/>
          </p:cNvSpPr>
          <p:nvPr/>
        </p:nvSpPr>
        <p:spPr bwMode="auto">
          <a:xfrm>
            <a:off x="598235" y="1072313"/>
            <a:ext cx="524503" cy="400110"/>
          </a:xfrm>
          <a:prstGeom prst="rect">
            <a:avLst/>
          </a:prstGeom>
          <a:noFill/>
          <a:ln w="9525">
            <a:noFill/>
            <a:miter lim="800000"/>
            <a:headEnd/>
            <a:tailEnd/>
          </a:ln>
          <a:effectLst/>
        </p:spPr>
        <p:txBody>
          <a:bodyPr wrap="none" anchor="ctr">
            <a:spAutoFit/>
          </a:bodyPr>
          <a:lstStyle/>
          <a:p>
            <a:pPr algn="ctr"/>
            <a:r>
              <a:rPr lang="en-US" sz="1000" dirty="0">
                <a:latin typeface="Arial" pitchFamily="34" charset="0"/>
                <a:cs typeface="Arial" pitchFamily="34" charset="0"/>
              </a:rPr>
              <a:t>Inline </a:t>
            </a:r>
          </a:p>
          <a:p>
            <a:pPr algn="ctr"/>
            <a:r>
              <a:rPr lang="en-US" sz="1000" dirty="0">
                <a:latin typeface="Arial" pitchFamily="34" charset="0"/>
                <a:cs typeface="Arial" pitchFamily="34" charset="0"/>
              </a:rPr>
              <a:t>840</a:t>
            </a:r>
          </a:p>
        </p:txBody>
      </p:sp>
      <p:sp>
        <p:nvSpPr>
          <p:cNvPr id="67" name="Line 37"/>
          <p:cNvSpPr>
            <a:spLocks noChangeShapeType="1"/>
          </p:cNvSpPr>
          <p:nvPr/>
        </p:nvSpPr>
        <p:spPr bwMode="auto">
          <a:xfrm flipV="1">
            <a:off x="862013" y="1443038"/>
            <a:ext cx="0" cy="250825"/>
          </a:xfrm>
          <a:prstGeom prst="line">
            <a:avLst/>
          </a:prstGeom>
          <a:noFill/>
          <a:ln w="38100">
            <a:solidFill>
              <a:schemeClr val="tx1"/>
            </a:solidFill>
            <a:round/>
            <a:headEnd type="triangle" w="med" len="med"/>
            <a:tailEnd/>
          </a:ln>
          <a:effectLst/>
        </p:spPr>
        <p:txBody>
          <a:bodyPr wrap="none" anchor="ctr"/>
          <a:lstStyle/>
          <a:p>
            <a:pPr algn="ctr"/>
            <a:endParaRPr lang="en-US" dirty="0">
              <a:latin typeface="Arial" pitchFamily="34" charset="0"/>
              <a:cs typeface="Arial" pitchFamily="34" charset="0"/>
            </a:endParaRPr>
          </a:p>
        </p:txBody>
      </p:sp>
      <p:sp>
        <p:nvSpPr>
          <p:cNvPr id="68" name="Text Box 39"/>
          <p:cNvSpPr txBox="1">
            <a:spLocks noChangeArrowheads="1"/>
          </p:cNvSpPr>
          <p:nvPr/>
        </p:nvSpPr>
        <p:spPr bwMode="auto">
          <a:xfrm>
            <a:off x="1055435" y="1072313"/>
            <a:ext cx="524503" cy="400110"/>
          </a:xfrm>
          <a:prstGeom prst="rect">
            <a:avLst/>
          </a:prstGeom>
          <a:noFill/>
          <a:ln w="9525">
            <a:noFill/>
            <a:miter lim="800000"/>
            <a:headEnd/>
            <a:tailEnd/>
          </a:ln>
          <a:effectLst/>
        </p:spPr>
        <p:txBody>
          <a:bodyPr wrap="none" anchor="ctr">
            <a:spAutoFit/>
          </a:bodyPr>
          <a:lstStyle/>
          <a:p>
            <a:pPr algn="ctr"/>
            <a:r>
              <a:rPr lang="en-US" sz="1000" dirty="0">
                <a:latin typeface="Arial" pitchFamily="34" charset="0"/>
                <a:cs typeface="Arial" pitchFamily="34" charset="0"/>
              </a:rPr>
              <a:t>Inline </a:t>
            </a:r>
          </a:p>
          <a:p>
            <a:pPr algn="ctr"/>
            <a:r>
              <a:rPr lang="en-US" sz="1000" dirty="0">
                <a:latin typeface="Arial" pitchFamily="34" charset="0"/>
                <a:cs typeface="Arial" pitchFamily="34" charset="0"/>
              </a:rPr>
              <a:t>820</a:t>
            </a:r>
          </a:p>
        </p:txBody>
      </p:sp>
      <p:sp>
        <p:nvSpPr>
          <p:cNvPr id="69" name="Line 40"/>
          <p:cNvSpPr>
            <a:spLocks noChangeShapeType="1"/>
          </p:cNvSpPr>
          <p:nvPr/>
        </p:nvSpPr>
        <p:spPr bwMode="auto">
          <a:xfrm flipV="1">
            <a:off x="1319213" y="1443038"/>
            <a:ext cx="0" cy="250825"/>
          </a:xfrm>
          <a:prstGeom prst="line">
            <a:avLst/>
          </a:prstGeom>
          <a:noFill/>
          <a:ln w="38100">
            <a:solidFill>
              <a:schemeClr val="tx1"/>
            </a:solidFill>
            <a:round/>
            <a:headEnd type="triangle" w="med" len="med"/>
            <a:tailEnd/>
          </a:ln>
          <a:effectLst/>
        </p:spPr>
        <p:txBody>
          <a:bodyPr wrap="none" anchor="ctr"/>
          <a:lstStyle/>
          <a:p>
            <a:pPr algn="ctr"/>
            <a:endParaRPr lang="en-US" dirty="0">
              <a:latin typeface="Arial" pitchFamily="34" charset="0"/>
              <a:cs typeface="Arial"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0091"/>
                                        </p:tgtEl>
                                        <p:attrNameLst>
                                          <p:attrName>style.visibility</p:attrName>
                                        </p:attrNameLst>
                                      </p:cBhvr>
                                      <p:to>
                                        <p:strVal val="visible"/>
                                      </p:to>
                                    </p:set>
                                    <p:animEffect transition="in" filter="wipe(left)">
                                      <p:cBhvr>
                                        <p:cTn id="7" dur="500"/>
                                        <p:tgtEl>
                                          <p:spTgt spid="43009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wipe(left)">
                                      <p:cBhvr>
                                        <p:cTn id="1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09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884420" y="1663907"/>
            <a:ext cx="7330190" cy="2458387"/>
          </a:xfrm>
          <a:prstGeom prst="rect">
            <a:avLst/>
          </a:prstGeom>
          <a:solidFill>
            <a:schemeClr val="tx2">
              <a:lumMod val="75000"/>
              <a:lumOff val="25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24962" name="Rectangle 2"/>
          <p:cNvSpPr>
            <a:spLocks noGrp="1" noChangeArrowheads="1"/>
          </p:cNvSpPr>
          <p:nvPr>
            <p:ph type="title"/>
          </p:nvPr>
        </p:nvSpPr>
        <p:spPr/>
        <p:txBody>
          <a:bodyPr/>
          <a:lstStyle/>
          <a:p>
            <a:r>
              <a:rPr lang="en-US" dirty="0"/>
              <a:t>Fault Exercise: </a:t>
            </a:r>
            <a:r>
              <a:rPr lang="en-US" dirty="0" smtClean="0"/>
              <a:t>Part </a:t>
            </a:r>
            <a:r>
              <a:rPr lang="en-US" dirty="0"/>
              <a:t>4</a:t>
            </a:r>
          </a:p>
        </p:txBody>
      </p:sp>
      <p:sp>
        <p:nvSpPr>
          <p:cNvPr id="424963" name="Rectangle 3"/>
          <p:cNvSpPr>
            <a:spLocks noChangeArrowheads="1"/>
          </p:cNvSpPr>
          <p:nvPr/>
        </p:nvSpPr>
        <p:spPr bwMode="auto">
          <a:xfrm>
            <a:off x="342900" y="457200"/>
            <a:ext cx="7772400" cy="342900"/>
          </a:xfrm>
          <a:prstGeom prst="rect">
            <a:avLst/>
          </a:prstGeom>
          <a:noFill/>
          <a:ln w="9525">
            <a:noFill/>
            <a:miter lim="800000"/>
            <a:headEnd/>
            <a:tailEnd/>
          </a:ln>
          <a:effectLst/>
        </p:spPr>
        <p:txBody>
          <a:bodyPr anchor="ctr"/>
          <a:lstStyle/>
          <a:p>
            <a:pPr algn="l"/>
            <a:endParaRPr lang="en-US" sz="2800" b="0" dirty="0">
              <a:solidFill>
                <a:srgbClr val="FFFF00"/>
              </a:solidFill>
            </a:endParaRPr>
          </a:p>
        </p:txBody>
      </p:sp>
      <p:sp>
        <p:nvSpPr>
          <p:cNvPr id="424964" name="WordArt 4"/>
          <p:cNvSpPr>
            <a:spLocks noChangeArrowheads="1" noChangeShapeType="1" noTextEdit="1"/>
          </p:cNvSpPr>
          <p:nvPr/>
        </p:nvSpPr>
        <p:spPr bwMode="auto">
          <a:xfrm>
            <a:off x="1646238" y="2044700"/>
            <a:ext cx="6245225" cy="769938"/>
          </a:xfrm>
          <a:prstGeom prst="rect">
            <a:avLst/>
          </a:prstGeom>
        </p:spPr>
        <p:txBody>
          <a:bodyPr wrap="none" fromWordArt="1">
            <a:prstTxWarp prst="textPlain">
              <a:avLst>
                <a:gd name="adj" fmla="val 50000"/>
              </a:avLst>
            </a:prstTxWarp>
          </a:bodyPr>
          <a:lstStyle/>
          <a:p>
            <a:r>
              <a:rPr lang="en-US"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a:rPr>
              <a:t>Part 4</a:t>
            </a:r>
            <a:r>
              <a:rPr lang="en-US" sz="3600"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a:rPr>
              <a:t>: </a:t>
            </a:r>
            <a:r>
              <a:rPr lang="en-US"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a:rPr>
              <a:t>Using Time Slices</a:t>
            </a:r>
          </a:p>
        </p:txBody>
      </p:sp>
      <p:sp>
        <p:nvSpPr>
          <p:cNvPr id="424965" name="WordArt 5"/>
          <p:cNvSpPr>
            <a:spLocks noChangeArrowheads="1" noChangeShapeType="1" noTextEdit="1"/>
          </p:cNvSpPr>
          <p:nvPr/>
        </p:nvSpPr>
        <p:spPr bwMode="auto">
          <a:xfrm>
            <a:off x="2755900" y="3173413"/>
            <a:ext cx="4025900" cy="715962"/>
          </a:xfrm>
          <a:prstGeom prst="rect">
            <a:avLst/>
          </a:prstGeom>
        </p:spPr>
        <p:txBody>
          <a:bodyPr wrap="none" fromWordArt="1">
            <a:prstTxWarp prst="textPlain">
              <a:avLst>
                <a:gd name="adj" fmla="val 50000"/>
              </a:avLst>
            </a:prstTxWarp>
          </a:bodyPr>
          <a:lstStyle/>
          <a:p>
            <a:r>
              <a:rPr lang="en-US"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a:rPr>
              <a:t>from the 3D Survey</a:t>
            </a: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34053</TotalTime>
  <Words>969</Words>
  <Application>Microsoft Macintosh PowerPoint</Application>
  <PresentationFormat>On-screen Show (4:3)</PresentationFormat>
  <Paragraphs>149</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Default Design</vt:lpstr>
      <vt:lpstr>Fault Interpretation</vt:lpstr>
      <vt:lpstr>Crossline 600</vt:lpstr>
      <vt:lpstr>Fault Exercise: Part 1</vt:lpstr>
      <vt:lpstr>Jump Correlation of Fault V</vt:lpstr>
      <vt:lpstr>Fault Exercise: Part 2</vt:lpstr>
      <vt:lpstr>Crossline-Inline Tie</vt:lpstr>
      <vt:lpstr>Fault Exercise: Part 3</vt:lpstr>
      <vt:lpstr>Orientation of Fault V: Solution</vt:lpstr>
      <vt:lpstr>Fault Exercise: Part 4</vt:lpstr>
      <vt:lpstr>Use Time Slices to Correlate Faults</vt:lpstr>
      <vt:lpstr>Seed Horizon and Faults</vt:lpstr>
      <vt:lpstr>Entire Green Surface</vt:lpstr>
      <vt:lpstr>Offset in TOL Surface</vt:lpstr>
      <vt:lpstr>PowerPoint Presentation</vt:lpstr>
    </vt:vector>
  </TitlesOfParts>
  <Company>Mobil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fwschro</dc:creator>
  <cp:lastModifiedBy>Danielle Sumy</cp:lastModifiedBy>
  <cp:revision>188</cp:revision>
  <cp:lastPrinted>2001-11-26T19:56:19Z</cp:lastPrinted>
  <dcterms:created xsi:type="dcterms:W3CDTF">2001-11-20T13:29:42Z</dcterms:created>
  <dcterms:modified xsi:type="dcterms:W3CDTF">2015-09-08T12:49:29Z</dcterms:modified>
</cp:coreProperties>
</file>