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309" r:id="rId2"/>
    <p:sldId id="350" r:id="rId3"/>
    <p:sldId id="358" r:id="rId4"/>
    <p:sldId id="368" r:id="rId5"/>
    <p:sldId id="364" r:id="rId6"/>
    <p:sldId id="366" r:id="rId7"/>
    <p:sldId id="367" r:id="rId8"/>
    <p:sldId id="354" r:id="rId9"/>
    <p:sldId id="369" r:id="rId10"/>
    <p:sldId id="362" r:id="rId11"/>
    <p:sldId id="349" r:id="rId12"/>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552"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FF"/>
    <a:srgbClr val="CC0000"/>
    <a:srgbClr val="BDBDFF"/>
    <a:srgbClr val="FFFF99"/>
    <a:srgbClr val="009900"/>
    <a:srgbClr val="CEAB8E"/>
    <a:srgbClr val="FF9933"/>
    <a:srgbClr val="99FF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64" autoAdjust="0"/>
  </p:normalViewPr>
  <p:slideViewPr>
    <p:cSldViewPr snapToGrid="0">
      <p:cViewPr varScale="1">
        <p:scale>
          <a:sx n="61" d="100"/>
          <a:sy n="61" d="100"/>
        </p:scale>
        <p:origin x="-1176" y="-104"/>
      </p:cViewPr>
      <p:guideLst>
        <p:guide orient="horz" pos="55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208EFB8F-9263-405B-A0FF-1642ADE1118C}" type="slidenum">
              <a:rPr lang="en-US" altLang="en-US"/>
              <a:pPr>
                <a:defRPr/>
              </a:pPr>
              <a:t>‹#›</a:t>
            </a:fld>
            <a:endParaRPr lang="en-US" altLang="en-US" dirty="0"/>
          </a:p>
        </p:txBody>
      </p:sp>
    </p:spTree>
    <p:extLst>
      <p:ext uri="{BB962C8B-B14F-4D97-AF65-F5344CB8AC3E}">
        <p14:creationId xmlns:p14="http://schemas.microsoft.com/office/powerpoint/2010/main" val="3650381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253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EC546FEB-ECF4-4B47-8222-7BD374DE7D96}" type="slidenum">
              <a:rPr lang="en-US" altLang="en-US"/>
              <a:pPr>
                <a:defRPr/>
              </a:pPr>
              <a:t>‹#›</a:t>
            </a:fld>
            <a:endParaRPr lang="en-US" altLang="en-US" dirty="0"/>
          </a:p>
        </p:txBody>
      </p:sp>
    </p:spTree>
    <p:extLst>
      <p:ext uri="{BB962C8B-B14F-4D97-AF65-F5344CB8AC3E}">
        <p14:creationId xmlns:p14="http://schemas.microsoft.com/office/powerpoint/2010/main" val="11594934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endParaRPr lang="en-US" dirty="0" smtClean="0"/>
          </a:p>
        </p:txBody>
      </p:sp>
      <p:sp>
        <p:nvSpPr>
          <p:cNvPr id="23556" name="Slide Number Placeholder 3"/>
          <p:cNvSpPr>
            <a:spLocks noGrp="1"/>
          </p:cNvSpPr>
          <p:nvPr>
            <p:ph type="sldNum" sz="quarter" idx="5"/>
          </p:nvPr>
        </p:nvSpPr>
        <p:spPr>
          <a:noFill/>
          <a:ln>
            <a:miter lim="800000"/>
            <a:headEnd/>
            <a:tailEnd/>
          </a:ln>
        </p:spPr>
        <p:txBody>
          <a:bodyPr/>
          <a:lstStyle/>
          <a:p>
            <a:fld id="{DA616F0A-285F-4723-B904-AC684BDD0CF0}" type="slidenum">
              <a:rPr lang="en-US" altLang="en-US" smtClean="0"/>
              <a:pPr/>
              <a:t>1</a:t>
            </a:fld>
            <a:endParaRPr lang="en-US" altLang="en-US" dirty="0" smtClean="0"/>
          </a:p>
        </p:txBody>
      </p:sp>
    </p:spTree>
    <p:extLst>
      <p:ext uri="{BB962C8B-B14F-4D97-AF65-F5344CB8AC3E}">
        <p14:creationId xmlns:p14="http://schemas.microsoft.com/office/powerpoint/2010/main" val="2016435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will help them answer the</a:t>
            </a:r>
            <a:r>
              <a:rPr lang="en-US" baseline="0" dirty="0" smtClean="0"/>
              <a:t> questions about the best reservoir. The high energy environment (yellow) has the best quality reservoir rocks. Waves, tides and storms periodically stir up the sediment.  The coarser (bigger and heavier) particles settle quickly so don’t move very far. The finer particles (silt &amp; clay/shale) stay suspended in the sea water longer and move further offshore before settling out (being re-deposited). Thus, the sediment in the high energy environment get “cleaned up” and have better reservoir quality – IF sand was coming down the rivers at the time of deposition. The high energy environment concentrates the coarsest grain size available, which could be pebbles, coarse sand, fine sand, or silt.</a:t>
            </a:r>
          </a:p>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10</a:t>
            </a:fld>
            <a:endParaRPr lang="en-US" altLang="en-US" dirty="0"/>
          </a:p>
        </p:txBody>
      </p:sp>
    </p:spTree>
    <p:extLst>
      <p:ext uri="{BB962C8B-B14F-4D97-AF65-F5344CB8AC3E}">
        <p14:creationId xmlns:p14="http://schemas.microsoft.com/office/powerpoint/2010/main" val="2318924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11</a:t>
            </a:fld>
            <a:endParaRPr lang="en-US" altLang="en-US" dirty="0"/>
          </a:p>
        </p:txBody>
      </p:sp>
    </p:spTree>
    <p:extLst>
      <p:ext uri="{BB962C8B-B14F-4D97-AF65-F5344CB8AC3E}">
        <p14:creationId xmlns:p14="http://schemas.microsoft.com/office/powerpoint/2010/main" val="384182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A1B4AE-AEC1-4C34-87FD-854BC4D06D53}" type="slidenum">
              <a:rPr lang="en-US"/>
              <a:pPr/>
              <a:t>2</a:t>
            </a:fld>
            <a:endParaRPr lang="en-US" dirty="0"/>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pPr lvl="0">
              <a:buFontTx/>
              <a:buNone/>
            </a:pPr>
            <a:r>
              <a:rPr lang="en-US" dirty="0" smtClean="0"/>
              <a:t>This</a:t>
            </a:r>
            <a:r>
              <a:rPr lang="en-US" baseline="0" dirty="0" smtClean="0"/>
              <a:t> e</a:t>
            </a:r>
            <a:r>
              <a:rPr lang="en-US" dirty="0" smtClean="0"/>
              <a:t>xercise focuses on a shelf to slope to basin environment of deposition</a:t>
            </a:r>
            <a:r>
              <a:rPr lang="en-US" baseline="0" dirty="0" smtClean="0"/>
              <a:t>. This slide shows terminology defined by Rich (1951).</a:t>
            </a:r>
          </a:p>
          <a:p>
            <a:pPr lvl="0">
              <a:buFontTx/>
              <a:buNone/>
            </a:pPr>
            <a:r>
              <a:rPr lang="en-US" baseline="0" dirty="0" smtClean="0"/>
              <a:t>Students will be mapping the extent of the: </a:t>
            </a:r>
            <a:r>
              <a:rPr lang="en-US" baseline="0" dirty="0" err="1" smtClean="0"/>
              <a:t>Undaform</a:t>
            </a:r>
            <a:r>
              <a:rPr lang="en-US" baseline="0" dirty="0" smtClean="0"/>
              <a:t>, </a:t>
            </a:r>
            <a:r>
              <a:rPr lang="en-US" baseline="0" dirty="0" err="1" smtClean="0"/>
              <a:t>Clinoform</a:t>
            </a:r>
            <a:r>
              <a:rPr lang="en-US" baseline="0" dirty="0" smtClean="0"/>
              <a:t>, and </a:t>
            </a:r>
            <a:r>
              <a:rPr lang="en-US" baseline="0" dirty="0" err="1" smtClean="0"/>
              <a:t>Fondoform</a:t>
            </a:r>
            <a:r>
              <a:rPr lang="en-US" baseline="0" dirty="0" smtClean="0"/>
              <a:t> on several 2D seismic lines. These geometries are easy to identify.</a:t>
            </a:r>
          </a:p>
        </p:txBody>
      </p:sp>
    </p:spTree>
    <p:extLst>
      <p:ext uri="{BB962C8B-B14F-4D97-AF65-F5344CB8AC3E}">
        <p14:creationId xmlns:p14="http://schemas.microsoft.com/office/powerpoint/2010/main" val="79893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Line C with five (5) mapped horizons (orange, blue, pink, red, green).</a:t>
            </a:r>
            <a:r>
              <a:rPr lang="en-US" baseline="0" dirty="0" smtClean="0"/>
              <a:t> </a:t>
            </a:r>
            <a:r>
              <a:rPr lang="en-US" dirty="0" smtClean="0"/>
              <a:t>The pink to blue interval (sequence) is highlighted.</a:t>
            </a:r>
          </a:p>
          <a:p>
            <a:r>
              <a:rPr lang="en-US" dirty="0" smtClean="0"/>
              <a:t>This line has been subdivided into 4 units:</a:t>
            </a:r>
          </a:p>
          <a:p>
            <a:r>
              <a:rPr lang="en-US" dirty="0" smtClean="0"/>
              <a:t>	Shallow: where the thickness is three or less ½ cycles (a ½ cycle is a black peak or a white trough),</a:t>
            </a:r>
          </a:p>
          <a:p>
            <a:r>
              <a:rPr lang="en-US" dirty="0" smtClean="0"/>
              <a:t>	</a:t>
            </a:r>
            <a:r>
              <a:rPr lang="en-US" dirty="0" err="1" smtClean="0"/>
              <a:t>Undaform</a:t>
            </a:r>
            <a:r>
              <a:rPr lang="en-US" dirty="0" smtClean="0"/>
              <a:t>: where the top is relatively horizontal as the shelf built out,</a:t>
            </a:r>
          </a:p>
          <a:p>
            <a:r>
              <a:rPr lang="en-US" dirty="0" smtClean="0"/>
              <a:t>	</a:t>
            </a:r>
            <a:r>
              <a:rPr lang="en-US" dirty="0" err="1" smtClean="0"/>
              <a:t>Clinoform</a:t>
            </a:r>
            <a:r>
              <a:rPr lang="en-US" dirty="0" smtClean="0"/>
              <a:t>: where the top dips down as a continental slope, and</a:t>
            </a:r>
          </a:p>
          <a:p>
            <a:r>
              <a:rPr lang="en-US" dirty="0" smtClean="0"/>
              <a:t>	</a:t>
            </a:r>
            <a:r>
              <a:rPr lang="en-US" dirty="0" err="1" smtClean="0"/>
              <a:t>Fondoform</a:t>
            </a:r>
            <a:r>
              <a:rPr lang="en-US" dirty="0" smtClean="0"/>
              <a:t>: where the sequence is thin as the top flattens on the abyssal plain.</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3</a:t>
            </a:fld>
            <a:endParaRPr lang="en-US" altLang="en-US" dirty="0"/>
          </a:p>
        </p:txBody>
      </p:sp>
    </p:spTree>
    <p:extLst>
      <p:ext uri="{BB962C8B-B14F-4D97-AF65-F5344CB8AC3E}">
        <p14:creationId xmlns:p14="http://schemas.microsoft.com/office/powerpoint/2010/main" val="1835733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Line C with the criteria for “shallow”.</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4</a:t>
            </a:fld>
            <a:endParaRPr lang="en-US" altLang="en-US" dirty="0"/>
          </a:p>
        </p:txBody>
      </p:sp>
    </p:spTree>
    <p:extLst>
      <p:ext uri="{BB962C8B-B14F-4D97-AF65-F5344CB8AC3E}">
        <p14:creationId xmlns:p14="http://schemas.microsoft.com/office/powerpoint/2010/main" val="970668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Line C with the criteria for “</a:t>
            </a:r>
            <a:r>
              <a:rPr lang="en-US" dirty="0" err="1" smtClean="0"/>
              <a:t>undaform</a:t>
            </a:r>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5</a:t>
            </a:fld>
            <a:endParaRPr lang="en-US" altLang="en-US" dirty="0"/>
          </a:p>
        </p:txBody>
      </p:sp>
    </p:spTree>
    <p:extLst>
      <p:ext uri="{BB962C8B-B14F-4D97-AF65-F5344CB8AC3E}">
        <p14:creationId xmlns:p14="http://schemas.microsoft.com/office/powerpoint/2010/main" val="4212058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Line C with the criteria for “</a:t>
            </a:r>
            <a:r>
              <a:rPr lang="en-US" dirty="0" err="1" smtClean="0"/>
              <a:t>clinoform</a:t>
            </a:r>
            <a:r>
              <a:rPr lang="en-US" dirty="0" smtClean="0"/>
              <a:t>.”</a:t>
            </a:r>
          </a:p>
          <a:p>
            <a:endParaRPr lang="en-US" dirty="0" smtClean="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6</a:t>
            </a:fld>
            <a:endParaRPr lang="en-US" altLang="en-US" dirty="0"/>
          </a:p>
        </p:txBody>
      </p:sp>
    </p:spTree>
    <p:extLst>
      <p:ext uri="{BB962C8B-B14F-4D97-AF65-F5344CB8AC3E}">
        <p14:creationId xmlns:p14="http://schemas.microsoft.com/office/powerpoint/2010/main" val="406162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Line C with the criteria for “</a:t>
            </a:r>
            <a:r>
              <a:rPr lang="en-US" dirty="0" err="1" smtClean="0"/>
              <a:t>fondoform</a:t>
            </a:r>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7</a:t>
            </a:fld>
            <a:endParaRPr lang="en-US" altLang="en-US" dirty="0"/>
          </a:p>
        </p:txBody>
      </p:sp>
    </p:spTree>
    <p:extLst>
      <p:ext uri="{BB962C8B-B14F-4D97-AF65-F5344CB8AC3E}">
        <p14:creationId xmlns:p14="http://schemas.microsoft.com/office/powerpoint/2010/main" val="609556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can fill out this table for any sequence (e.g., BLUE to PINK).</a:t>
            </a:r>
            <a:r>
              <a:rPr lang="en-US" baseline="0" dirty="0" smtClean="0"/>
              <a:t> </a:t>
            </a:r>
            <a:r>
              <a:rPr lang="en-US" dirty="0" smtClean="0"/>
              <a:t>Space is provided for each of the 7 seismic lines.</a:t>
            </a:r>
            <a:r>
              <a:rPr lang="en-US" baseline="0" dirty="0" smtClean="0"/>
              <a:t> </a:t>
            </a:r>
            <a:r>
              <a:rPr lang="en-US" dirty="0" smtClean="0"/>
              <a:t>They are to record the shot point (from the seismic line) where the transitions occur.</a:t>
            </a:r>
            <a:r>
              <a:rPr lang="en-US" baseline="0" dirty="0" smtClean="0"/>
              <a:t> </a:t>
            </a:r>
            <a:r>
              <a:rPr lang="en-US" dirty="0" smtClean="0"/>
              <a:t>When they fill this out for a sequence, then</a:t>
            </a:r>
            <a:r>
              <a:rPr lang="en-US" baseline="0" dirty="0" smtClean="0"/>
              <a:t> it is easy to mark each boundary on the map. They will do TWO sequences using Table 1 for their first and Table 2 for their second.</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555825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2 of the procedure (as given on the word document).</a:t>
            </a:r>
            <a:r>
              <a:rPr lang="en-US" baseline="0" dirty="0" smtClean="0"/>
              <a:t> </a:t>
            </a:r>
            <a:r>
              <a:rPr lang="en-US" dirty="0" smtClean="0"/>
              <a:t>This has them using the data entered in the table to make a map of environments for the sequence they choose.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9</a:t>
            </a:fld>
            <a:endParaRPr lang="en-US" altLang="en-US" dirty="0"/>
          </a:p>
        </p:txBody>
      </p:sp>
    </p:spTree>
    <p:extLst>
      <p:ext uri="{BB962C8B-B14F-4D97-AF65-F5344CB8AC3E}">
        <p14:creationId xmlns:p14="http://schemas.microsoft.com/office/powerpoint/2010/main" val="55582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pPr>
              <a:defRPr/>
            </a:pPr>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defRPr/>
            </a:pPr>
            <a:fld id="{D2F37C43-D3AB-49E4-8396-610B8BE29668}" type="slidenum">
              <a:rPr lang="en-US" altLang="en-US" sz="1100">
                <a:solidFill>
                  <a:srgbClr val="F2F2F2"/>
                </a:solidFill>
                <a:latin typeface="Verdana" pitchFamily="34" charset="0"/>
              </a:rPr>
              <a:pPr algn="r" eaLnBrk="1" hangingPunct="1">
                <a:defRPr/>
              </a:pPr>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defRPr/>
            </a:pPr>
            <a:fld id="{4E516FF7-73EC-4CEF-ADC0-8325B11964C7}"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pPr>
              <a:defRPr/>
            </a:pPr>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altLang="en-US" dirty="0" smtClean="0"/>
              <a:t>Exercise</a:t>
            </a:r>
            <a:endParaRPr lang="en-US" altLang="en-US" dirty="0" smtClean="0"/>
          </a:p>
        </p:txBody>
      </p:sp>
      <p:grpSp>
        <p:nvGrpSpPr>
          <p:cNvPr id="2058" name="Group 14"/>
          <p:cNvGrpSpPr>
            <a:grpSpLocks/>
          </p:cNvGrpSpPr>
          <p:nvPr/>
        </p:nvGrpSpPr>
        <p:grpSpPr bwMode="auto">
          <a:xfrm>
            <a:off x="479686" y="1222375"/>
            <a:ext cx="8124668"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060" name="WordArt 7"/>
            <p:cNvSpPr>
              <a:spLocks noChangeArrowheads="1" noChangeShapeType="1" noTextEdit="1"/>
            </p:cNvSpPr>
            <p:nvPr/>
          </p:nvSpPr>
          <p:spPr bwMode="auto">
            <a:xfrm>
              <a:off x="1491916" y="1385032"/>
              <a:ext cx="6192252"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Exercise:  </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Shelf Margin Sands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27" name="TextBox 26"/>
          <p:cNvSpPr txBox="1"/>
          <p:nvPr/>
        </p:nvSpPr>
        <p:spPr>
          <a:xfrm>
            <a:off x="451426" y="2351797"/>
            <a:ext cx="4045623" cy="2554545"/>
          </a:xfrm>
          <a:prstGeom prst="rect">
            <a:avLst/>
          </a:prstGeom>
          <a:noFill/>
        </p:spPr>
        <p:txBody>
          <a:bodyPr wrap="square" rtlCol="0">
            <a:spAutoFit/>
          </a:bodyPr>
          <a:lstStyle/>
          <a:p>
            <a:pPr algn="ctr"/>
            <a:r>
              <a:rPr lang="en-US" sz="4000" dirty="0" smtClean="0">
                <a:latin typeface="Comic Sans MS" pitchFamily="66" charset="0"/>
              </a:rPr>
              <a:t>Analyzing Seismic Sequences for Reservoir Sands</a:t>
            </a:r>
            <a:endParaRPr lang="en-US" sz="4800" dirty="0">
              <a:latin typeface="Comic Sans MS" pitchFamily="66" charset="0"/>
            </a:endParaRPr>
          </a:p>
        </p:txBody>
      </p:sp>
      <p:sp>
        <p:nvSpPr>
          <p:cNvPr id="68" name="Text Box 5"/>
          <p:cNvSpPr txBox="1">
            <a:spLocks noChangeArrowheads="1"/>
          </p:cNvSpPr>
          <p:nvPr/>
        </p:nvSpPr>
        <p:spPr bwMode="auto">
          <a:xfrm>
            <a:off x="451427" y="4980168"/>
            <a:ext cx="5339120" cy="1215717"/>
          </a:xfrm>
          <a:prstGeom prst="rect">
            <a:avLst/>
          </a:prstGeom>
          <a:noFill/>
          <a:ln w="9525">
            <a:noFill/>
            <a:miter lim="800000"/>
            <a:headEnd/>
            <a:tailEnd/>
          </a:ln>
          <a:effectLst/>
        </p:spPr>
        <p:txBody>
          <a:bodyPr wrap="square">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smtClean="0">
                <a:latin typeface="Verdana" pitchFamily="34" charset="0"/>
              </a:rPr>
              <a:t>Use data provided to analyze two shelf margin sequences</a:t>
            </a:r>
            <a:endParaRPr lang="en-US" sz="2000" dirty="0">
              <a:latin typeface="Verdana" pitchFamily="34" charset="0"/>
            </a:endParaRPr>
          </a:p>
        </p:txBody>
      </p:sp>
      <p:pic>
        <p:nvPicPr>
          <p:cNvPr id="131" name="Picture 130"/>
          <p:cNvPicPr/>
          <p:nvPr/>
        </p:nvPicPr>
        <p:blipFill>
          <a:blip r:embed="rId3" cstate="print"/>
          <a:srcRect l="16152" t="10827" r="7931" b="4025"/>
          <a:stretch>
            <a:fillRect/>
          </a:stretch>
        </p:blipFill>
        <p:spPr bwMode="auto">
          <a:xfrm>
            <a:off x="4661941" y="2443397"/>
            <a:ext cx="4167266" cy="247337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Hint</a:t>
            </a:r>
            <a:endParaRPr lang="en-US" dirty="0"/>
          </a:p>
        </p:txBody>
      </p:sp>
      <p:grpSp>
        <p:nvGrpSpPr>
          <p:cNvPr id="154" name="Group 4"/>
          <p:cNvGrpSpPr>
            <a:grpSpLocks/>
          </p:cNvGrpSpPr>
          <p:nvPr/>
        </p:nvGrpSpPr>
        <p:grpSpPr bwMode="auto">
          <a:xfrm>
            <a:off x="2023672" y="2800350"/>
            <a:ext cx="6404832" cy="2835952"/>
            <a:chOff x="1978" y="1614"/>
            <a:chExt cx="1557" cy="924"/>
          </a:xfrm>
        </p:grpSpPr>
        <p:sp>
          <p:nvSpPr>
            <p:cNvPr id="160" name="Rectangle 5"/>
            <p:cNvSpPr>
              <a:spLocks noChangeArrowheads="1"/>
            </p:cNvSpPr>
            <p:nvPr/>
          </p:nvSpPr>
          <p:spPr bwMode="auto">
            <a:xfrm>
              <a:off x="1979" y="1615"/>
              <a:ext cx="1547" cy="921"/>
            </a:xfrm>
            <a:prstGeom prst="rect">
              <a:avLst/>
            </a:prstGeom>
            <a:solidFill>
              <a:srgbClr val="A2C1FE"/>
            </a:solidFill>
            <a:ln w="25400">
              <a:solidFill>
                <a:schemeClr val="tx1"/>
              </a:solidFill>
              <a:miter lim="800000"/>
              <a:headEnd/>
              <a:tailEnd/>
            </a:ln>
          </p:spPr>
          <p:txBody>
            <a:bodyPr wrap="none" anchor="ctr"/>
            <a:lstStyle/>
            <a:p>
              <a:endParaRPr lang="en-US"/>
            </a:p>
          </p:txBody>
        </p:sp>
        <p:sp>
          <p:nvSpPr>
            <p:cNvPr id="161" name="Freeform 6"/>
            <p:cNvSpPr>
              <a:spLocks/>
            </p:cNvSpPr>
            <p:nvPr/>
          </p:nvSpPr>
          <p:spPr bwMode="auto">
            <a:xfrm>
              <a:off x="1978" y="2055"/>
              <a:ext cx="1552" cy="483"/>
            </a:xfrm>
            <a:custGeom>
              <a:avLst/>
              <a:gdLst>
                <a:gd name="T0" fmla="*/ 1446 w 2095"/>
                <a:gd name="T1" fmla="*/ 366 h 652"/>
                <a:gd name="T2" fmla="*/ 1518 w 2095"/>
                <a:gd name="T3" fmla="*/ 402 h 652"/>
                <a:gd name="T4" fmla="*/ 1581 w 2095"/>
                <a:gd name="T5" fmla="*/ 435 h 652"/>
                <a:gd name="T6" fmla="*/ 1689 w 2095"/>
                <a:gd name="T7" fmla="*/ 477 h 652"/>
                <a:gd name="T8" fmla="*/ 1812 w 2095"/>
                <a:gd name="T9" fmla="*/ 516 h 652"/>
                <a:gd name="T10" fmla="*/ 1944 w 2095"/>
                <a:gd name="T11" fmla="*/ 543 h 652"/>
                <a:gd name="T12" fmla="*/ 2013 w 2095"/>
                <a:gd name="T13" fmla="*/ 555 h 652"/>
                <a:gd name="T14" fmla="*/ 2094 w 2095"/>
                <a:gd name="T15" fmla="*/ 573 h 652"/>
                <a:gd name="T16" fmla="*/ 2091 w 2095"/>
                <a:gd name="T17" fmla="*/ 651 h 652"/>
                <a:gd name="T18" fmla="*/ 2010 w 2095"/>
                <a:gd name="T19" fmla="*/ 651 h 652"/>
                <a:gd name="T20" fmla="*/ 1938 w 2095"/>
                <a:gd name="T21" fmla="*/ 639 h 652"/>
                <a:gd name="T22" fmla="*/ 1861 w 2095"/>
                <a:gd name="T23" fmla="*/ 644 h 652"/>
                <a:gd name="T24" fmla="*/ 1794 w 2095"/>
                <a:gd name="T25" fmla="*/ 633 h 652"/>
                <a:gd name="T26" fmla="*/ 1731 w 2095"/>
                <a:gd name="T27" fmla="*/ 624 h 652"/>
                <a:gd name="T28" fmla="*/ 1623 w 2095"/>
                <a:gd name="T29" fmla="*/ 630 h 652"/>
                <a:gd name="T30" fmla="*/ 1549 w 2095"/>
                <a:gd name="T31" fmla="*/ 614 h 652"/>
                <a:gd name="T32" fmla="*/ 1443 w 2095"/>
                <a:gd name="T33" fmla="*/ 579 h 652"/>
                <a:gd name="T34" fmla="*/ 1301 w 2095"/>
                <a:gd name="T35" fmla="*/ 552 h 652"/>
                <a:gd name="T36" fmla="*/ 1143 w 2095"/>
                <a:gd name="T37" fmla="*/ 514 h 652"/>
                <a:gd name="T38" fmla="*/ 1041 w 2095"/>
                <a:gd name="T39" fmla="*/ 489 h 652"/>
                <a:gd name="T40" fmla="*/ 951 w 2095"/>
                <a:gd name="T41" fmla="*/ 465 h 652"/>
                <a:gd name="T42" fmla="*/ 852 w 2095"/>
                <a:gd name="T43" fmla="*/ 438 h 652"/>
                <a:gd name="T44" fmla="*/ 711 w 2095"/>
                <a:gd name="T45" fmla="*/ 399 h 652"/>
                <a:gd name="T46" fmla="*/ 527 w 2095"/>
                <a:gd name="T47" fmla="*/ 332 h 652"/>
                <a:gd name="T48" fmla="*/ 301 w 2095"/>
                <a:gd name="T49" fmla="*/ 242 h 652"/>
                <a:gd name="T50" fmla="*/ 189 w 2095"/>
                <a:gd name="T51" fmla="*/ 194 h 652"/>
                <a:gd name="T52" fmla="*/ 31 w 2095"/>
                <a:gd name="T53" fmla="*/ 100 h 652"/>
                <a:gd name="T54" fmla="*/ 0 w 2095"/>
                <a:gd name="T55" fmla="*/ 66 h 652"/>
                <a:gd name="T56" fmla="*/ 0 w 2095"/>
                <a:gd name="T57" fmla="*/ 0 h 652"/>
                <a:gd name="T58" fmla="*/ 873 w 2095"/>
                <a:gd name="T59" fmla="*/ 159 h 652"/>
                <a:gd name="T60" fmla="*/ 1158 w 2095"/>
                <a:gd name="T61" fmla="*/ 207 h 652"/>
                <a:gd name="T62" fmla="*/ 1308 w 2095"/>
                <a:gd name="T63" fmla="*/ 300 h 652"/>
                <a:gd name="T64" fmla="*/ 1371 w 2095"/>
                <a:gd name="T65" fmla="*/ 315 h 652"/>
                <a:gd name="T66" fmla="*/ 1446 w 2095"/>
                <a:gd name="T67" fmla="*/ 366 h 6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5"/>
                <a:gd name="T103" fmla="*/ 0 h 652"/>
                <a:gd name="T104" fmla="*/ 2095 w 2095"/>
                <a:gd name="T105" fmla="*/ 652 h 6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5" h="652">
                  <a:moveTo>
                    <a:pt x="1446" y="366"/>
                  </a:moveTo>
                  <a:lnTo>
                    <a:pt x="1518" y="402"/>
                  </a:lnTo>
                  <a:lnTo>
                    <a:pt x="1581" y="435"/>
                  </a:lnTo>
                  <a:lnTo>
                    <a:pt x="1689" y="477"/>
                  </a:lnTo>
                  <a:lnTo>
                    <a:pt x="1812" y="516"/>
                  </a:lnTo>
                  <a:lnTo>
                    <a:pt x="1944" y="543"/>
                  </a:lnTo>
                  <a:lnTo>
                    <a:pt x="2013" y="555"/>
                  </a:lnTo>
                  <a:lnTo>
                    <a:pt x="2094" y="573"/>
                  </a:lnTo>
                  <a:lnTo>
                    <a:pt x="2091" y="651"/>
                  </a:lnTo>
                  <a:lnTo>
                    <a:pt x="2010" y="651"/>
                  </a:lnTo>
                  <a:lnTo>
                    <a:pt x="1938" y="639"/>
                  </a:lnTo>
                  <a:lnTo>
                    <a:pt x="1861" y="644"/>
                  </a:lnTo>
                  <a:lnTo>
                    <a:pt x="1794" y="633"/>
                  </a:lnTo>
                  <a:lnTo>
                    <a:pt x="1731" y="624"/>
                  </a:lnTo>
                  <a:lnTo>
                    <a:pt x="1623" y="630"/>
                  </a:lnTo>
                  <a:lnTo>
                    <a:pt x="1549" y="614"/>
                  </a:lnTo>
                  <a:lnTo>
                    <a:pt x="1443" y="579"/>
                  </a:lnTo>
                  <a:lnTo>
                    <a:pt x="1301" y="552"/>
                  </a:lnTo>
                  <a:lnTo>
                    <a:pt x="1143" y="514"/>
                  </a:lnTo>
                  <a:lnTo>
                    <a:pt x="1041" y="489"/>
                  </a:lnTo>
                  <a:lnTo>
                    <a:pt x="951" y="465"/>
                  </a:lnTo>
                  <a:lnTo>
                    <a:pt x="852" y="438"/>
                  </a:lnTo>
                  <a:lnTo>
                    <a:pt x="711" y="399"/>
                  </a:lnTo>
                  <a:lnTo>
                    <a:pt x="527" y="332"/>
                  </a:lnTo>
                  <a:lnTo>
                    <a:pt x="301" y="242"/>
                  </a:lnTo>
                  <a:lnTo>
                    <a:pt x="189" y="194"/>
                  </a:lnTo>
                  <a:lnTo>
                    <a:pt x="31" y="100"/>
                  </a:lnTo>
                  <a:lnTo>
                    <a:pt x="0" y="66"/>
                  </a:lnTo>
                  <a:lnTo>
                    <a:pt x="0" y="0"/>
                  </a:lnTo>
                  <a:lnTo>
                    <a:pt x="873" y="159"/>
                  </a:lnTo>
                  <a:lnTo>
                    <a:pt x="1158" y="207"/>
                  </a:lnTo>
                  <a:lnTo>
                    <a:pt x="1308" y="300"/>
                  </a:lnTo>
                  <a:lnTo>
                    <a:pt x="1371" y="315"/>
                  </a:lnTo>
                  <a:lnTo>
                    <a:pt x="1446" y="366"/>
                  </a:lnTo>
                </a:path>
              </a:pathLst>
            </a:custGeom>
            <a:solidFill>
              <a:srgbClr val="DADADA"/>
            </a:solidFill>
            <a:ln w="12700" cap="rnd" cmpd="sng">
              <a:solidFill>
                <a:schemeClr val="tx1"/>
              </a:solidFill>
              <a:prstDash val="solid"/>
              <a:round/>
              <a:headEnd type="none" w="med" len="med"/>
              <a:tailEnd type="none" w="med" len="med"/>
            </a:ln>
          </p:spPr>
          <p:txBody>
            <a:bodyPr/>
            <a:lstStyle/>
            <a:p>
              <a:endParaRPr lang="en-US"/>
            </a:p>
          </p:txBody>
        </p:sp>
        <p:sp>
          <p:nvSpPr>
            <p:cNvPr id="162" name="Freeform 7"/>
            <p:cNvSpPr>
              <a:spLocks/>
            </p:cNvSpPr>
            <p:nvPr/>
          </p:nvSpPr>
          <p:spPr bwMode="auto">
            <a:xfrm>
              <a:off x="1982" y="1779"/>
              <a:ext cx="1159" cy="592"/>
            </a:xfrm>
            <a:custGeom>
              <a:avLst/>
              <a:gdLst>
                <a:gd name="T0" fmla="*/ 1488 w 1564"/>
                <a:gd name="T1" fmla="*/ 786 h 799"/>
                <a:gd name="T2" fmla="*/ 1263 w 1564"/>
                <a:gd name="T3" fmla="*/ 690 h 799"/>
                <a:gd name="T4" fmla="*/ 1224 w 1564"/>
                <a:gd name="T5" fmla="*/ 687 h 799"/>
                <a:gd name="T6" fmla="*/ 1284 w 1564"/>
                <a:gd name="T7" fmla="*/ 735 h 799"/>
                <a:gd name="T8" fmla="*/ 1173 w 1564"/>
                <a:gd name="T9" fmla="*/ 690 h 799"/>
                <a:gd name="T10" fmla="*/ 1023 w 1564"/>
                <a:gd name="T11" fmla="*/ 606 h 799"/>
                <a:gd name="T12" fmla="*/ 1083 w 1564"/>
                <a:gd name="T13" fmla="*/ 666 h 799"/>
                <a:gd name="T14" fmla="*/ 1170 w 1564"/>
                <a:gd name="T15" fmla="*/ 723 h 799"/>
                <a:gd name="T16" fmla="*/ 1047 w 1564"/>
                <a:gd name="T17" fmla="*/ 681 h 799"/>
                <a:gd name="T18" fmla="*/ 921 w 1564"/>
                <a:gd name="T19" fmla="*/ 615 h 799"/>
                <a:gd name="T20" fmla="*/ 918 w 1564"/>
                <a:gd name="T21" fmla="*/ 627 h 799"/>
                <a:gd name="T22" fmla="*/ 1002 w 1564"/>
                <a:gd name="T23" fmla="*/ 690 h 799"/>
                <a:gd name="T24" fmla="*/ 894 w 1564"/>
                <a:gd name="T25" fmla="*/ 651 h 799"/>
                <a:gd name="T26" fmla="*/ 786 w 1564"/>
                <a:gd name="T27" fmla="*/ 594 h 799"/>
                <a:gd name="T28" fmla="*/ 861 w 1564"/>
                <a:gd name="T29" fmla="*/ 654 h 799"/>
                <a:gd name="T30" fmla="*/ 816 w 1564"/>
                <a:gd name="T31" fmla="*/ 651 h 799"/>
                <a:gd name="T32" fmla="*/ 639 w 1564"/>
                <a:gd name="T33" fmla="*/ 573 h 799"/>
                <a:gd name="T34" fmla="*/ 558 w 1564"/>
                <a:gd name="T35" fmla="*/ 537 h 799"/>
                <a:gd name="T36" fmla="*/ 645 w 1564"/>
                <a:gd name="T37" fmla="*/ 624 h 799"/>
                <a:gd name="T38" fmla="*/ 522 w 1564"/>
                <a:gd name="T39" fmla="*/ 564 h 799"/>
                <a:gd name="T40" fmla="*/ 420 w 1564"/>
                <a:gd name="T41" fmla="*/ 486 h 799"/>
                <a:gd name="T42" fmla="*/ 489 w 1564"/>
                <a:gd name="T43" fmla="*/ 558 h 799"/>
                <a:gd name="T44" fmla="*/ 363 w 1564"/>
                <a:gd name="T45" fmla="*/ 507 h 799"/>
                <a:gd name="T46" fmla="*/ 201 w 1564"/>
                <a:gd name="T47" fmla="*/ 450 h 799"/>
                <a:gd name="T48" fmla="*/ 321 w 1564"/>
                <a:gd name="T49" fmla="*/ 516 h 799"/>
                <a:gd name="T50" fmla="*/ 126 w 1564"/>
                <a:gd name="T51" fmla="*/ 447 h 799"/>
                <a:gd name="T52" fmla="*/ 6 w 1564"/>
                <a:gd name="T53" fmla="*/ 402 h 799"/>
                <a:gd name="T54" fmla="*/ 0 w 1564"/>
                <a:gd name="T55" fmla="*/ 39 h 799"/>
                <a:gd name="T56" fmla="*/ 489 w 1564"/>
                <a:gd name="T57" fmla="*/ 0 h 799"/>
                <a:gd name="T58" fmla="*/ 642 w 1564"/>
                <a:gd name="T59" fmla="*/ 42 h 799"/>
                <a:gd name="T60" fmla="*/ 801 w 1564"/>
                <a:gd name="T61" fmla="*/ 156 h 799"/>
                <a:gd name="T62" fmla="*/ 933 w 1564"/>
                <a:gd name="T63" fmla="*/ 294 h 799"/>
                <a:gd name="T64" fmla="*/ 1077 w 1564"/>
                <a:gd name="T65" fmla="*/ 432 h 799"/>
                <a:gd name="T66" fmla="*/ 1242 w 1564"/>
                <a:gd name="T67" fmla="*/ 603 h 799"/>
                <a:gd name="T68" fmla="*/ 1389 w 1564"/>
                <a:gd name="T69" fmla="*/ 705 h 799"/>
                <a:gd name="T70" fmla="*/ 1524 w 1564"/>
                <a:gd name="T71" fmla="*/ 780 h 7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64"/>
                <a:gd name="T109" fmla="*/ 0 h 799"/>
                <a:gd name="T110" fmla="*/ 1564 w 1564"/>
                <a:gd name="T111" fmla="*/ 799 h 79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64" h="799">
                  <a:moveTo>
                    <a:pt x="1563" y="798"/>
                  </a:moveTo>
                  <a:lnTo>
                    <a:pt x="1488" y="786"/>
                  </a:lnTo>
                  <a:lnTo>
                    <a:pt x="1392" y="747"/>
                  </a:lnTo>
                  <a:lnTo>
                    <a:pt x="1263" y="690"/>
                  </a:lnTo>
                  <a:lnTo>
                    <a:pt x="1191" y="648"/>
                  </a:lnTo>
                  <a:lnTo>
                    <a:pt x="1224" y="687"/>
                  </a:lnTo>
                  <a:lnTo>
                    <a:pt x="1260" y="717"/>
                  </a:lnTo>
                  <a:lnTo>
                    <a:pt x="1284" y="735"/>
                  </a:lnTo>
                  <a:lnTo>
                    <a:pt x="1236" y="723"/>
                  </a:lnTo>
                  <a:lnTo>
                    <a:pt x="1173" y="690"/>
                  </a:lnTo>
                  <a:lnTo>
                    <a:pt x="1119" y="672"/>
                  </a:lnTo>
                  <a:lnTo>
                    <a:pt x="1023" y="606"/>
                  </a:lnTo>
                  <a:lnTo>
                    <a:pt x="1050" y="639"/>
                  </a:lnTo>
                  <a:lnTo>
                    <a:pt x="1083" y="666"/>
                  </a:lnTo>
                  <a:lnTo>
                    <a:pt x="1128" y="693"/>
                  </a:lnTo>
                  <a:lnTo>
                    <a:pt x="1170" y="723"/>
                  </a:lnTo>
                  <a:lnTo>
                    <a:pt x="1113" y="705"/>
                  </a:lnTo>
                  <a:lnTo>
                    <a:pt x="1047" y="681"/>
                  </a:lnTo>
                  <a:lnTo>
                    <a:pt x="978" y="648"/>
                  </a:lnTo>
                  <a:lnTo>
                    <a:pt x="921" y="615"/>
                  </a:lnTo>
                  <a:lnTo>
                    <a:pt x="900" y="597"/>
                  </a:lnTo>
                  <a:lnTo>
                    <a:pt x="918" y="627"/>
                  </a:lnTo>
                  <a:lnTo>
                    <a:pt x="960" y="663"/>
                  </a:lnTo>
                  <a:lnTo>
                    <a:pt x="1002" y="690"/>
                  </a:lnTo>
                  <a:lnTo>
                    <a:pt x="948" y="675"/>
                  </a:lnTo>
                  <a:lnTo>
                    <a:pt x="894" y="651"/>
                  </a:lnTo>
                  <a:lnTo>
                    <a:pt x="855" y="636"/>
                  </a:lnTo>
                  <a:lnTo>
                    <a:pt x="786" y="594"/>
                  </a:lnTo>
                  <a:lnTo>
                    <a:pt x="813" y="627"/>
                  </a:lnTo>
                  <a:lnTo>
                    <a:pt x="861" y="654"/>
                  </a:lnTo>
                  <a:lnTo>
                    <a:pt x="891" y="681"/>
                  </a:lnTo>
                  <a:lnTo>
                    <a:pt x="816" y="651"/>
                  </a:lnTo>
                  <a:lnTo>
                    <a:pt x="717" y="615"/>
                  </a:lnTo>
                  <a:lnTo>
                    <a:pt x="639" y="573"/>
                  </a:lnTo>
                  <a:lnTo>
                    <a:pt x="576" y="531"/>
                  </a:lnTo>
                  <a:lnTo>
                    <a:pt x="558" y="537"/>
                  </a:lnTo>
                  <a:lnTo>
                    <a:pt x="606" y="582"/>
                  </a:lnTo>
                  <a:lnTo>
                    <a:pt x="645" y="624"/>
                  </a:lnTo>
                  <a:lnTo>
                    <a:pt x="582" y="603"/>
                  </a:lnTo>
                  <a:lnTo>
                    <a:pt x="522" y="564"/>
                  </a:lnTo>
                  <a:lnTo>
                    <a:pt x="471" y="525"/>
                  </a:lnTo>
                  <a:lnTo>
                    <a:pt x="420" y="486"/>
                  </a:lnTo>
                  <a:lnTo>
                    <a:pt x="450" y="522"/>
                  </a:lnTo>
                  <a:lnTo>
                    <a:pt x="489" y="558"/>
                  </a:lnTo>
                  <a:lnTo>
                    <a:pt x="453" y="549"/>
                  </a:lnTo>
                  <a:lnTo>
                    <a:pt x="363" y="507"/>
                  </a:lnTo>
                  <a:lnTo>
                    <a:pt x="267" y="462"/>
                  </a:lnTo>
                  <a:lnTo>
                    <a:pt x="201" y="450"/>
                  </a:lnTo>
                  <a:lnTo>
                    <a:pt x="258" y="489"/>
                  </a:lnTo>
                  <a:lnTo>
                    <a:pt x="321" y="516"/>
                  </a:lnTo>
                  <a:lnTo>
                    <a:pt x="222" y="489"/>
                  </a:lnTo>
                  <a:lnTo>
                    <a:pt x="126" y="447"/>
                  </a:lnTo>
                  <a:lnTo>
                    <a:pt x="54" y="423"/>
                  </a:lnTo>
                  <a:lnTo>
                    <a:pt x="6" y="402"/>
                  </a:lnTo>
                  <a:lnTo>
                    <a:pt x="0" y="393"/>
                  </a:lnTo>
                  <a:lnTo>
                    <a:pt x="0" y="39"/>
                  </a:lnTo>
                  <a:lnTo>
                    <a:pt x="225" y="0"/>
                  </a:lnTo>
                  <a:lnTo>
                    <a:pt x="489" y="0"/>
                  </a:lnTo>
                  <a:lnTo>
                    <a:pt x="555" y="9"/>
                  </a:lnTo>
                  <a:lnTo>
                    <a:pt x="642" y="42"/>
                  </a:lnTo>
                  <a:lnTo>
                    <a:pt x="726" y="87"/>
                  </a:lnTo>
                  <a:lnTo>
                    <a:pt x="801" y="156"/>
                  </a:lnTo>
                  <a:lnTo>
                    <a:pt x="864" y="216"/>
                  </a:lnTo>
                  <a:lnTo>
                    <a:pt x="933" y="294"/>
                  </a:lnTo>
                  <a:lnTo>
                    <a:pt x="999" y="351"/>
                  </a:lnTo>
                  <a:lnTo>
                    <a:pt x="1077" y="432"/>
                  </a:lnTo>
                  <a:lnTo>
                    <a:pt x="1167" y="531"/>
                  </a:lnTo>
                  <a:lnTo>
                    <a:pt x="1242" y="603"/>
                  </a:lnTo>
                  <a:lnTo>
                    <a:pt x="1317" y="651"/>
                  </a:lnTo>
                  <a:lnTo>
                    <a:pt x="1389" y="705"/>
                  </a:lnTo>
                  <a:lnTo>
                    <a:pt x="1464" y="750"/>
                  </a:lnTo>
                  <a:lnTo>
                    <a:pt x="1524" y="780"/>
                  </a:lnTo>
                  <a:lnTo>
                    <a:pt x="1563" y="798"/>
                  </a:lnTo>
                </a:path>
              </a:pathLst>
            </a:custGeom>
            <a:solidFill>
              <a:srgbClr val="A3F25F"/>
            </a:solidFill>
            <a:ln w="12700" cap="rnd" cmpd="sng">
              <a:solidFill>
                <a:schemeClr val="bg2"/>
              </a:solidFill>
              <a:prstDash val="solid"/>
              <a:round/>
              <a:headEnd type="none" w="med" len="med"/>
              <a:tailEnd type="none" w="med" len="med"/>
            </a:ln>
          </p:spPr>
          <p:txBody>
            <a:bodyPr/>
            <a:lstStyle/>
            <a:p>
              <a:endParaRPr lang="en-US"/>
            </a:p>
          </p:txBody>
        </p:sp>
        <p:sp>
          <p:nvSpPr>
            <p:cNvPr id="163" name="Line 8"/>
            <p:cNvSpPr>
              <a:spLocks noChangeShapeType="1"/>
            </p:cNvSpPr>
            <p:nvPr/>
          </p:nvSpPr>
          <p:spPr bwMode="auto">
            <a:xfrm flipH="1">
              <a:off x="2358" y="1772"/>
              <a:ext cx="1177" cy="0"/>
            </a:xfrm>
            <a:prstGeom prst="line">
              <a:avLst/>
            </a:prstGeom>
            <a:noFill/>
            <a:ln w="25400">
              <a:solidFill>
                <a:schemeClr val="tx1"/>
              </a:solidFill>
              <a:round/>
              <a:headEnd/>
              <a:tailEnd/>
            </a:ln>
          </p:spPr>
          <p:txBody>
            <a:bodyPr wrap="none" anchor="ctr"/>
            <a:lstStyle/>
            <a:p>
              <a:endParaRPr lang="en-US"/>
            </a:p>
          </p:txBody>
        </p:sp>
        <p:sp>
          <p:nvSpPr>
            <p:cNvPr id="164" name="Freeform 9"/>
            <p:cNvSpPr>
              <a:spLocks/>
            </p:cNvSpPr>
            <p:nvPr/>
          </p:nvSpPr>
          <p:spPr bwMode="auto">
            <a:xfrm>
              <a:off x="1982" y="1769"/>
              <a:ext cx="626" cy="178"/>
            </a:xfrm>
            <a:custGeom>
              <a:avLst/>
              <a:gdLst>
                <a:gd name="T0" fmla="*/ 843 w 844"/>
                <a:gd name="T1" fmla="*/ 209 h 241"/>
                <a:gd name="T2" fmla="*/ 780 w 844"/>
                <a:gd name="T3" fmla="*/ 188 h 241"/>
                <a:gd name="T4" fmla="*/ 721 w 844"/>
                <a:gd name="T5" fmla="*/ 148 h 241"/>
                <a:gd name="T6" fmla="*/ 633 w 844"/>
                <a:gd name="T7" fmla="*/ 116 h 241"/>
                <a:gd name="T8" fmla="*/ 681 w 844"/>
                <a:gd name="T9" fmla="*/ 143 h 241"/>
                <a:gd name="T10" fmla="*/ 717 w 844"/>
                <a:gd name="T11" fmla="*/ 185 h 241"/>
                <a:gd name="T12" fmla="*/ 645 w 844"/>
                <a:gd name="T13" fmla="*/ 152 h 241"/>
                <a:gd name="T14" fmla="*/ 611 w 844"/>
                <a:gd name="T15" fmla="*/ 126 h 241"/>
                <a:gd name="T16" fmla="*/ 575 w 844"/>
                <a:gd name="T17" fmla="*/ 118 h 241"/>
                <a:gd name="T18" fmla="*/ 639 w 844"/>
                <a:gd name="T19" fmla="*/ 179 h 241"/>
                <a:gd name="T20" fmla="*/ 582 w 844"/>
                <a:gd name="T21" fmla="*/ 143 h 241"/>
                <a:gd name="T22" fmla="*/ 539 w 844"/>
                <a:gd name="T23" fmla="*/ 124 h 241"/>
                <a:gd name="T24" fmla="*/ 511 w 844"/>
                <a:gd name="T25" fmla="*/ 116 h 241"/>
                <a:gd name="T26" fmla="*/ 525 w 844"/>
                <a:gd name="T27" fmla="*/ 132 h 241"/>
                <a:gd name="T28" fmla="*/ 567 w 844"/>
                <a:gd name="T29" fmla="*/ 161 h 241"/>
                <a:gd name="T30" fmla="*/ 621 w 844"/>
                <a:gd name="T31" fmla="*/ 212 h 241"/>
                <a:gd name="T32" fmla="*/ 641 w 844"/>
                <a:gd name="T33" fmla="*/ 228 h 241"/>
                <a:gd name="T34" fmla="*/ 587 w 844"/>
                <a:gd name="T35" fmla="*/ 210 h 241"/>
                <a:gd name="T36" fmla="*/ 533 w 844"/>
                <a:gd name="T37" fmla="*/ 184 h 241"/>
                <a:gd name="T38" fmla="*/ 449 w 844"/>
                <a:gd name="T39" fmla="*/ 148 h 241"/>
                <a:gd name="T40" fmla="*/ 471 w 844"/>
                <a:gd name="T41" fmla="*/ 172 h 241"/>
                <a:gd name="T42" fmla="*/ 515 w 844"/>
                <a:gd name="T43" fmla="*/ 212 h 241"/>
                <a:gd name="T44" fmla="*/ 465 w 844"/>
                <a:gd name="T45" fmla="*/ 196 h 241"/>
                <a:gd name="T46" fmla="*/ 413 w 844"/>
                <a:gd name="T47" fmla="*/ 160 h 241"/>
                <a:gd name="T48" fmla="*/ 367 w 844"/>
                <a:gd name="T49" fmla="*/ 138 h 241"/>
                <a:gd name="T50" fmla="*/ 409 w 844"/>
                <a:gd name="T51" fmla="*/ 190 h 241"/>
                <a:gd name="T52" fmla="*/ 349 w 844"/>
                <a:gd name="T53" fmla="*/ 160 h 241"/>
                <a:gd name="T54" fmla="*/ 323 w 844"/>
                <a:gd name="T55" fmla="*/ 150 h 241"/>
                <a:gd name="T56" fmla="*/ 297 w 844"/>
                <a:gd name="T57" fmla="*/ 144 h 241"/>
                <a:gd name="T58" fmla="*/ 343 w 844"/>
                <a:gd name="T59" fmla="*/ 186 h 241"/>
                <a:gd name="T60" fmla="*/ 409 w 844"/>
                <a:gd name="T61" fmla="*/ 240 h 241"/>
                <a:gd name="T62" fmla="*/ 363 w 844"/>
                <a:gd name="T63" fmla="*/ 227 h 241"/>
                <a:gd name="T64" fmla="*/ 321 w 844"/>
                <a:gd name="T65" fmla="*/ 203 h 241"/>
                <a:gd name="T66" fmla="*/ 281 w 844"/>
                <a:gd name="T67" fmla="*/ 186 h 241"/>
                <a:gd name="T68" fmla="*/ 215 w 844"/>
                <a:gd name="T69" fmla="*/ 158 h 241"/>
                <a:gd name="T70" fmla="*/ 295 w 844"/>
                <a:gd name="T71" fmla="*/ 224 h 241"/>
                <a:gd name="T72" fmla="*/ 227 w 844"/>
                <a:gd name="T73" fmla="*/ 204 h 241"/>
                <a:gd name="T74" fmla="*/ 165 w 844"/>
                <a:gd name="T75" fmla="*/ 176 h 241"/>
                <a:gd name="T76" fmla="*/ 221 w 844"/>
                <a:gd name="T77" fmla="*/ 222 h 241"/>
                <a:gd name="T78" fmla="*/ 159 w 844"/>
                <a:gd name="T79" fmla="*/ 204 h 241"/>
                <a:gd name="T80" fmla="*/ 105 w 844"/>
                <a:gd name="T81" fmla="*/ 184 h 241"/>
                <a:gd name="T82" fmla="*/ 111 w 844"/>
                <a:gd name="T83" fmla="*/ 209 h 241"/>
                <a:gd name="T84" fmla="*/ 33 w 844"/>
                <a:gd name="T85" fmla="*/ 194 h 241"/>
                <a:gd name="T86" fmla="*/ 0 w 844"/>
                <a:gd name="T87" fmla="*/ 185 h 241"/>
                <a:gd name="T88" fmla="*/ 0 w 844"/>
                <a:gd name="T89" fmla="*/ 44 h 241"/>
                <a:gd name="T90" fmla="*/ 163 w 844"/>
                <a:gd name="T91" fmla="*/ 14 h 241"/>
                <a:gd name="T92" fmla="*/ 501 w 844"/>
                <a:gd name="T93" fmla="*/ 0 h 241"/>
                <a:gd name="T94" fmla="*/ 601 w 844"/>
                <a:gd name="T95" fmla="*/ 40 h 241"/>
                <a:gd name="T96" fmla="*/ 699 w 844"/>
                <a:gd name="T97" fmla="*/ 90 h 241"/>
                <a:gd name="T98" fmla="*/ 725 w 844"/>
                <a:gd name="T99" fmla="*/ 106 h 241"/>
                <a:gd name="T100" fmla="*/ 843 w 844"/>
                <a:gd name="T101" fmla="*/ 209 h 2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44"/>
                <a:gd name="T154" fmla="*/ 0 h 241"/>
                <a:gd name="T155" fmla="*/ 844 w 844"/>
                <a:gd name="T156" fmla="*/ 241 h 24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44" h="241">
                  <a:moveTo>
                    <a:pt x="843" y="209"/>
                  </a:moveTo>
                  <a:lnTo>
                    <a:pt x="780" y="188"/>
                  </a:lnTo>
                  <a:lnTo>
                    <a:pt x="721" y="148"/>
                  </a:lnTo>
                  <a:lnTo>
                    <a:pt x="633" y="116"/>
                  </a:lnTo>
                  <a:lnTo>
                    <a:pt x="681" y="143"/>
                  </a:lnTo>
                  <a:lnTo>
                    <a:pt x="717" y="185"/>
                  </a:lnTo>
                  <a:lnTo>
                    <a:pt x="645" y="152"/>
                  </a:lnTo>
                  <a:lnTo>
                    <a:pt x="611" y="126"/>
                  </a:lnTo>
                  <a:lnTo>
                    <a:pt x="575" y="118"/>
                  </a:lnTo>
                  <a:lnTo>
                    <a:pt x="639" y="179"/>
                  </a:lnTo>
                  <a:lnTo>
                    <a:pt x="582" y="143"/>
                  </a:lnTo>
                  <a:lnTo>
                    <a:pt x="539" y="124"/>
                  </a:lnTo>
                  <a:lnTo>
                    <a:pt x="511" y="116"/>
                  </a:lnTo>
                  <a:lnTo>
                    <a:pt x="525" y="132"/>
                  </a:lnTo>
                  <a:lnTo>
                    <a:pt x="567" y="161"/>
                  </a:lnTo>
                  <a:lnTo>
                    <a:pt x="621" y="212"/>
                  </a:lnTo>
                  <a:lnTo>
                    <a:pt x="641" y="228"/>
                  </a:lnTo>
                  <a:lnTo>
                    <a:pt x="587" y="210"/>
                  </a:lnTo>
                  <a:lnTo>
                    <a:pt x="533" y="184"/>
                  </a:lnTo>
                  <a:lnTo>
                    <a:pt x="449" y="148"/>
                  </a:lnTo>
                  <a:lnTo>
                    <a:pt x="471" y="172"/>
                  </a:lnTo>
                  <a:lnTo>
                    <a:pt x="515" y="212"/>
                  </a:lnTo>
                  <a:lnTo>
                    <a:pt x="465" y="196"/>
                  </a:lnTo>
                  <a:lnTo>
                    <a:pt x="413" y="160"/>
                  </a:lnTo>
                  <a:lnTo>
                    <a:pt x="367" y="138"/>
                  </a:lnTo>
                  <a:lnTo>
                    <a:pt x="409" y="190"/>
                  </a:lnTo>
                  <a:lnTo>
                    <a:pt x="349" y="160"/>
                  </a:lnTo>
                  <a:lnTo>
                    <a:pt x="323" y="150"/>
                  </a:lnTo>
                  <a:lnTo>
                    <a:pt x="297" y="144"/>
                  </a:lnTo>
                  <a:lnTo>
                    <a:pt x="343" y="186"/>
                  </a:lnTo>
                  <a:lnTo>
                    <a:pt x="409" y="240"/>
                  </a:lnTo>
                  <a:lnTo>
                    <a:pt x="363" y="227"/>
                  </a:lnTo>
                  <a:lnTo>
                    <a:pt x="321" y="203"/>
                  </a:lnTo>
                  <a:lnTo>
                    <a:pt x="281" y="186"/>
                  </a:lnTo>
                  <a:lnTo>
                    <a:pt x="215" y="158"/>
                  </a:lnTo>
                  <a:lnTo>
                    <a:pt x="295" y="224"/>
                  </a:lnTo>
                  <a:lnTo>
                    <a:pt x="227" y="204"/>
                  </a:lnTo>
                  <a:lnTo>
                    <a:pt x="165" y="176"/>
                  </a:lnTo>
                  <a:lnTo>
                    <a:pt x="221" y="222"/>
                  </a:lnTo>
                  <a:lnTo>
                    <a:pt x="159" y="204"/>
                  </a:lnTo>
                  <a:lnTo>
                    <a:pt x="105" y="184"/>
                  </a:lnTo>
                  <a:lnTo>
                    <a:pt x="111" y="209"/>
                  </a:lnTo>
                  <a:lnTo>
                    <a:pt x="33" y="194"/>
                  </a:lnTo>
                  <a:lnTo>
                    <a:pt x="0" y="185"/>
                  </a:lnTo>
                  <a:lnTo>
                    <a:pt x="0" y="44"/>
                  </a:lnTo>
                  <a:lnTo>
                    <a:pt x="163" y="14"/>
                  </a:lnTo>
                  <a:lnTo>
                    <a:pt x="501" y="0"/>
                  </a:lnTo>
                  <a:lnTo>
                    <a:pt x="601" y="40"/>
                  </a:lnTo>
                  <a:lnTo>
                    <a:pt x="699" y="90"/>
                  </a:lnTo>
                  <a:lnTo>
                    <a:pt x="725" y="106"/>
                  </a:lnTo>
                  <a:lnTo>
                    <a:pt x="843" y="209"/>
                  </a:lnTo>
                </a:path>
              </a:pathLst>
            </a:custGeom>
            <a:solidFill>
              <a:srgbClr val="B3B900"/>
            </a:solidFill>
            <a:ln w="12700" cap="rnd" cmpd="sng">
              <a:solidFill>
                <a:schemeClr val="bg2"/>
              </a:solidFill>
              <a:prstDash val="solid"/>
              <a:round/>
              <a:headEnd type="none" w="med" len="med"/>
              <a:tailEnd type="none" w="med" len="med"/>
            </a:ln>
          </p:spPr>
          <p:txBody>
            <a:bodyPr/>
            <a:lstStyle/>
            <a:p>
              <a:endParaRPr lang="en-US"/>
            </a:p>
          </p:txBody>
        </p:sp>
        <p:sp>
          <p:nvSpPr>
            <p:cNvPr id="165" name="Freeform 10"/>
            <p:cNvSpPr>
              <a:spLocks/>
            </p:cNvSpPr>
            <p:nvPr/>
          </p:nvSpPr>
          <p:spPr bwMode="auto">
            <a:xfrm>
              <a:off x="1985" y="1758"/>
              <a:ext cx="515" cy="120"/>
            </a:xfrm>
            <a:custGeom>
              <a:avLst/>
              <a:gdLst>
                <a:gd name="T0" fmla="*/ 694 w 695"/>
                <a:gd name="T1" fmla="*/ 112 h 161"/>
                <a:gd name="T2" fmla="*/ 639 w 695"/>
                <a:gd name="T3" fmla="*/ 97 h 161"/>
                <a:gd name="T4" fmla="*/ 592 w 695"/>
                <a:gd name="T5" fmla="*/ 76 h 161"/>
                <a:gd name="T6" fmla="*/ 534 w 695"/>
                <a:gd name="T7" fmla="*/ 61 h 161"/>
                <a:gd name="T8" fmla="*/ 477 w 695"/>
                <a:gd name="T9" fmla="*/ 43 h 161"/>
                <a:gd name="T10" fmla="*/ 504 w 695"/>
                <a:gd name="T11" fmla="*/ 58 h 161"/>
                <a:gd name="T12" fmla="*/ 538 w 695"/>
                <a:gd name="T13" fmla="*/ 88 h 161"/>
                <a:gd name="T14" fmla="*/ 495 w 695"/>
                <a:gd name="T15" fmla="*/ 70 h 161"/>
                <a:gd name="T16" fmla="*/ 464 w 695"/>
                <a:gd name="T17" fmla="*/ 60 h 161"/>
                <a:gd name="T18" fmla="*/ 430 w 695"/>
                <a:gd name="T19" fmla="*/ 54 h 161"/>
                <a:gd name="T20" fmla="*/ 498 w 695"/>
                <a:gd name="T21" fmla="*/ 102 h 161"/>
                <a:gd name="T22" fmla="*/ 440 w 695"/>
                <a:gd name="T23" fmla="*/ 80 h 161"/>
                <a:gd name="T24" fmla="*/ 387 w 695"/>
                <a:gd name="T25" fmla="*/ 67 h 161"/>
                <a:gd name="T26" fmla="*/ 462 w 695"/>
                <a:gd name="T27" fmla="*/ 109 h 161"/>
                <a:gd name="T28" fmla="*/ 477 w 695"/>
                <a:gd name="T29" fmla="*/ 130 h 161"/>
                <a:gd name="T30" fmla="*/ 420 w 695"/>
                <a:gd name="T31" fmla="*/ 112 h 161"/>
                <a:gd name="T32" fmla="*/ 357 w 695"/>
                <a:gd name="T33" fmla="*/ 88 h 161"/>
                <a:gd name="T34" fmla="*/ 322 w 695"/>
                <a:gd name="T35" fmla="*/ 76 h 161"/>
                <a:gd name="T36" fmla="*/ 342 w 695"/>
                <a:gd name="T37" fmla="*/ 100 h 161"/>
                <a:gd name="T38" fmla="*/ 378 w 695"/>
                <a:gd name="T39" fmla="*/ 130 h 161"/>
                <a:gd name="T40" fmla="*/ 334 w 695"/>
                <a:gd name="T41" fmla="*/ 114 h 161"/>
                <a:gd name="T42" fmla="*/ 291 w 695"/>
                <a:gd name="T43" fmla="*/ 88 h 161"/>
                <a:gd name="T44" fmla="*/ 266 w 695"/>
                <a:gd name="T45" fmla="*/ 78 h 161"/>
                <a:gd name="T46" fmla="*/ 288 w 695"/>
                <a:gd name="T47" fmla="*/ 118 h 161"/>
                <a:gd name="T48" fmla="*/ 248 w 695"/>
                <a:gd name="T49" fmla="*/ 100 h 161"/>
                <a:gd name="T50" fmla="*/ 183 w 695"/>
                <a:gd name="T51" fmla="*/ 85 h 161"/>
                <a:gd name="T52" fmla="*/ 237 w 695"/>
                <a:gd name="T53" fmla="*/ 118 h 161"/>
                <a:gd name="T54" fmla="*/ 261 w 695"/>
                <a:gd name="T55" fmla="*/ 139 h 161"/>
                <a:gd name="T56" fmla="*/ 222 w 695"/>
                <a:gd name="T57" fmla="*/ 136 h 161"/>
                <a:gd name="T58" fmla="*/ 186 w 695"/>
                <a:gd name="T59" fmla="*/ 121 h 161"/>
                <a:gd name="T60" fmla="*/ 120 w 695"/>
                <a:gd name="T61" fmla="*/ 100 h 161"/>
                <a:gd name="T62" fmla="*/ 69 w 695"/>
                <a:gd name="T63" fmla="*/ 91 h 161"/>
                <a:gd name="T64" fmla="*/ 99 w 695"/>
                <a:gd name="T65" fmla="*/ 109 h 161"/>
                <a:gd name="T66" fmla="*/ 150 w 695"/>
                <a:gd name="T67" fmla="*/ 139 h 161"/>
                <a:gd name="T68" fmla="*/ 84 w 695"/>
                <a:gd name="T69" fmla="*/ 127 h 161"/>
                <a:gd name="T70" fmla="*/ 27 w 695"/>
                <a:gd name="T71" fmla="*/ 115 h 161"/>
                <a:gd name="T72" fmla="*/ 54 w 695"/>
                <a:gd name="T73" fmla="*/ 136 h 161"/>
                <a:gd name="T74" fmla="*/ 90 w 695"/>
                <a:gd name="T75" fmla="*/ 160 h 161"/>
                <a:gd name="T76" fmla="*/ 57 w 695"/>
                <a:gd name="T77" fmla="*/ 154 h 161"/>
                <a:gd name="T78" fmla="*/ 9 w 695"/>
                <a:gd name="T79" fmla="*/ 145 h 161"/>
                <a:gd name="T80" fmla="*/ 0 w 695"/>
                <a:gd name="T81" fmla="*/ 127 h 161"/>
                <a:gd name="T82" fmla="*/ 0 w 695"/>
                <a:gd name="T83" fmla="*/ 1 h 161"/>
                <a:gd name="T84" fmla="*/ 338 w 695"/>
                <a:gd name="T85" fmla="*/ 0 h 161"/>
                <a:gd name="T86" fmla="*/ 405 w 695"/>
                <a:gd name="T87" fmla="*/ 1 h 161"/>
                <a:gd name="T88" fmla="*/ 468 w 695"/>
                <a:gd name="T89" fmla="*/ 1 h 161"/>
                <a:gd name="T90" fmla="*/ 540 w 695"/>
                <a:gd name="T91" fmla="*/ 30 h 161"/>
                <a:gd name="T92" fmla="*/ 606 w 695"/>
                <a:gd name="T93" fmla="*/ 58 h 161"/>
                <a:gd name="T94" fmla="*/ 670 w 695"/>
                <a:gd name="T95" fmla="*/ 94 h 161"/>
                <a:gd name="T96" fmla="*/ 694 w 695"/>
                <a:gd name="T97" fmla="*/ 112 h 1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5"/>
                <a:gd name="T148" fmla="*/ 0 h 161"/>
                <a:gd name="T149" fmla="*/ 695 w 695"/>
                <a:gd name="T150" fmla="*/ 161 h 1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5" h="161">
                  <a:moveTo>
                    <a:pt x="694" y="112"/>
                  </a:moveTo>
                  <a:lnTo>
                    <a:pt x="639" y="97"/>
                  </a:lnTo>
                  <a:lnTo>
                    <a:pt x="592" y="76"/>
                  </a:lnTo>
                  <a:lnTo>
                    <a:pt x="534" y="61"/>
                  </a:lnTo>
                  <a:lnTo>
                    <a:pt x="477" y="43"/>
                  </a:lnTo>
                  <a:lnTo>
                    <a:pt x="504" y="58"/>
                  </a:lnTo>
                  <a:lnTo>
                    <a:pt x="538" y="88"/>
                  </a:lnTo>
                  <a:lnTo>
                    <a:pt x="495" y="70"/>
                  </a:lnTo>
                  <a:lnTo>
                    <a:pt x="464" y="60"/>
                  </a:lnTo>
                  <a:lnTo>
                    <a:pt x="430" y="54"/>
                  </a:lnTo>
                  <a:lnTo>
                    <a:pt x="498" y="102"/>
                  </a:lnTo>
                  <a:lnTo>
                    <a:pt x="440" y="80"/>
                  </a:lnTo>
                  <a:lnTo>
                    <a:pt x="387" y="67"/>
                  </a:lnTo>
                  <a:lnTo>
                    <a:pt x="462" y="109"/>
                  </a:lnTo>
                  <a:lnTo>
                    <a:pt x="477" y="130"/>
                  </a:lnTo>
                  <a:lnTo>
                    <a:pt x="420" y="112"/>
                  </a:lnTo>
                  <a:lnTo>
                    <a:pt x="357" y="88"/>
                  </a:lnTo>
                  <a:lnTo>
                    <a:pt x="322" y="76"/>
                  </a:lnTo>
                  <a:lnTo>
                    <a:pt x="342" y="100"/>
                  </a:lnTo>
                  <a:lnTo>
                    <a:pt x="378" y="130"/>
                  </a:lnTo>
                  <a:lnTo>
                    <a:pt x="334" y="114"/>
                  </a:lnTo>
                  <a:lnTo>
                    <a:pt x="291" y="88"/>
                  </a:lnTo>
                  <a:lnTo>
                    <a:pt x="266" y="78"/>
                  </a:lnTo>
                  <a:lnTo>
                    <a:pt x="288" y="118"/>
                  </a:lnTo>
                  <a:lnTo>
                    <a:pt x="248" y="100"/>
                  </a:lnTo>
                  <a:lnTo>
                    <a:pt x="183" y="85"/>
                  </a:lnTo>
                  <a:lnTo>
                    <a:pt x="237" y="118"/>
                  </a:lnTo>
                  <a:lnTo>
                    <a:pt x="261" y="139"/>
                  </a:lnTo>
                  <a:lnTo>
                    <a:pt x="222" y="136"/>
                  </a:lnTo>
                  <a:lnTo>
                    <a:pt x="186" y="121"/>
                  </a:lnTo>
                  <a:lnTo>
                    <a:pt x="120" y="100"/>
                  </a:lnTo>
                  <a:lnTo>
                    <a:pt x="69" y="91"/>
                  </a:lnTo>
                  <a:lnTo>
                    <a:pt x="99" y="109"/>
                  </a:lnTo>
                  <a:lnTo>
                    <a:pt x="150" y="139"/>
                  </a:lnTo>
                  <a:lnTo>
                    <a:pt x="84" y="127"/>
                  </a:lnTo>
                  <a:lnTo>
                    <a:pt x="27" y="115"/>
                  </a:lnTo>
                  <a:lnTo>
                    <a:pt x="54" y="136"/>
                  </a:lnTo>
                  <a:lnTo>
                    <a:pt x="90" y="160"/>
                  </a:lnTo>
                  <a:lnTo>
                    <a:pt x="57" y="154"/>
                  </a:lnTo>
                  <a:lnTo>
                    <a:pt x="9" y="145"/>
                  </a:lnTo>
                  <a:lnTo>
                    <a:pt x="0" y="127"/>
                  </a:lnTo>
                  <a:lnTo>
                    <a:pt x="0" y="1"/>
                  </a:lnTo>
                  <a:lnTo>
                    <a:pt x="338" y="0"/>
                  </a:lnTo>
                  <a:lnTo>
                    <a:pt x="405" y="1"/>
                  </a:lnTo>
                  <a:lnTo>
                    <a:pt x="468" y="1"/>
                  </a:lnTo>
                  <a:lnTo>
                    <a:pt x="540" y="30"/>
                  </a:lnTo>
                  <a:lnTo>
                    <a:pt x="606" y="58"/>
                  </a:lnTo>
                  <a:lnTo>
                    <a:pt x="670" y="94"/>
                  </a:lnTo>
                  <a:lnTo>
                    <a:pt x="694" y="112"/>
                  </a:lnTo>
                </a:path>
              </a:pathLst>
            </a:custGeom>
            <a:solidFill>
              <a:srgbClr val="FAFD00"/>
            </a:solidFill>
            <a:ln w="12700" cap="rnd" cmpd="sng">
              <a:solidFill>
                <a:schemeClr val="bg2"/>
              </a:solidFill>
              <a:prstDash val="solid"/>
              <a:round/>
              <a:headEnd type="none" w="med" len="med"/>
              <a:tailEnd type="none" w="med" len="med"/>
            </a:ln>
          </p:spPr>
          <p:txBody>
            <a:bodyPr/>
            <a:lstStyle/>
            <a:p>
              <a:endParaRPr lang="en-US"/>
            </a:p>
          </p:txBody>
        </p:sp>
        <p:sp>
          <p:nvSpPr>
            <p:cNvPr id="166" name="Freeform 11"/>
            <p:cNvSpPr>
              <a:spLocks/>
            </p:cNvSpPr>
            <p:nvPr/>
          </p:nvSpPr>
          <p:spPr bwMode="auto">
            <a:xfrm>
              <a:off x="1982" y="1766"/>
              <a:ext cx="1186" cy="739"/>
            </a:xfrm>
            <a:custGeom>
              <a:avLst/>
              <a:gdLst>
                <a:gd name="T0" fmla="*/ 1599 w 1600"/>
                <a:gd name="T1" fmla="*/ 996 h 997"/>
                <a:gd name="T2" fmla="*/ 1427 w 1600"/>
                <a:gd name="T3" fmla="*/ 948 h 997"/>
                <a:gd name="T4" fmla="*/ 1291 w 1600"/>
                <a:gd name="T5" fmla="*/ 892 h 997"/>
                <a:gd name="T6" fmla="*/ 1143 w 1600"/>
                <a:gd name="T7" fmla="*/ 832 h 997"/>
                <a:gd name="T8" fmla="*/ 1047 w 1600"/>
                <a:gd name="T9" fmla="*/ 788 h 997"/>
                <a:gd name="T10" fmla="*/ 971 w 1600"/>
                <a:gd name="T11" fmla="*/ 752 h 997"/>
                <a:gd name="T12" fmla="*/ 843 w 1600"/>
                <a:gd name="T13" fmla="*/ 664 h 997"/>
                <a:gd name="T14" fmla="*/ 711 w 1600"/>
                <a:gd name="T15" fmla="*/ 556 h 997"/>
                <a:gd name="T16" fmla="*/ 579 w 1600"/>
                <a:gd name="T17" fmla="*/ 416 h 997"/>
                <a:gd name="T18" fmla="*/ 487 w 1600"/>
                <a:gd name="T19" fmla="*/ 320 h 997"/>
                <a:gd name="T20" fmla="*/ 407 w 1600"/>
                <a:gd name="T21" fmla="*/ 244 h 997"/>
                <a:gd name="T22" fmla="*/ 319 w 1600"/>
                <a:gd name="T23" fmla="*/ 164 h 997"/>
                <a:gd name="T24" fmla="*/ 199 w 1600"/>
                <a:gd name="T25" fmla="*/ 76 h 997"/>
                <a:gd name="T26" fmla="*/ 115 w 1600"/>
                <a:gd name="T27" fmla="*/ 28 h 997"/>
                <a:gd name="T28" fmla="*/ 27 w 1600"/>
                <a:gd name="T29" fmla="*/ 4 h 997"/>
                <a:gd name="T30" fmla="*/ 0 w 1600"/>
                <a:gd name="T31" fmla="*/ 0 h 9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0"/>
                <a:gd name="T49" fmla="*/ 0 h 997"/>
                <a:gd name="T50" fmla="*/ 1600 w 1600"/>
                <a:gd name="T51" fmla="*/ 997 h 9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0" h="997">
                  <a:moveTo>
                    <a:pt x="1599" y="996"/>
                  </a:moveTo>
                  <a:lnTo>
                    <a:pt x="1427" y="948"/>
                  </a:lnTo>
                  <a:lnTo>
                    <a:pt x="1291" y="892"/>
                  </a:lnTo>
                  <a:lnTo>
                    <a:pt x="1143" y="832"/>
                  </a:lnTo>
                  <a:lnTo>
                    <a:pt x="1047" y="788"/>
                  </a:lnTo>
                  <a:lnTo>
                    <a:pt x="971" y="752"/>
                  </a:lnTo>
                  <a:lnTo>
                    <a:pt x="843" y="664"/>
                  </a:lnTo>
                  <a:lnTo>
                    <a:pt x="711" y="556"/>
                  </a:lnTo>
                  <a:lnTo>
                    <a:pt x="579" y="416"/>
                  </a:lnTo>
                  <a:lnTo>
                    <a:pt x="487" y="320"/>
                  </a:lnTo>
                  <a:lnTo>
                    <a:pt x="407" y="244"/>
                  </a:lnTo>
                  <a:lnTo>
                    <a:pt x="319" y="164"/>
                  </a:lnTo>
                  <a:lnTo>
                    <a:pt x="199" y="76"/>
                  </a:lnTo>
                  <a:lnTo>
                    <a:pt x="115" y="28"/>
                  </a:lnTo>
                  <a:lnTo>
                    <a:pt x="27" y="4"/>
                  </a:lnTo>
                  <a:lnTo>
                    <a:pt x="0" y="0"/>
                  </a:lnTo>
                </a:path>
              </a:pathLst>
            </a:custGeom>
            <a:noFill/>
            <a:ln w="12700" cap="rnd" cmpd="sng">
              <a:solidFill>
                <a:schemeClr val="bg2"/>
              </a:solidFill>
              <a:prstDash val="solid"/>
              <a:round/>
              <a:headEnd type="none" w="med" len="med"/>
              <a:tailEnd type="none" w="med" len="med"/>
            </a:ln>
          </p:spPr>
          <p:txBody>
            <a:bodyPr/>
            <a:lstStyle/>
            <a:p>
              <a:endParaRPr lang="en-US"/>
            </a:p>
          </p:txBody>
        </p:sp>
        <p:sp>
          <p:nvSpPr>
            <p:cNvPr id="167" name="Freeform 12"/>
            <p:cNvSpPr>
              <a:spLocks/>
            </p:cNvSpPr>
            <p:nvPr/>
          </p:nvSpPr>
          <p:spPr bwMode="auto">
            <a:xfrm>
              <a:off x="1982" y="1757"/>
              <a:ext cx="1546" cy="759"/>
            </a:xfrm>
            <a:custGeom>
              <a:avLst/>
              <a:gdLst>
                <a:gd name="T0" fmla="*/ 2085 w 2086"/>
                <a:gd name="T1" fmla="*/ 1023 h 1024"/>
                <a:gd name="T2" fmla="*/ 1963 w 2086"/>
                <a:gd name="T3" fmla="*/ 1016 h 1024"/>
                <a:gd name="T4" fmla="*/ 1839 w 2086"/>
                <a:gd name="T5" fmla="*/ 996 h 1024"/>
                <a:gd name="T6" fmla="*/ 1675 w 2086"/>
                <a:gd name="T7" fmla="*/ 964 h 1024"/>
                <a:gd name="T8" fmla="*/ 1523 w 2086"/>
                <a:gd name="T9" fmla="*/ 920 h 1024"/>
                <a:gd name="T10" fmla="*/ 1339 w 2086"/>
                <a:gd name="T11" fmla="*/ 852 h 1024"/>
                <a:gd name="T12" fmla="*/ 1191 w 2086"/>
                <a:gd name="T13" fmla="*/ 768 h 1024"/>
                <a:gd name="T14" fmla="*/ 1059 w 2086"/>
                <a:gd name="T15" fmla="*/ 672 h 1024"/>
                <a:gd name="T16" fmla="*/ 939 w 2086"/>
                <a:gd name="T17" fmla="*/ 556 h 1024"/>
                <a:gd name="T18" fmla="*/ 843 w 2086"/>
                <a:gd name="T19" fmla="*/ 444 h 1024"/>
                <a:gd name="T20" fmla="*/ 723 w 2086"/>
                <a:gd name="T21" fmla="*/ 320 h 1024"/>
                <a:gd name="T22" fmla="*/ 624 w 2086"/>
                <a:gd name="T23" fmla="*/ 225 h 1024"/>
                <a:gd name="T24" fmla="*/ 546 w 2086"/>
                <a:gd name="T25" fmla="*/ 162 h 1024"/>
                <a:gd name="T26" fmla="*/ 405 w 2086"/>
                <a:gd name="T27" fmla="*/ 75 h 1024"/>
                <a:gd name="T28" fmla="*/ 259 w 2086"/>
                <a:gd name="T29" fmla="*/ 20 h 1024"/>
                <a:gd name="T30" fmla="*/ 115 w 2086"/>
                <a:gd name="T31" fmla="*/ 4 h 1024"/>
                <a:gd name="T32" fmla="*/ 0 w 2086"/>
                <a:gd name="T33" fmla="*/ 0 h 10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86"/>
                <a:gd name="T52" fmla="*/ 0 h 1024"/>
                <a:gd name="T53" fmla="*/ 2086 w 2086"/>
                <a:gd name="T54" fmla="*/ 1024 h 10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86" h="1024">
                  <a:moveTo>
                    <a:pt x="2085" y="1023"/>
                  </a:moveTo>
                  <a:lnTo>
                    <a:pt x="1963" y="1016"/>
                  </a:lnTo>
                  <a:lnTo>
                    <a:pt x="1839" y="996"/>
                  </a:lnTo>
                  <a:lnTo>
                    <a:pt x="1675" y="964"/>
                  </a:lnTo>
                  <a:lnTo>
                    <a:pt x="1523" y="920"/>
                  </a:lnTo>
                  <a:lnTo>
                    <a:pt x="1339" y="852"/>
                  </a:lnTo>
                  <a:lnTo>
                    <a:pt x="1191" y="768"/>
                  </a:lnTo>
                  <a:lnTo>
                    <a:pt x="1059" y="672"/>
                  </a:lnTo>
                  <a:lnTo>
                    <a:pt x="939" y="556"/>
                  </a:lnTo>
                  <a:lnTo>
                    <a:pt x="843" y="444"/>
                  </a:lnTo>
                  <a:lnTo>
                    <a:pt x="723" y="320"/>
                  </a:lnTo>
                  <a:lnTo>
                    <a:pt x="624" y="225"/>
                  </a:lnTo>
                  <a:lnTo>
                    <a:pt x="546" y="162"/>
                  </a:lnTo>
                  <a:lnTo>
                    <a:pt x="405" y="75"/>
                  </a:lnTo>
                  <a:lnTo>
                    <a:pt x="259" y="20"/>
                  </a:lnTo>
                  <a:lnTo>
                    <a:pt x="115" y="4"/>
                  </a:lnTo>
                  <a:lnTo>
                    <a:pt x="0" y="0"/>
                  </a:lnTo>
                </a:path>
              </a:pathLst>
            </a:custGeom>
            <a:noFill/>
            <a:ln w="12700" cap="rnd" cmpd="sng">
              <a:solidFill>
                <a:schemeClr val="bg2"/>
              </a:solidFill>
              <a:prstDash val="solid"/>
              <a:round/>
              <a:headEnd type="none" w="med" len="med"/>
              <a:tailEnd type="none" w="med" len="med"/>
            </a:ln>
          </p:spPr>
          <p:txBody>
            <a:bodyPr/>
            <a:lstStyle/>
            <a:p>
              <a:endParaRPr lang="en-US"/>
            </a:p>
          </p:txBody>
        </p:sp>
        <p:sp>
          <p:nvSpPr>
            <p:cNvPr id="168" name="Freeform 13"/>
            <p:cNvSpPr>
              <a:spLocks/>
            </p:cNvSpPr>
            <p:nvPr/>
          </p:nvSpPr>
          <p:spPr bwMode="auto">
            <a:xfrm>
              <a:off x="1985" y="1753"/>
              <a:ext cx="1543" cy="723"/>
            </a:xfrm>
            <a:custGeom>
              <a:avLst/>
              <a:gdLst>
                <a:gd name="T0" fmla="*/ 2082 w 2083"/>
                <a:gd name="T1" fmla="*/ 975 h 976"/>
                <a:gd name="T2" fmla="*/ 1964 w 2083"/>
                <a:gd name="T3" fmla="*/ 958 h 976"/>
                <a:gd name="T4" fmla="*/ 1800 w 2083"/>
                <a:gd name="T5" fmla="*/ 922 h 976"/>
                <a:gd name="T6" fmla="*/ 1700 w 2083"/>
                <a:gd name="T7" fmla="*/ 890 h 976"/>
                <a:gd name="T8" fmla="*/ 1584 w 2083"/>
                <a:gd name="T9" fmla="*/ 842 h 976"/>
                <a:gd name="T10" fmla="*/ 1472 w 2083"/>
                <a:gd name="T11" fmla="*/ 790 h 976"/>
                <a:gd name="T12" fmla="*/ 1372 w 2083"/>
                <a:gd name="T13" fmla="*/ 722 h 976"/>
                <a:gd name="T14" fmla="*/ 1264 w 2083"/>
                <a:gd name="T15" fmla="*/ 650 h 976"/>
                <a:gd name="T16" fmla="*/ 1180 w 2083"/>
                <a:gd name="T17" fmla="*/ 578 h 976"/>
                <a:gd name="T18" fmla="*/ 1076 w 2083"/>
                <a:gd name="T19" fmla="*/ 474 h 976"/>
                <a:gd name="T20" fmla="*/ 976 w 2083"/>
                <a:gd name="T21" fmla="*/ 366 h 976"/>
                <a:gd name="T22" fmla="*/ 916 w 2083"/>
                <a:gd name="T23" fmla="*/ 310 h 976"/>
                <a:gd name="T24" fmla="*/ 832 w 2083"/>
                <a:gd name="T25" fmla="*/ 226 h 976"/>
                <a:gd name="T26" fmla="*/ 724 w 2083"/>
                <a:gd name="T27" fmla="*/ 130 h 976"/>
                <a:gd name="T28" fmla="*/ 604 w 2083"/>
                <a:gd name="T29" fmla="*/ 66 h 976"/>
                <a:gd name="T30" fmla="*/ 476 w 2083"/>
                <a:gd name="T31" fmla="*/ 14 h 976"/>
                <a:gd name="T32" fmla="*/ 340 w 2083"/>
                <a:gd name="T33" fmla="*/ 2 h 976"/>
                <a:gd name="T34" fmla="*/ 288 w 2083"/>
                <a:gd name="T35" fmla="*/ 2 h 976"/>
                <a:gd name="T36" fmla="*/ 0 w 2083"/>
                <a:gd name="T37" fmla="*/ 0 h 9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3"/>
                <a:gd name="T58" fmla="*/ 0 h 976"/>
                <a:gd name="T59" fmla="*/ 2083 w 2083"/>
                <a:gd name="T60" fmla="*/ 976 h 9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3" h="976">
                  <a:moveTo>
                    <a:pt x="2082" y="975"/>
                  </a:moveTo>
                  <a:lnTo>
                    <a:pt x="1964" y="958"/>
                  </a:lnTo>
                  <a:lnTo>
                    <a:pt x="1800" y="922"/>
                  </a:lnTo>
                  <a:lnTo>
                    <a:pt x="1700" y="890"/>
                  </a:lnTo>
                  <a:lnTo>
                    <a:pt x="1584" y="842"/>
                  </a:lnTo>
                  <a:lnTo>
                    <a:pt x="1472" y="790"/>
                  </a:lnTo>
                  <a:lnTo>
                    <a:pt x="1372" y="722"/>
                  </a:lnTo>
                  <a:lnTo>
                    <a:pt x="1264" y="650"/>
                  </a:lnTo>
                  <a:lnTo>
                    <a:pt x="1180" y="578"/>
                  </a:lnTo>
                  <a:lnTo>
                    <a:pt x="1076" y="474"/>
                  </a:lnTo>
                  <a:lnTo>
                    <a:pt x="976" y="366"/>
                  </a:lnTo>
                  <a:lnTo>
                    <a:pt x="916" y="310"/>
                  </a:lnTo>
                  <a:lnTo>
                    <a:pt x="832" y="226"/>
                  </a:lnTo>
                  <a:lnTo>
                    <a:pt x="724" y="130"/>
                  </a:lnTo>
                  <a:lnTo>
                    <a:pt x="604" y="66"/>
                  </a:lnTo>
                  <a:lnTo>
                    <a:pt x="476" y="14"/>
                  </a:lnTo>
                  <a:lnTo>
                    <a:pt x="340" y="2"/>
                  </a:lnTo>
                  <a:lnTo>
                    <a:pt x="288" y="2"/>
                  </a:lnTo>
                  <a:lnTo>
                    <a:pt x="0" y="0"/>
                  </a:lnTo>
                </a:path>
              </a:pathLst>
            </a:custGeom>
            <a:noFill/>
            <a:ln w="12700" cap="rnd" cmpd="sng">
              <a:solidFill>
                <a:schemeClr val="bg2"/>
              </a:solidFill>
              <a:prstDash val="solid"/>
              <a:round/>
              <a:headEnd type="none" w="med" len="med"/>
              <a:tailEnd type="none" w="med" len="med"/>
            </a:ln>
          </p:spPr>
          <p:txBody>
            <a:bodyPr/>
            <a:lstStyle/>
            <a:p>
              <a:endParaRPr lang="en-US"/>
            </a:p>
          </p:txBody>
        </p:sp>
        <p:sp>
          <p:nvSpPr>
            <p:cNvPr id="169" name="Freeform 14"/>
            <p:cNvSpPr>
              <a:spLocks/>
            </p:cNvSpPr>
            <p:nvPr/>
          </p:nvSpPr>
          <p:spPr bwMode="auto">
            <a:xfrm>
              <a:off x="1982" y="1888"/>
              <a:ext cx="774" cy="528"/>
            </a:xfrm>
            <a:custGeom>
              <a:avLst/>
              <a:gdLst>
                <a:gd name="T0" fmla="*/ 0 w 1044"/>
                <a:gd name="T1" fmla="*/ 0 h 712"/>
                <a:gd name="T2" fmla="*/ 47 w 1044"/>
                <a:gd name="T3" fmla="*/ 19 h 712"/>
                <a:gd name="T4" fmla="*/ 135 w 1044"/>
                <a:gd name="T5" fmla="*/ 75 h 712"/>
                <a:gd name="T6" fmla="*/ 215 w 1044"/>
                <a:gd name="T7" fmla="*/ 135 h 712"/>
                <a:gd name="T8" fmla="*/ 319 w 1044"/>
                <a:gd name="T9" fmla="*/ 235 h 712"/>
                <a:gd name="T10" fmla="*/ 419 w 1044"/>
                <a:gd name="T11" fmla="*/ 339 h 712"/>
                <a:gd name="T12" fmla="*/ 507 w 1044"/>
                <a:gd name="T13" fmla="*/ 427 h 712"/>
                <a:gd name="T14" fmla="*/ 571 w 1044"/>
                <a:gd name="T15" fmla="*/ 479 h 712"/>
                <a:gd name="T16" fmla="*/ 627 w 1044"/>
                <a:gd name="T17" fmla="*/ 523 h 712"/>
                <a:gd name="T18" fmla="*/ 707 w 1044"/>
                <a:gd name="T19" fmla="*/ 567 h 712"/>
                <a:gd name="T20" fmla="*/ 775 w 1044"/>
                <a:gd name="T21" fmla="*/ 607 h 712"/>
                <a:gd name="T22" fmla="*/ 883 w 1044"/>
                <a:gd name="T23" fmla="*/ 655 h 712"/>
                <a:gd name="T24" fmla="*/ 971 w 1044"/>
                <a:gd name="T25" fmla="*/ 687 h 712"/>
                <a:gd name="T26" fmla="*/ 1043 w 1044"/>
                <a:gd name="T27" fmla="*/ 711 h 7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4"/>
                <a:gd name="T43" fmla="*/ 0 h 712"/>
                <a:gd name="T44" fmla="*/ 1044 w 1044"/>
                <a:gd name="T45" fmla="*/ 712 h 7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4" h="712">
                  <a:moveTo>
                    <a:pt x="0" y="0"/>
                  </a:moveTo>
                  <a:lnTo>
                    <a:pt x="47" y="19"/>
                  </a:lnTo>
                  <a:lnTo>
                    <a:pt x="135" y="75"/>
                  </a:lnTo>
                  <a:lnTo>
                    <a:pt x="215" y="135"/>
                  </a:lnTo>
                  <a:lnTo>
                    <a:pt x="319" y="235"/>
                  </a:lnTo>
                  <a:lnTo>
                    <a:pt x="419" y="339"/>
                  </a:lnTo>
                  <a:lnTo>
                    <a:pt x="507" y="427"/>
                  </a:lnTo>
                  <a:lnTo>
                    <a:pt x="571" y="479"/>
                  </a:lnTo>
                  <a:lnTo>
                    <a:pt x="627" y="523"/>
                  </a:lnTo>
                  <a:lnTo>
                    <a:pt x="707" y="567"/>
                  </a:lnTo>
                  <a:lnTo>
                    <a:pt x="775" y="607"/>
                  </a:lnTo>
                  <a:lnTo>
                    <a:pt x="883" y="655"/>
                  </a:lnTo>
                  <a:lnTo>
                    <a:pt x="971" y="687"/>
                  </a:lnTo>
                  <a:lnTo>
                    <a:pt x="1043" y="711"/>
                  </a:lnTo>
                </a:path>
              </a:pathLst>
            </a:custGeom>
            <a:noFill/>
            <a:ln w="12700" cap="rnd" cmpd="sng">
              <a:solidFill>
                <a:schemeClr val="bg2"/>
              </a:solidFill>
              <a:prstDash val="solid"/>
              <a:round/>
              <a:headEnd type="none" w="med" len="med"/>
              <a:tailEnd type="none" w="med" len="med"/>
            </a:ln>
          </p:spPr>
          <p:txBody>
            <a:bodyPr/>
            <a:lstStyle/>
            <a:p>
              <a:endParaRPr lang="en-US"/>
            </a:p>
          </p:txBody>
        </p:sp>
        <p:sp>
          <p:nvSpPr>
            <p:cNvPr id="170" name="Freeform 15"/>
            <p:cNvSpPr>
              <a:spLocks/>
            </p:cNvSpPr>
            <p:nvPr/>
          </p:nvSpPr>
          <p:spPr bwMode="auto">
            <a:xfrm>
              <a:off x="1980" y="2106"/>
              <a:ext cx="1486" cy="430"/>
            </a:xfrm>
            <a:custGeom>
              <a:avLst/>
              <a:gdLst>
                <a:gd name="T0" fmla="*/ 0 w 2005"/>
                <a:gd name="T1" fmla="*/ 0 h 580"/>
                <a:gd name="T2" fmla="*/ 3 w 2005"/>
                <a:gd name="T3" fmla="*/ 576 h 580"/>
                <a:gd name="T4" fmla="*/ 2004 w 2005"/>
                <a:gd name="T5" fmla="*/ 579 h 580"/>
                <a:gd name="T6" fmla="*/ 1944 w 2005"/>
                <a:gd name="T7" fmla="*/ 573 h 580"/>
                <a:gd name="T8" fmla="*/ 1863 w 2005"/>
                <a:gd name="T9" fmla="*/ 567 h 580"/>
                <a:gd name="T10" fmla="*/ 1756 w 2005"/>
                <a:gd name="T11" fmla="*/ 557 h 580"/>
                <a:gd name="T12" fmla="*/ 1692 w 2005"/>
                <a:gd name="T13" fmla="*/ 552 h 580"/>
                <a:gd name="T14" fmla="*/ 1618 w 2005"/>
                <a:gd name="T15" fmla="*/ 545 h 580"/>
                <a:gd name="T16" fmla="*/ 1392 w 2005"/>
                <a:gd name="T17" fmla="*/ 495 h 580"/>
                <a:gd name="T18" fmla="*/ 1302 w 2005"/>
                <a:gd name="T19" fmla="*/ 479 h 580"/>
                <a:gd name="T20" fmla="*/ 1130 w 2005"/>
                <a:gd name="T21" fmla="*/ 443 h 580"/>
                <a:gd name="T22" fmla="*/ 996 w 2005"/>
                <a:gd name="T23" fmla="*/ 411 h 580"/>
                <a:gd name="T24" fmla="*/ 858 w 2005"/>
                <a:gd name="T25" fmla="*/ 369 h 580"/>
                <a:gd name="T26" fmla="*/ 710 w 2005"/>
                <a:gd name="T27" fmla="*/ 327 h 580"/>
                <a:gd name="T28" fmla="*/ 614 w 2005"/>
                <a:gd name="T29" fmla="*/ 293 h 580"/>
                <a:gd name="T30" fmla="*/ 464 w 2005"/>
                <a:gd name="T31" fmla="*/ 237 h 580"/>
                <a:gd name="T32" fmla="*/ 378 w 2005"/>
                <a:gd name="T33" fmla="*/ 207 h 580"/>
                <a:gd name="T34" fmla="*/ 286 w 2005"/>
                <a:gd name="T35" fmla="*/ 167 h 580"/>
                <a:gd name="T36" fmla="*/ 147 w 2005"/>
                <a:gd name="T37" fmla="*/ 84 h 580"/>
                <a:gd name="T38" fmla="*/ 0 w 2005"/>
                <a:gd name="T39" fmla="*/ 0 h 5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05"/>
                <a:gd name="T61" fmla="*/ 0 h 580"/>
                <a:gd name="T62" fmla="*/ 2005 w 2005"/>
                <a:gd name="T63" fmla="*/ 580 h 58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05" h="580">
                  <a:moveTo>
                    <a:pt x="0" y="0"/>
                  </a:moveTo>
                  <a:lnTo>
                    <a:pt x="3" y="576"/>
                  </a:lnTo>
                  <a:lnTo>
                    <a:pt x="2004" y="579"/>
                  </a:lnTo>
                  <a:lnTo>
                    <a:pt x="1944" y="573"/>
                  </a:lnTo>
                  <a:lnTo>
                    <a:pt x="1863" y="567"/>
                  </a:lnTo>
                  <a:lnTo>
                    <a:pt x="1756" y="557"/>
                  </a:lnTo>
                  <a:lnTo>
                    <a:pt x="1692" y="552"/>
                  </a:lnTo>
                  <a:lnTo>
                    <a:pt x="1618" y="545"/>
                  </a:lnTo>
                  <a:lnTo>
                    <a:pt x="1392" y="495"/>
                  </a:lnTo>
                  <a:lnTo>
                    <a:pt x="1302" y="479"/>
                  </a:lnTo>
                  <a:lnTo>
                    <a:pt x="1130" y="443"/>
                  </a:lnTo>
                  <a:lnTo>
                    <a:pt x="996" y="411"/>
                  </a:lnTo>
                  <a:lnTo>
                    <a:pt x="858" y="369"/>
                  </a:lnTo>
                  <a:lnTo>
                    <a:pt x="710" y="327"/>
                  </a:lnTo>
                  <a:lnTo>
                    <a:pt x="614" y="293"/>
                  </a:lnTo>
                  <a:lnTo>
                    <a:pt x="464" y="237"/>
                  </a:lnTo>
                  <a:lnTo>
                    <a:pt x="378" y="207"/>
                  </a:lnTo>
                  <a:lnTo>
                    <a:pt x="286" y="167"/>
                  </a:lnTo>
                  <a:lnTo>
                    <a:pt x="147" y="84"/>
                  </a:lnTo>
                  <a:lnTo>
                    <a:pt x="0" y="0"/>
                  </a:lnTo>
                </a:path>
              </a:pathLst>
            </a:custGeom>
            <a:solidFill>
              <a:srgbClr val="F57B49"/>
            </a:solidFill>
            <a:ln w="12700" cap="rnd" cmpd="sng">
              <a:noFill/>
              <a:prstDash val="solid"/>
              <a:round/>
              <a:headEnd type="none" w="med" len="med"/>
              <a:tailEnd type="none" w="med" len="med"/>
            </a:ln>
          </p:spPr>
          <p:txBody>
            <a:bodyPr/>
            <a:lstStyle/>
            <a:p>
              <a:endParaRPr lang="en-US"/>
            </a:p>
          </p:txBody>
        </p:sp>
        <p:sp>
          <p:nvSpPr>
            <p:cNvPr id="171" name="Freeform 16"/>
            <p:cNvSpPr>
              <a:spLocks/>
            </p:cNvSpPr>
            <p:nvPr/>
          </p:nvSpPr>
          <p:spPr bwMode="auto">
            <a:xfrm>
              <a:off x="1978" y="2106"/>
              <a:ext cx="1474" cy="428"/>
            </a:xfrm>
            <a:custGeom>
              <a:avLst/>
              <a:gdLst>
                <a:gd name="T0" fmla="*/ 0 w 1990"/>
                <a:gd name="T1" fmla="*/ 0 h 578"/>
                <a:gd name="T2" fmla="*/ 75 w 1990"/>
                <a:gd name="T3" fmla="*/ 45 h 578"/>
                <a:gd name="T4" fmla="*/ 207 w 1990"/>
                <a:gd name="T5" fmla="*/ 123 h 578"/>
                <a:gd name="T6" fmla="*/ 321 w 1990"/>
                <a:gd name="T7" fmla="*/ 183 h 578"/>
                <a:gd name="T8" fmla="*/ 433 w 1990"/>
                <a:gd name="T9" fmla="*/ 221 h 578"/>
                <a:gd name="T10" fmla="*/ 565 w 1990"/>
                <a:gd name="T11" fmla="*/ 273 h 578"/>
                <a:gd name="T12" fmla="*/ 720 w 1990"/>
                <a:gd name="T13" fmla="*/ 333 h 578"/>
                <a:gd name="T14" fmla="*/ 953 w 1990"/>
                <a:gd name="T15" fmla="*/ 397 h 578"/>
                <a:gd name="T16" fmla="*/ 1157 w 1990"/>
                <a:gd name="T17" fmla="*/ 449 h 578"/>
                <a:gd name="T18" fmla="*/ 1401 w 1990"/>
                <a:gd name="T19" fmla="*/ 501 h 578"/>
                <a:gd name="T20" fmla="*/ 1645 w 1990"/>
                <a:gd name="T21" fmla="*/ 549 h 578"/>
                <a:gd name="T22" fmla="*/ 1801 w 1990"/>
                <a:gd name="T23" fmla="*/ 565 h 578"/>
                <a:gd name="T24" fmla="*/ 1989 w 1990"/>
                <a:gd name="T25" fmla="*/ 577 h 5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0"/>
                <a:gd name="T40" fmla="*/ 0 h 578"/>
                <a:gd name="T41" fmla="*/ 1990 w 1990"/>
                <a:gd name="T42" fmla="*/ 578 h 5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0" h="578">
                  <a:moveTo>
                    <a:pt x="0" y="0"/>
                  </a:moveTo>
                  <a:lnTo>
                    <a:pt x="75" y="45"/>
                  </a:lnTo>
                  <a:lnTo>
                    <a:pt x="207" y="123"/>
                  </a:lnTo>
                  <a:lnTo>
                    <a:pt x="321" y="183"/>
                  </a:lnTo>
                  <a:lnTo>
                    <a:pt x="433" y="221"/>
                  </a:lnTo>
                  <a:lnTo>
                    <a:pt x="565" y="273"/>
                  </a:lnTo>
                  <a:lnTo>
                    <a:pt x="720" y="333"/>
                  </a:lnTo>
                  <a:lnTo>
                    <a:pt x="953" y="397"/>
                  </a:lnTo>
                  <a:lnTo>
                    <a:pt x="1157" y="449"/>
                  </a:lnTo>
                  <a:lnTo>
                    <a:pt x="1401" y="501"/>
                  </a:lnTo>
                  <a:lnTo>
                    <a:pt x="1645" y="549"/>
                  </a:lnTo>
                  <a:lnTo>
                    <a:pt x="1801" y="565"/>
                  </a:lnTo>
                  <a:lnTo>
                    <a:pt x="1989" y="577"/>
                  </a:lnTo>
                </a:path>
              </a:pathLst>
            </a:custGeom>
            <a:noFill/>
            <a:ln w="12700" cap="rnd" cmpd="sng">
              <a:solidFill>
                <a:schemeClr val="bg2"/>
              </a:solidFill>
              <a:prstDash val="solid"/>
              <a:round/>
              <a:headEnd type="none" w="med" len="med"/>
              <a:tailEnd type="none" w="med" len="med"/>
            </a:ln>
          </p:spPr>
          <p:txBody>
            <a:bodyPr/>
            <a:lstStyle/>
            <a:p>
              <a:endParaRPr lang="en-US"/>
            </a:p>
          </p:txBody>
        </p:sp>
        <p:sp>
          <p:nvSpPr>
            <p:cNvPr id="172" name="Rectangle 17"/>
            <p:cNvSpPr>
              <a:spLocks noChangeArrowheads="1"/>
            </p:cNvSpPr>
            <p:nvPr/>
          </p:nvSpPr>
          <p:spPr bwMode="auto">
            <a:xfrm>
              <a:off x="1985" y="1614"/>
              <a:ext cx="1529" cy="145"/>
            </a:xfrm>
            <a:prstGeom prst="rect">
              <a:avLst/>
            </a:prstGeom>
            <a:solidFill>
              <a:schemeClr val="bg1"/>
            </a:solidFill>
            <a:ln w="9525">
              <a:noFill/>
              <a:miter lim="800000"/>
              <a:headEnd/>
              <a:tailEnd/>
            </a:ln>
          </p:spPr>
          <p:txBody>
            <a:bodyPr wrap="none" anchor="ctr"/>
            <a:lstStyle/>
            <a:p>
              <a:endParaRPr lang="en-US"/>
            </a:p>
          </p:txBody>
        </p:sp>
        <p:sp>
          <p:nvSpPr>
            <p:cNvPr id="173" name="Rectangle 18"/>
            <p:cNvSpPr>
              <a:spLocks noChangeArrowheads="1"/>
            </p:cNvSpPr>
            <p:nvPr/>
          </p:nvSpPr>
          <p:spPr bwMode="auto">
            <a:xfrm>
              <a:off x="3323" y="1694"/>
              <a:ext cx="208" cy="84"/>
            </a:xfrm>
            <a:prstGeom prst="rect">
              <a:avLst/>
            </a:prstGeom>
            <a:noFill/>
            <a:ln w="12700">
              <a:noFill/>
              <a:miter lim="800000"/>
              <a:headEnd/>
              <a:tailEnd/>
            </a:ln>
          </p:spPr>
          <p:txBody>
            <a:bodyPr wrap="none" lIns="90488" tIns="44450" rIns="90488" bIns="44450">
              <a:spAutoFit/>
            </a:bodyPr>
            <a:lstStyle/>
            <a:p>
              <a:r>
                <a:rPr lang="en-US" sz="1100" b="1" dirty="0">
                  <a:latin typeface="Tahoma" pitchFamily="34" charset="0"/>
                </a:rPr>
                <a:t>Sea Level</a:t>
              </a:r>
            </a:p>
          </p:txBody>
        </p:sp>
      </p:grpSp>
      <p:sp>
        <p:nvSpPr>
          <p:cNvPr id="175" name="Rectangle 24"/>
          <p:cNvSpPr>
            <a:spLocks noChangeArrowheads="1"/>
          </p:cNvSpPr>
          <p:nvPr/>
        </p:nvSpPr>
        <p:spPr bwMode="auto">
          <a:xfrm>
            <a:off x="916197" y="1334828"/>
            <a:ext cx="1952778" cy="892552"/>
          </a:xfrm>
          <a:prstGeom prst="rect">
            <a:avLst/>
          </a:prstGeom>
          <a:noFill/>
          <a:ln w="9525">
            <a:noFill/>
            <a:miter lim="800000"/>
            <a:headEnd/>
            <a:tailEnd/>
          </a:ln>
        </p:spPr>
        <p:txBody>
          <a:bodyPr wrap="none">
            <a:spAutoFit/>
          </a:bodyPr>
          <a:lstStyle/>
          <a:p>
            <a:pPr algn="ctr"/>
            <a:r>
              <a:rPr lang="en-US" b="1" i="1" dirty="0" smtClean="0">
                <a:latin typeface="Comic Sans MS" pitchFamily="66" charset="0"/>
              </a:rPr>
              <a:t>Depositional</a:t>
            </a:r>
          </a:p>
          <a:p>
            <a:pPr algn="ctr"/>
            <a:r>
              <a:rPr lang="en-US" sz="2800" b="1" i="1" dirty="0" smtClean="0">
                <a:latin typeface="Comic Sans MS" pitchFamily="66" charset="0"/>
              </a:rPr>
              <a:t>Model</a:t>
            </a:r>
            <a:endParaRPr lang="en-US" sz="2800" b="1" i="1" dirty="0">
              <a:latin typeface="Comic Sans MS" pitchFamily="66" charset="0"/>
            </a:endParaRPr>
          </a:p>
        </p:txBody>
      </p:sp>
      <p:sp>
        <p:nvSpPr>
          <p:cNvPr id="176" name="TextBox 175"/>
          <p:cNvSpPr txBox="1"/>
          <p:nvPr/>
        </p:nvSpPr>
        <p:spPr>
          <a:xfrm>
            <a:off x="2473378" y="3192905"/>
            <a:ext cx="1087157" cy="276999"/>
          </a:xfrm>
          <a:prstGeom prst="rect">
            <a:avLst/>
          </a:prstGeom>
          <a:noFill/>
        </p:spPr>
        <p:txBody>
          <a:bodyPr wrap="none" rtlCol="0">
            <a:spAutoFit/>
          </a:bodyPr>
          <a:lstStyle/>
          <a:p>
            <a:r>
              <a:rPr lang="en-US" sz="1200" b="1" dirty="0" smtClean="0">
                <a:latin typeface="Comic Sans MS" pitchFamily="66" charset="0"/>
              </a:rPr>
              <a:t>High Energy</a:t>
            </a:r>
            <a:endParaRPr lang="en-US" sz="1200" b="1" dirty="0">
              <a:latin typeface="Comic Sans MS" pitchFamily="66" charset="0"/>
            </a:endParaRPr>
          </a:p>
        </p:txBody>
      </p:sp>
      <p:sp>
        <p:nvSpPr>
          <p:cNvPr id="177" name="TextBox 176"/>
          <p:cNvSpPr txBox="1"/>
          <p:nvPr/>
        </p:nvSpPr>
        <p:spPr>
          <a:xfrm>
            <a:off x="5443928" y="4094813"/>
            <a:ext cx="1026243" cy="276999"/>
          </a:xfrm>
          <a:prstGeom prst="rect">
            <a:avLst/>
          </a:prstGeom>
          <a:noFill/>
        </p:spPr>
        <p:txBody>
          <a:bodyPr wrap="none" rtlCol="0">
            <a:spAutoFit/>
          </a:bodyPr>
          <a:lstStyle/>
          <a:p>
            <a:r>
              <a:rPr lang="en-US" sz="1200" b="1" dirty="0" smtClean="0">
                <a:latin typeface="Comic Sans MS" pitchFamily="66" charset="0"/>
              </a:rPr>
              <a:t>Low Energy</a:t>
            </a:r>
            <a:endParaRPr lang="en-US" sz="1200" b="1" dirty="0">
              <a:latin typeface="Comic Sans MS" pitchFamily="66" charset="0"/>
            </a:endParaRPr>
          </a:p>
        </p:txBody>
      </p:sp>
      <p:sp>
        <p:nvSpPr>
          <p:cNvPr id="178" name="TextBox 177"/>
          <p:cNvSpPr txBox="1"/>
          <p:nvPr/>
        </p:nvSpPr>
        <p:spPr>
          <a:xfrm>
            <a:off x="4187253" y="3302834"/>
            <a:ext cx="1465466" cy="276999"/>
          </a:xfrm>
          <a:prstGeom prst="rect">
            <a:avLst/>
          </a:prstGeom>
          <a:noFill/>
        </p:spPr>
        <p:txBody>
          <a:bodyPr wrap="none" rtlCol="0">
            <a:spAutoFit/>
          </a:bodyPr>
          <a:lstStyle/>
          <a:p>
            <a:r>
              <a:rPr lang="en-US" sz="1200" b="1" dirty="0" smtClean="0">
                <a:latin typeface="Comic Sans MS" pitchFamily="66" charset="0"/>
              </a:rPr>
              <a:t>Moderate Energy</a:t>
            </a:r>
            <a:endParaRPr lang="en-US" sz="1200" b="1" dirty="0">
              <a:latin typeface="Comic Sans MS" pitchFamily="66" charset="0"/>
            </a:endParaRPr>
          </a:p>
        </p:txBody>
      </p:sp>
    </p:spTree>
    <p:extLst>
      <p:ext uri="{BB962C8B-B14F-4D97-AF65-F5344CB8AC3E}">
        <p14:creationId xmlns:p14="http://schemas.microsoft.com/office/powerpoint/2010/main" val="38358855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21508"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lstStyle/>
          <a:p>
            <a:r>
              <a:rPr lang="en-US" dirty="0" smtClean="0"/>
              <a:t>Introduction</a:t>
            </a:r>
            <a:endParaRPr lang="en-US" dirty="0"/>
          </a:p>
        </p:txBody>
      </p:sp>
      <p:sp>
        <p:nvSpPr>
          <p:cNvPr id="4" name="TextBox 3"/>
          <p:cNvSpPr txBox="1"/>
          <p:nvPr/>
        </p:nvSpPr>
        <p:spPr>
          <a:xfrm>
            <a:off x="381000" y="1263249"/>
            <a:ext cx="8509735" cy="5016758"/>
          </a:xfrm>
          <a:prstGeom prst="rect">
            <a:avLst/>
          </a:prstGeom>
          <a:noFill/>
        </p:spPr>
        <p:txBody>
          <a:bodyPr wrap="square" rtlCol="0">
            <a:spAutoFit/>
          </a:bodyPr>
          <a:lstStyle/>
          <a:p>
            <a:pPr marL="339725" indent="-339725"/>
            <a:r>
              <a:rPr lang="en-US" sz="2000" dirty="0">
                <a:latin typeface="+mj-lt"/>
              </a:rPr>
              <a:t>You </a:t>
            </a:r>
            <a:r>
              <a:rPr lang="en-US" sz="2000" dirty="0" smtClean="0">
                <a:latin typeface="+mj-lt"/>
              </a:rPr>
              <a:t>have learned about several environments where reservoir-quality sands can be deposited - one of these is near a shelf margin.  We will use the terminology of Rich (1951).</a:t>
            </a:r>
          </a:p>
          <a:p>
            <a:pPr marL="339725" indent="-339725"/>
            <a:endParaRPr lang="en-US" sz="2000" dirty="0" smtClean="0">
              <a:latin typeface="+mj-lt"/>
            </a:endParaRPr>
          </a:p>
          <a:p>
            <a:pPr marL="339725" indent="-339725"/>
            <a:endParaRPr lang="en-US" sz="2000" dirty="0" smtClean="0">
              <a:latin typeface="+mj-lt"/>
            </a:endParaRPr>
          </a:p>
          <a:p>
            <a:pPr marL="339725" indent="-339725"/>
            <a:endParaRPr lang="en-US" sz="2000" dirty="0" smtClean="0">
              <a:latin typeface="+mj-lt"/>
            </a:endParaRPr>
          </a:p>
          <a:p>
            <a:pPr marL="339725" indent="-339725"/>
            <a:endParaRPr lang="en-US" sz="2000" dirty="0" smtClean="0">
              <a:latin typeface="+mj-lt"/>
            </a:endParaRPr>
          </a:p>
          <a:p>
            <a:pPr marL="339725" indent="-339725"/>
            <a:r>
              <a:rPr lang="en-US" sz="2000" dirty="0" smtClean="0">
                <a:latin typeface="+mj-lt"/>
              </a:rPr>
              <a:t>  </a:t>
            </a:r>
          </a:p>
          <a:p>
            <a:pPr marL="339725" indent="-339725"/>
            <a:endParaRPr lang="en-US" sz="2000" dirty="0" smtClean="0">
              <a:latin typeface="+mj-lt"/>
            </a:endParaRPr>
          </a:p>
          <a:p>
            <a:pPr marL="339725" indent="-339725"/>
            <a:r>
              <a:rPr lang="en-US" sz="2000" dirty="0" smtClean="0">
                <a:latin typeface="+mj-lt"/>
              </a:rPr>
              <a:t> </a:t>
            </a:r>
          </a:p>
          <a:p>
            <a:pPr marL="339725" indent="-339725"/>
            <a:r>
              <a:rPr lang="en-US" sz="2000" dirty="0" smtClean="0">
                <a:latin typeface="+mj-lt"/>
              </a:rPr>
              <a:t>We will use eight (8) seismic lines that were acquired and processed in the 1970s. Data quality is poor by today’s standards. In addition, the lines have been compressed to fit a single page. In spite of these two facts, we can still use seismic geometries to make some interpretations.</a:t>
            </a:r>
          </a:p>
          <a:p>
            <a:endParaRPr lang="en-US" sz="2000" dirty="0">
              <a:latin typeface="+mj-lt"/>
            </a:endParaRPr>
          </a:p>
        </p:txBody>
      </p:sp>
      <p:pic>
        <p:nvPicPr>
          <p:cNvPr id="5" name="Picture 4"/>
          <p:cNvPicPr/>
          <p:nvPr/>
        </p:nvPicPr>
        <p:blipFill>
          <a:blip r:embed="rId3" cstate="print"/>
          <a:srcRect/>
          <a:stretch>
            <a:fillRect/>
          </a:stretch>
        </p:blipFill>
        <p:spPr bwMode="auto">
          <a:xfrm>
            <a:off x="1828800" y="2409562"/>
            <a:ext cx="5486400" cy="1589172"/>
          </a:xfrm>
          <a:prstGeom prst="rect">
            <a:avLst/>
          </a:prstGeom>
          <a:noFill/>
          <a:ln w="9525">
            <a:noFill/>
            <a:miter lim="800000"/>
            <a:headEnd/>
            <a:tailEnd/>
          </a:ln>
        </p:spPr>
      </p:pic>
      <p:sp>
        <p:nvSpPr>
          <p:cNvPr id="1026" name="Text Box 2"/>
          <p:cNvSpPr txBox="1">
            <a:spLocks noChangeArrowheads="1"/>
          </p:cNvSpPr>
          <p:nvPr/>
        </p:nvSpPr>
        <p:spPr bwMode="auto">
          <a:xfrm>
            <a:off x="1841448" y="2976121"/>
            <a:ext cx="752475" cy="266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chemeClr val="tx1"/>
                </a:solidFill>
                <a:effectLst/>
                <a:latin typeface="Helvetica" charset="0"/>
                <a:cs typeface="Arial" pitchFamily="34" charset="0"/>
              </a:rPr>
              <a:t>Shallow</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a:t>
            </a:r>
            <a:endParaRPr lang="en-US" dirty="0"/>
          </a:p>
        </p:txBody>
      </p:sp>
      <p:sp>
        <p:nvSpPr>
          <p:cNvPr id="123" name="TextBox 122"/>
          <p:cNvSpPr txBox="1"/>
          <p:nvPr/>
        </p:nvSpPr>
        <p:spPr>
          <a:xfrm>
            <a:off x="166323" y="1038396"/>
            <a:ext cx="8709292" cy="923330"/>
          </a:xfrm>
          <a:prstGeom prst="rect">
            <a:avLst/>
          </a:prstGeom>
          <a:noFill/>
        </p:spPr>
        <p:txBody>
          <a:bodyPr wrap="square" rtlCol="0">
            <a:spAutoFit/>
          </a:bodyPr>
          <a:lstStyle/>
          <a:p>
            <a:r>
              <a:rPr lang="en-US" sz="1800" dirty="0" smtClean="0">
                <a:latin typeface="+mn-lt"/>
                <a:cs typeface="Arial" pitchFamily="34" charset="0"/>
              </a:rPr>
              <a:t>The following four (4) slides give abbreviated definitions, with an example from Line C for the BLUE to PINK seismic sequence. More complete definitions are in the instructions.</a:t>
            </a:r>
          </a:p>
        </p:txBody>
      </p:sp>
      <p:pic>
        <p:nvPicPr>
          <p:cNvPr id="125" name="Picture 124"/>
          <p:cNvPicPr/>
          <p:nvPr/>
        </p:nvPicPr>
        <p:blipFill>
          <a:blip r:embed="rId3" cstate="print"/>
          <a:srcRect/>
          <a:stretch>
            <a:fillRect/>
          </a:stretch>
        </p:blipFill>
        <p:spPr bwMode="auto">
          <a:xfrm>
            <a:off x="1471964" y="2570981"/>
            <a:ext cx="6200072" cy="2975212"/>
          </a:xfrm>
          <a:prstGeom prst="rect">
            <a:avLst/>
          </a:prstGeom>
          <a:noFill/>
          <a:ln w="9525">
            <a:noFill/>
            <a:miter lim="800000"/>
            <a:headEnd/>
            <a:tailEnd/>
          </a:ln>
        </p:spPr>
      </p:pic>
    </p:spTree>
    <p:extLst>
      <p:ext uri="{BB962C8B-B14F-4D97-AF65-F5344CB8AC3E}">
        <p14:creationId xmlns:p14="http://schemas.microsoft.com/office/powerpoint/2010/main" val="1889937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Shallow</a:t>
            </a:r>
            <a:endParaRPr lang="en-US" dirty="0"/>
          </a:p>
        </p:txBody>
      </p:sp>
      <p:sp>
        <p:nvSpPr>
          <p:cNvPr id="123" name="TextBox 122"/>
          <p:cNvSpPr txBox="1"/>
          <p:nvPr/>
        </p:nvSpPr>
        <p:spPr>
          <a:xfrm>
            <a:off x="355315" y="1038396"/>
            <a:ext cx="8039177" cy="923330"/>
          </a:xfrm>
          <a:prstGeom prst="rect">
            <a:avLst/>
          </a:prstGeom>
          <a:noFill/>
        </p:spPr>
        <p:txBody>
          <a:bodyPr wrap="square" rtlCol="0">
            <a:spAutoFit/>
          </a:bodyPr>
          <a:lstStyle/>
          <a:p>
            <a:pPr marL="914400" indent="-914400"/>
            <a:r>
              <a:rPr lang="en-US" sz="1800" dirty="0" smtClean="0">
                <a:latin typeface="+mn-lt"/>
                <a:cs typeface="Arial" pitchFamily="34" charset="0"/>
              </a:rPr>
              <a:t>Shallow: where the sequence is quite thin, and usually has parallel to slightly inclined reflections. This facies tends to thin to below seismic resolution updip; it often thickens in a downdip direction.</a:t>
            </a:r>
          </a:p>
        </p:txBody>
      </p:sp>
      <p:pic>
        <p:nvPicPr>
          <p:cNvPr id="4" name="Picture 3"/>
          <p:cNvPicPr/>
          <p:nvPr/>
        </p:nvPicPr>
        <p:blipFill>
          <a:blip r:embed="rId3" cstate="print"/>
          <a:srcRect/>
          <a:stretch>
            <a:fillRect/>
          </a:stretch>
        </p:blipFill>
        <p:spPr bwMode="auto">
          <a:xfrm>
            <a:off x="1471964" y="2570981"/>
            <a:ext cx="6200072" cy="2975212"/>
          </a:xfrm>
          <a:prstGeom prst="rect">
            <a:avLst/>
          </a:prstGeom>
          <a:noFill/>
          <a:ln w="9525">
            <a:noFill/>
            <a:miter lim="800000"/>
            <a:headEnd/>
            <a:tailEnd/>
          </a:ln>
        </p:spPr>
      </p:pic>
      <p:sp>
        <p:nvSpPr>
          <p:cNvPr id="6" name="Freeform 5"/>
          <p:cNvSpPr/>
          <p:nvPr/>
        </p:nvSpPr>
        <p:spPr bwMode="auto">
          <a:xfrm>
            <a:off x="3312826" y="2008682"/>
            <a:ext cx="1076793" cy="1798820"/>
          </a:xfrm>
          <a:custGeom>
            <a:avLst/>
            <a:gdLst>
              <a:gd name="connsiteX0" fmla="*/ 0 w 1076793"/>
              <a:gd name="connsiteY0" fmla="*/ 1798820 h 1798820"/>
              <a:gd name="connsiteX1" fmla="*/ 1004341 w 1076793"/>
              <a:gd name="connsiteY1" fmla="*/ 824459 h 1798820"/>
              <a:gd name="connsiteX2" fmla="*/ 434715 w 1076793"/>
              <a:gd name="connsiteY2" fmla="*/ 0 h 1798820"/>
            </a:gdLst>
            <a:ahLst/>
            <a:cxnLst>
              <a:cxn ang="0">
                <a:pos x="connsiteX0" y="connsiteY0"/>
              </a:cxn>
              <a:cxn ang="0">
                <a:pos x="connsiteX1" y="connsiteY1"/>
              </a:cxn>
              <a:cxn ang="0">
                <a:pos x="connsiteX2" y="connsiteY2"/>
              </a:cxn>
            </a:cxnLst>
            <a:rect l="l" t="t" r="r" b="b"/>
            <a:pathLst>
              <a:path w="1076793" h="1798820">
                <a:moveTo>
                  <a:pt x="0" y="1798820"/>
                </a:moveTo>
                <a:cubicBezTo>
                  <a:pt x="465944" y="1461541"/>
                  <a:pt x="931889" y="1124262"/>
                  <a:pt x="1004341" y="824459"/>
                </a:cubicBezTo>
                <a:cubicBezTo>
                  <a:pt x="1076793" y="524656"/>
                  <a:pt x="755754" y="262328"/>
                  <a:pt x="434715" y="0"/>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889937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Undaform</a:t>
            </a:r>
            <a:endParaRPr lang="en-US" dirty="0"/>
          </a:p>
        </p:txBody>
      </p:sp>
      <p:sp>
        <p:nvSpPr>
          <p:cNvPr id="123" name="TextBox 122"/>
          <p:cNvSpPr txBox="1"/>
          <p:nvPr/>
        </p:nvSpPr>
        <p:spPr>
          <a:xfrm>
            <a:off x="355315" y="1038396"/>
            <a:ext cx="8578823" cy="1200329"/>
          </a:xfrm>
          <a:prstGeom prst="rect">
            <a:avLst/>
          </a:prstGeom>
          <a:noFill/>
        </p:spPr>
        <p:txBody>
          <a:bodyPr wrap="square" rtlCol="0">
            <a:spAutoFit/>
          </a:bodyPr>
          <a:lstStyle/>
          <a:p>
            <a:pPr marL="914400" indent="-914400"/>
            <a:r>
              <a:rPr lang="en-US" sz="1800" dirty="0" err="1" smtClean="0">
                <a:solidFill>
                  <a:srgbClr val="000000"/>
                </a:solidFill>
                <a:latin typeface="Tahoma"/>
                <a:cs typeface="Arial" pitchFamily="34" charset="0"/>
              </a:rPr>
              <a:t>Undaform</a:t>
            </a:r>
            <a:r>
              <a:rPr lang="en-US" sz="1800" dirty="0" smtClean="0">
                <a:solidFill>
                  <a:srgbClr val="000000"/>
                </a:solidFill>
                <a:latin typeface="Tahoma"/>
                <a:cs typeface="Arial" pitchFamily="34" charset="0"/>
              </a:rPr>
              <a:t>: where the sequence thickens considerably as deposition extends beyond the previous shelf edge. It extends downdip to the final shelf edge. The top of the </a:t>
            </a:r>
            <a:r>
              <a:rPr lang="en-US" sz="1800" dirty="0" err="1" smtClean="0">
                <a:solidFill>
                  <a:srgbClr val="000000"/>
                </a:solidFill>
                <a:latin typeface="Tahoma"/>
                <a:cs typeface="Arial" pitchFamily="34" charset="0"/>
              </a:rPr>
              <a:t>undaform</a:t>
            </a:r>
            <a:r>
              <a:rPr lang="en-US" sz="1800" dirty="0" smtClean="0">
                <a:solidFill>
                  <a:srgbClr val="000000"/>
                </a:solidFill>
                <a:latin typeface="Tahoma"/>
                <a:cs typeface="Arial" pitchFamily="34" charset="0"/>
              </a:rPr>
              <a:t> was deposited near </a:t>
            </a:r>
            <a:r>
              <a:rPr lang="en-US" sz="1800" dirty="0" err="1" smtClean="0">
                <a:solidFill>
                  <a:srgbClr val="000000"/>
                </a:solidFill>
                <a:latin typeface="Tahoma"/>
                <a:cs typeface="Arial" pitchFamily="34" charset="0"/>
              </a:rPr>
              <a:t>wavebase</a:t>
            </a:r>
            <a:r>
              <a:rPr lang="en-US" sz="1800" dirty="0" smtClean="0">
                <a:solidFill>
                  <a:srgbClr val="000000"/>
                </a:solidFill>
                <a:latin typeface="Tahoma"/>
                <a:cs typeface="Arial" pitchFamily="34" charset="0"/>
              </a:rPr>
              <a:t> and this high-energy environment often leads to sandy lithofacies.</a:t>
            </a:r>
            <a:endParaRPr lang="en-US" sz="1800" dirty="0" smtClean="0">
              <a:latin typeface="+mn-lt"/>
              <a:cs typeface="Arial" pitchFamily="34" charset="0"/>
            </a:endParaRPr>
          </a:p>
        </p:txBody>
      </p:sp>
      <p:pic>
        <p:nvPicPr>
          <p:cNvPr id="4" name="Picture 3"/>
          <p:cNvPicPr/>
          <p:nvPr/>
        </p:nvPicPr>
        <p:blipFill>
          <a:blip r:embed="rId3" cstate="print"/>
          <a:srcRect/>
          <a:stretch>
            <a:fillRect/>
          </a:stretch>
        </p:blipFill>
        <p:spPr bwMode="auto">
          <a:xfrm>
            <a:off x="1471964" y="2570981"/>
            <a:ext cx="6200072" cy="2975212"/>
          </a:xfrm>
          <a:prstGeom prst="rect">
            <a:avLst/>
          </a:prstGeom>
          <a:noFill/>
          <a:ln w="9525">
            <a:noFill/>
            <a:miter lim="800000"/>
            <a:headEnd/>
            <a:tailEnd/>
          </a:ln>
        </p:spPr>
      </p:pic>
      <p:sp>
        <p:nvSpPr>
          <p:cNvPr id="6" name="Freeform 5"/>
          <p:cNvSpPr/>
          <p:nvPr/>
        </p:nvSpPr>
        <p:spPr bwMode="auto">
          <a:xfrm>
            <a:off x="4646951" y="2158583"/>
            <a:ext cx="1076793" cy="1798820"/>
          </a:xfrm>
          <a:custGeom>
            <a:avLst/>
            <a:gdLst>
              <a:gd name="connsiteX0" fmla="*/ 0 w 1076793"/>
              <a:gd name="connsiteY0" fmla="*/ 1798820 h 1798820"/>
              <a:gd name="connsiteX1" fmla="*/ 1004341 w 1076793"/>
              <a:gd name="connsiteY1" fmla="*/ 824459 h 1798820"/>
              <a:gd name="connsiteX2" fmla="*/ 434715 w 1076793"/>
              <a:gd name="connsiteY2" fmla="*/ 0 h 1798820"/>
            </a:gdLst>
            <a:ahLst/>
            <a:cxnLst>
              <a:cxn ang="0">
                <a:pos x="connsiteX0" y="connsiteY0"/>
              </a:cxn>
              <a:cxn ang="0">
                <a:pos x="connsiteX1" y="connsiteY1"/>
              </a:cxn>
              <a:cxn ang="0">
                <a:pos x="connsiteX2" y="connsiteY2"/>
              </a:cxn>
            </a:cxnLst>
            <a:rect l="l" t="t" r="r" b="b"/>
            <a:pathLst>
              <a:path w="1076793" h="1798820">
                <a:moveTo>
                  <a:pt x="0" y="1798820"/>
                </a:moveTo>
                <a:cubicBezTo>
                  <a:pt x="465944" y="1461541"/>
                  <a:pt x="931889" y="1124262"/>
                  <a:pt x="1004341" y="824459"/>
                </a:cubicBezTo>
                <a:cubicBezTo>
                  <a:pt x="1076793" y="524656"/>
                  <a:pt x="755754" y="262328"/>
                  <a:pt x="434715" y="0"/>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889937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Clinoform</a:t>
            </a:r>
            <a:endParaRPr lang="en-US" dirty="0"/>
          </a:p>
        </p:txBody>
      </p:sp>
      <p:sp>
        <p:nvSpPr>
          <p:cNvPr id="123" name="TextBox 122"/>
          <p:cNvSpPr txBox="1"/>
          <p:nvPr/>
        </p:nvSpPr>
        <p:spPr>
          <a:xfrm>
            <a:off x="355315" y="1038396"/>
            <a:ext cx="8039177" cy="1200329"/>
          </a:xfrm>
          <a:prstGeom prst="rect">
            <a:avLst/>
          </a:prstGeom>
          <a:noFill/>
        </p:spPr>
        <p:txBody>
          <a:bodyPr wrap="square" rtlCol="0">
            <a:spAutoFit/>
          </a:bodyPr>
          <a:lstStyle/>
          <a:p>
            <a:pPr marL="914400" indent="-914400"/>
            <a:r>
              <a:rPr lang="en-US" sz="1800" dirty="0" err="1" smtClean="0">
                <a:latin typeface="+mn-lt"/>
                <a:cs typeface="Arial" pitchFamily="34" charset="0"/>
              </a:rPr>
              <a:t>Clinoform</a:t>
            </a:r>
            <a:r>
              <a:rPr lang="en-US" sz="1800" dirty="0" smtClean="0">
                <a:latin typeface="+mn-lt"/>
                <a:cs typeface="Arial" pitchFamily="34" charset="0"/>
              </a:rPr>
              <a:t>:  just downdip from the final shelf edge. The interval thins as the paleobathymetry increases. This is a lower energy environment resulting in mostly silt and shale deposition. The reflections are normally inclined, dipping down in a </a:t>
            </a:r>
            <a:r>
              <a:rPr lang="en-US" sz="1800" dirty="0" err="1" smtClean="0">
                <a:latin typeface="+mn-lt"/>
                <a:cs typeface="Arial" pitchFamily="34" charset="0"/>
              </a:rPr>
              <a:t>basinward</a:t>
            </a:r>
            <a:r>
              <a:rPr lang="en-US" sz="1800" dirty="0" smtClean="0">
                <a:latin typeface="+mn-lt"/>
                <a:cs typeface="Arial" pitchFamily="34" charset="0"/>
              </a:rPr>
              <a:t> direction.</a:t>
            </a:r>
          </a:p>
        </p:txBody>
      </p:sp>
      <p:pic>
        <p:nvPicPr>
          <p:cNvPr id="4" name="Picture 3"/>
          <p:cNvPicPr/>
          <p:nvPr/>
        </p:nvPicPr>
        <p:blipFill>
          <a:blip r:embed="rId3" cstate="print"/>
          <a:srcRect/>
          <a:stretch>
            <a:fillRect/>
          </a:stretch>
        </p:blipFill>
        <p:spPr bwMode="auto">
          <a:xfrm>
            <a:off x="1471964" y="2570981"/>
            <a:ext cx="6200072" cy="2975212"/>
          </a:xfrm>
          <a:prstGeom prst="rect">
            <a:avLst/>
          </a:prstGeom>
          <a:noFill/>
          <a:ln w="9525">
            <a:noFill/>
            <a:miter lim="800000"/>
            <a:headEnd/>
            <a:tailEnd/>
          </a:ln>
        </p:spPr>
      </p:pic>
      <p:sp>
        <p:nvSpPr>
          <p:cNvPr id="6" name="Freeform 5"/>
          <p:cNvSpPr/>
          <p:nvPr/>
        </p:nvSpPr>
        <p:spPr bwMode="auto">
          <a:xfrm>
            <a:off x="5231567" y="2368446"/>
            <a:ext cx="1076793" cy="2068643"/>
          </a:xfrm>
          <a:custGeom>
            <a:avLst/>
            <a:gdLst>
              <a:gd name="connsiteX0" fmla="*/ 0 w 1076793"/>
              <a:gd name="connsiteY0" fmla="*/ 1798820 h 1798820"/>
              <a:gd name="connsiteX1" fmla="*/ 1004341 w 1076793"/>
              <a:gd name="connsiteY1" fmla="*/ 824459 h 1798820"/>
              <a:gd name="connsiteX2" fmla="*/ 434715 w 1076793"/>
              <a:gd name="connsiteY2" fmla="*/ 0 h 1798820"/>
            </a:gdLst>
            <a:ahLst/>
            <a:cxnLst>
              <a:cxn ang="0">
                <a:pos x="connsiteX0" y="connsiteY0"/>
              </a:cxn>
              <a:cxn ang="0">
                <a:pos x="connsiteX1" y="connsiteY1"/>
              </a:cxn>
              <a:cxn ang="0">
                <a:pos x="connsiteX2" y="connsiteY2"/>
              </a:cxn>
            </a:cxnLst>
            <a:rect l="l" t="t" r="r" b="b"/>
            <a:pathLst>
              <a:path w="1076793" h="1798820">
                <a:moveTo>
                  <a:pt x="0" y="1798820"/>
                </a:moveTo>
                <a:cubicBezTo>
                  <a:pt x="465944" y="1461541"/>
                  <a:pt x="931889" y="1124262"/>
                  <a:pt x="1004341" y="824459"/>
                </a:cubicBezTo>
                <a:cubicBezTo>
                  <a:pt x="1076793" y="524656"/>
                  <a:pt x="755754" y="262328"/>
                  <a:pt x="434715" y="0"/>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889937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Fondoform</a:t>
            </a:r>
            <a:endParaRPr lang="en-US" dirty="0"/>
          </a:p>
        </p:txBody>
      </p:sp>
      <p:sp>
        <p:nvSpPr>
          <p:cNvPr id="123" name="TextBox 122"/>
          <p:cNvSpPr txBox="1"/>
          <p:nvPr/>
        </p:nvSpPr>
        <p:spPr>
          <a:xfrm>
            <a:off x="355315" y="1038396"/>
            <a:ext cx="8039177" cy="1200329"/>
          </a:xfrm>
          <a:prstGeom prst="rect">
            <a:avLst/>
          </a:prstGeom>
          <a:noFill/>
        </p:spPr>
        <p:txBody>
          <a:bodyPr wrap="square" rtlCol="0">
            <a:spAutoFit/>
          </a:bodyPr>
          <a:lstStyle/>
          <a:p>
            <a:pPr marL="914400" indent="-914400"/>
            <a:r>
              <a:rPr lang="en-US" sz="1800" dirty="0" err="1" smtClean="0">
                <a:latin typeface="+mn-lt"/>
                <a:cs typeface="Arial" pitchFamily="34" charset="0"/>
              </a:rPr>
              <a:t>Fondoform</a:t>
            </a:r>
            <a:r>
              <a:rPr lang="en-US" sz="1800" dirty="0" smtClean="0">
                <a:latin typeface="+mn-lt"/>
                <a:cs typeface="Arial" pitchFamily="34" charset="0"/>
              </a:rPr>
              <a:t>: </a:t>
            </a:r>
            <a:r>
              <a:rPr lang="en-US" sz="1800" dirty="0" err="1" smtClean="0">
                <a:latin typeface="+mn-lt"/>
                <a:cs typeface="Arial" pitchFamily="34" charset="0"/>
              </a:rPr>
              <a:t>basinward</a:t>
            </a:r>
            <a:r>
              <a:rPr lang="en-US" sz="1800" dirty="0" smtClean="0">
                <a:latin typeface="+mn-lt"/>
                <a:cs typeface="Arial" pitchFamily="34" charset="0"/>
              </a:rPr>
              <a:t> of the final toe (base) of the </a:t>
            </a:r>
            <a:r>
              <a:rPr lang="en-US" sz="1800" dirty="0" err="1" smtClean="0">
                <a:latin typeface="+mn-lt"/>
                <a:cs typeface="Arial" pitchFamily="34" charset="0"/>
              </a:rPr>
              <a:t>paleo</a:t>
            </a:r>
            <a:r>
              <a:rPr lang="en-US" sz="1800" dirty="0" smtClean="0">
                <a:latin typeface="+mn-lt"/>
                <a:cs typeface="Arial" pitchFamily="34" charset="0"/>
              </a:rPr>
              <a:t>-slope. </a:t>
            </a:r>
            <a:r>
              <a:rPr lang="en-US" sz="1800" dirty="0" err="1" smtClean="0">
                <a:latin typeface="+mn-lt"/>
                <a:cs typeface="Arial" pitchFamily="34" charset="0"/>
              </a:rPr>
              <a:t>Shales</a:t>
            </a:r>
            <a:r>
              <a:rPr lang="en-US" sz="1800" dirty="0" smtClean="0">
                <a:latin typeface="+mn-lt"/>
                <a:cs typeface="Arial" pitchFamily="34" charset="0"/>
              </a:rPr>
              <a:t> and pelagic clays are the expected lithologies. The reflections are parallel to </a:t>
            </a:r>
            <a:r>
              <a:rPr lang="en-US" sz="1800" dirty="0" err="1" smtClean="0">
                <a:latin typeface="+mn-lt"/>
                <a:cs typeface="Arial" pitchFamily="34" charset="0"/>
              </a:rPr>
              <a:t>subparallel</a:t>
            </a:r>
            <a:r>
              <a:rPr lang="en-US" sz="1800" dirty="0" smtClean="0">
                <a:latin typeface="+mn-lt"/>
                <a:cs typeface="Arial" pitchFamily="34" charset="0"/>
              </a:rPr>
              <a:t>. The unit is often thin and can get below seismic resolution in a downdip direction.</a:t>
            </a:r>
          </a:p>
        </p:txBody>
      </p:sp>
      <p:pic>
        <p:nvPicPr>
          <p:cNvPr id="4" name="Picture 3"/>
          <p:cNvPicPr/>
          <p:nvPr/>
        </p:nvPicPr>
        <p:blipFill>
          <a:blip r:embed="rId3" cstate="print"/>
          <a:srcRect/>
          <a:stretch>
            <a:fillRect/>
          </a:stretch>
        </p:blipFill>
        <p:spPr bwMode="auto">
          <a:xfrm>
            <a:off x="1471964" y="2570981"/>
            <a:ext cx="6200072" cy="2975212"/>
          </a:xfrm>
          <a:prstGeom prst="rect">
            <a:avLst/>
          </a:prstGeom>
          <a:noFill/>
          <a:ln w="9525">
            <a:noFill/>
            <a:miter lim="800000"/>
            <a:headEnd/>
            <a:tailEnd/>
          </a:ln>
        </p:spPr>
      </p:pic>
      <p:sp>
        <p:nvSpPr>
          <p:cNvPr id="6" name="Freeform 5"/>
          <p:cNvSpPr/>
          <p:nvPr/>
        </p:nvSpPr>
        <p:spPr bwMode="auto">
          <a:xfrm>
            <a:off x="6490739" y="2023673"/>
            <a:ext cx="1076793" cy="2878112"/>
          </a:xfrm>
          <a:custGeom>
            <a:avLst/>
            <a:gdLst>
              <a:gd name="connsiteX0" fmla="*/ 0 w 1076793"/>
              <a:gd name="connsiteY0" fmla="*/ 1798820 h 1798820"/>
              <a:gd name="connsiteX1" fmla="*/ 1004341 w 1076793"/>
              <a:gd name="connsiteY1" fmla="*/ 824459 h 1798820"/>
              <a:gd name="connsiteX2" fmla="*/ 434715 w 1076793"/>
              <a:gd name="connsiteY2" fmla="*/ 0 h 1798820"/>
            </a:gdLst>
            <a:ahLst/>
            <a:cxnLst>
              <a:cxn ang="0">
                <a:pos x="connsiteX0" y="connsiteY0"/>
              </a:cxn>
              <a:cxn ang="0">
                <a:pos x="connsiteX1" y="connsiteY1"/>
              </a:cxn>
              <a:cxn ang="0">
                <a:pos x="connsiteX2" y="connsiteY2"/>
              </a:cxn>
            </a:cxnLst>
            <a:rect l="l" t="t" r="r" b="b"/>
            <a:pathLst>
              <a:path w="1076793" h="1798820">
                <a:moveTo>
                  <a:pt x="0" y="1798820"/>
                </a:moveTo>
                <a:cubicBezTo>
                  <a:pt x="465944" y="1461541"/>
                  <a:pt x="931889" y="1124262"/>
                  <a:pt x="1004341" y="824459"/>
                </a:cubicBezTo>
                <a:cubicBezTo>
                  <a:pt x="1076793" y="524656"/>
                  <a:pt x="755754" y="262328"/>
                  <a:pt x="434715" y="0"/>
                </a:cubicBezTo>
              </a:path>
            </a:pathLst>
          </a:custGeom>
          <a:noFill/>
          <a:ln w="762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889937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Procedure</a:t>
            </a:r>
            <a:endParaRPr lang="en-US" dirty="0"/>
          </a:p>
        </p:txBody>
      </p:sp>
      <p:sp>
        <p:nvSpPr>
          <p:cNvPr id="170" name="TextBox 169"/>
          <p:cNvSpPr txBox="1"/>
          <p:nvPr/>
        </p:nvSpPr>
        <p:spPr>
          <a:xfrm>
            <a:off x="381000" y="1157422"/>
            <a:ext cx="8242005" cy="2015936"/>
          </a:xfrm>
          <a:prstGeom prst="rect">
            <a:avLst/>
          </a:prstGeom>
          <a:noFill/>
        </p:spPr>
        <p:txBody>
          <a:bodyPr wrap="square" rtlCol="0">
            <a:spAutoFit/>
          </a:bodyPr>
          <a:lstStyle/>
          <a:p>
            <a:pPr marL="457200" indent="-457200">
              <a:spcBef>
                <a:spcPts val="1500"/>
              </a:spcBef>
              <a:buFont typeface="+mj-lt"/>
              <a:buAutoNum type="arabicPeriod"/>
            </a:pPr>
            <a:r>
              <a:rPr lang="en-US" sz="2000" dirty="0" smtClean="0">
                <a:latin typeface="+mj-lt"/>
              </a:rPr>
              <a:t>Select 1 of the 4 sequences to analyze first (e.g., BLUE to PINK)</a:t>
            </a:r>
          </a:p>
          <a:p>
            <a:pPr marL="457200" indent="-457200">
              <a:spcBef>
                <a:spcPts val="1500"/>
              </a:spcBef>
              <a:buFont typeface="+mj-lt"/>
              <a:buAutoNum type="arabicPeriod"/>
            </a:pPr>
            <a:r>
              <a:rPr lang="en-US" sz="2000" dirty="0" smtClean="0">
                <a:latin typeface="+mj-lt"/>
              </a:rPr>
              <a:t>Complete Table 1 by noting the approximate shot point location where there is a transition from one zone to another</a:t>
            </a:r>
          </a:p>
          <a:p>
            <a:pPr marL="457200" indent="-457200">
              <a:spcBef>
                <a:spcPts val="1500"/>
              </a:spcBef>
              <a:buFont typeface="+mj-lt"/>
              <a:buAutoNum type="arabicPeriod"/>
            </a:pPr>
            <a:r>
              <a:rPr lang="en-US" sz="2000" dirty="0" smtClean="0">
                <a:latin typeface="+mj-lt"/>
              </a:rPr>
              <a:t>Mark the positions you recorded along each seismic line on the base map.  It is helpful to color-code each zone on the base map</a:t>
            </a:r>
            <a:endParaRPr lang="en-US" sz="2000" dirty="0">
              <a:latin typeface="+mj-lt"/>
            </a:endParaRPr>
          </a:p>
        </p:txBody>
      </p:sp>
      <p:pic>
        <p:nvPicPr>
          <p:cNvPr id="13313" name="Picture 1"/>
          <p:cNvPicPr>
            <a:picLocks noChangeAspect="1" noChangeArrowheads="1"/>
          </p:cNvPicPr>
          <p:nvPr/>
        </p:nvPicPr>
        <p:blipFill>
          <a:blip r:embed="rId3" cstate="print"/>
          <a:srcRect/>
          <a:stretch>
            <a:fillRect/>
          </a:stretch>
        </p:blipFill>
        <p:spPr bwMode="auto">
          <a:xfrm>
            <a:off x="2188330" y="3392985"/>
            <a:ext cx="4767106" cy="2947854"/>
          </a:xfrm>
          <a:prstGeom prst="rect">
            <a:avLst/>
          </a:prstGeom>
          <a:noFill/>
          <a:ln w="9525">
            <a:noFill/>
            <a:miter lim="800000"/>
            <a:headEnd/>
            <a:tailEnd/>
          </a:ln>
        </p:spPr>
      </p:pic>
    </p:spTree>
    <p:extLst>
      <p:ext uri="{BB962C8B-B14F-4D97-AF65-F5344CB8AC3E}">
        <p14:creationId xmlns:p14="http://schemas.microsoft.com/office/powerpoint/2010/main" val="305163877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Procedure,  cont.</a:t>
            </a:r>
            <a:endParaRPr lang="en-US" dirty="0"/>
          </a:p>
        </p:txBody>
      </p:sp>
      <p:sp>
        <p:nvSpPr>
          <p:cNvPr id="170" name="TextBox 169"/>
          <p:cNvSpPr txBox="1"/>
          <p:nvPr/>
        </p:nvSpPr>
        <p:spPr>
          <a:xfrm>
            <a:off x="381000" y="1263249"/>
            <a:ext cx="8242005" cy="3554819"/>
          </a:xfrm>
          <a:prstGeom prst="rect">
            <a:avLst/>
          </a:prstGeom>
          <a:noFill/>
        </p:spPr>
        <p:txBody>
          <a:bodyPr wrap="square" rtlCol="0">
            <a:spAutoFit/>
          </a:bodyPr>
          <a:lstStyle/>
          <a:p>
            <a:pPr marL="457200" indent="-457200">
              <a:spcBef>
                <a:spcPts val="1500"/>
              </a:spcBef>
              <a:buFont typeface="+mj-lt"/>
              <a:buAutoNum type="arabicPeriod" startAt="4"/>
            </a:pPr>
            <a:r>
              <a:rPr lang="en-US" sz="2000" dirty="0" smtClean="0">
                <a:latin typeface="+mj-lt"/>
              </a:rPr>
              <a:t>Can you draw a smooth boundary connecting each of the four (4) seismic facies boundaries on all the lines? If not, can you reinterpret the positions of the boundaries in Table 1 so that there is lateral consistency?</a:t>
            </a:r>
          </a:p>
          <a:p>
            <a:pPr marL="457200" indent="-457200">
              <a:spcBef>
                <a:spcPts val="1500"/>
              </a:spcBef>
              <a:buFont typeface="+mj-lt"/>
              <a:buAutoNum type="arabicPeriod" startAt="4"/>
            </a:pPr>
            <a:r>
              <a:rPr lang="en-US" sz="2000" dirty="0" smtClean="0">
                <a:latin typeface="+mj-lt"/>
              </a:rPr>
              <a:t>Based on your map, where would you predict the best sands to be located?</a:t>
            </a:r>
          </a:p>
          <a:p>
            <a:pPr marL="457200" indent="-457200">
              <a:spcBef>
                <a:spcPts val="1500"/>
              </a:spcBef>
              <a:buFont typeface="+mj-lt"/>
              <a:buAutoNum type="arabicPeriod" startAt="4"/>
            </a:pPr>
            <a:r>
              <a:rPr lang="en-US" sz="2000" dirty="0" smtClean="0">
                <a:latin typeface="+mj-lt"/>
              </a:rPr>
              <a:t>Select a second depositional sequence for the same type of analysis. Repeat steps 2 through 5 for your second sequence.  Table 2 is provided for recording your observations for your second seismic sequence.</a:t>
            </a:r>
            <a:endParaRPr lang="en-US" sz="2000" dirty="0">
              <a:latin typeface="+mj-lt"/>
            </a:endParaRPr>
          </a:p>
        </p:txBody>
      </p:sp>
    </p:spTree>
    <p:extLst>
      <p:ext uri="{BB962C8B-B14F-4D97-AF65-F5344CB8AC3E}">
        <p14:creationId xmlns:p14="http://schemas.microsoft.com/office/powerpoint/2010/main" val="305163877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23353</TotalTime>
  <Words>864</Words>
  <Application>Microsoft Macintosh PowerPoint</Application>
  <PresentationFormat>On-screen Show (4:3)</PresentationFormat>
  <Paragraphs>69</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Default Design</vt:lpstr>
      <vt:lpstr>Exercise</vt:lpstr>
      <vt:lpstr>Introduction</vt:lpstr>
      <vt:lpstr>Definitions</vt:lpstr>
      <vt:lpstr>Shallow</vt:lpstr>
      <vt:lpstr>Undaform</vt:lpstr>
      <vt:lpstr>Clinoform</vt:lpstr>
      <vt:lpstr>Fondoform</vt:lpstr>
      <vt:lpstr>Procedure</vt:lpstr>
      <vt:lpstr>Procedure,  cont.</vt:lpstr>
      <vt:lpstr>Hint</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227</cp:revision>
  <cp:lastPrinted>2015-01-27T13:39:19Z</cp:lastPrinted>
  <dcterms:created xsi:type="dcterms:W3CDTF">2001-11-20T13:29:42Z</dcterms:created>
  <dcterms:modified xsi:type="dcterms:W3CDTF">2015-08-27T14:19:01Z</dcterms:modified>
</cp:coreProperties>
</file>